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80"/>
  </p:notesMasterIdLst>
  <p:handoutMasterIdLst>
    <p:handoutMasterId r:id="rId81"/>
  </p:handoutMasterIdLst>
  <p:sldIdLst>
    <p:sldId id="257" r:id="rId2"/>
    <p:sldId id="2123258675" r:id="rId3"/>
    <p:sldId id="750" r:id="rId4"/>
    <p:sldId id="2147471244" r:id="rId5"/>
    <p:sldId id="2147471233" r:id="rId6"/>
    <p:sldId id="2147471263" r:id="rId7"/>
    <p:sldId id="2147470631" r:id="rId8"/>
    <p:sldId id="2147471262" r:id="rId9"/>
    <p:sldId id="2147471255" r:id="rId10"/>
    <p:sldId id="2147471253" r:id="rId11"/>
    <p:sldId id="2147471222" r:id="rId12"/>
    <p:sldId id="2147471254" r:id="rId13"/>
    <p:sldId id="2147471220" r:id="rId14"/>
    <p:sldId id="2147471248" r:id="rId15"/>
    <p:sldId id="2147471250" r:id="rId16"/>
    <p:sldId id="2147471256" r:id="rId17"/>
    <p:sldId id="2076138477" r:id="rId18"/>
    <p:sldId id="752" r:id="rId19"/>
    <p:sldId id="783" r:id="rId20"/>
    <p:sldId id="727" r:id="rId21"/>
    <p:sldId id="728" r:id="rId22"/>
    <p:sldId id="402" r:id="rId23"/>
    <p:sldId id="782" r:id="rId24"/>
    <p:sldId id="822" r:id="rId25"/>
    <p:sldId id="753" r:id="rId26"/>
    <p:sldId id="790" r:id="rId27"/>
    <p:sldId id="794" r:id="rId28"/>
    <p:sldId id="826" r:id="rId29"/>
    <p:sldId id="2076138474" r:id="rId30"/>
    <p:sldId id="2076138476" r:id="rId31"/>
    <p:sldId id="793" r:id="rId32"/>
    <p:sldId id="792" r:id="rId33"/>
    <p:sldId id="799" r:id="rId34"/>
    <p:sldId id="814" r:id="rId35"/>
    <p:sldId id="401" r:id="rId36"/>
    <p:sldId id="405" r:id="rId37"/>
    <p:sldId id="2147471257" r:id="rId38"/>
    <p:sldId id="4681" r:id="rId39"/>
    <p:sldId id="2147471234" r:id="rId40"/>
    <p:sldId id="2123259216" r:id="rId41"/>
    <p:sldId id="2123259218" r:id="rId42"/>
    <p:sldId id="2123259219" r:id="rId43"/>
    <p:sldId id="2147471258" r:id="rId44"/>
    <p:sldId id="825" r:id="rId45"/>
    <p:sldId id="2147471227" r:id="rId46"/>
    <p:sldId id="2147471228" r:id="rId47"/>
    <p:sldId id="2147471229" r:id="rId48"/>
    <p:sldId id="2147471230" r:id="rId49"/>
    <p:sldId id="795" r:id="rId50"/>
    <p:sldId id="370" r:id="rId51"/>
    <p:sldId id="2147471259" r:id="rId52"/>
    <p:sldId id="4504" r:id="rId53"/>
    <p:sldId id="4505" r:id="rId54"/>
    <p:sldId id="2147471239" r:id="rId55"/>
    <p:sldId id="2147471240" r:id="rId56"/>
    <p:sldId id="2147471241" r:id="rId57"/>
    <p:sldId id="256" r:id="rId58"/>
    <p:sldId id="2147471245" r:id="rId59"/>
    <p:sldId id="797" r:id="rId60"/>
    <p:sldId id="2147471247" r:id="rId61"/>
    <p:sldId id="2147471260" r:id="rId62"/>
    <p:sldId id="2147471261" r:id="rId63"/>
    <p:sldId id="737" r:id="rId64"/>
    <p:sldId id="2076138475" r:id="rId65"/>
    <p:sldId id="734" r:id="rId66"/>
    <p:sldId id="812" r:id="rId67"/>
    <p:sldId id="804" r:id="rId68"/>
    <p:sldId id="2147471232" r:id="rId69"/>
    <p:sldId id="2123259222" r:id="rId70"/>
    <p:sldId id="2147471212" r:id="rId71"/>
    <p:sldId id="2076138479" r:id="rId72"/>
    <p:sldId id="723" r:id="rId73"/>
    <p:sldId id="731" r:id="rId74"/>
    <p:sldId id="805" r:id="rId75"/>
    <p:sldId id="806" r:id="rId76"/>
    <p:sldId id="807" r:id="rId77"/>
    <p:sldId id="808" r:id="rId78"/>
    <p:sldId id="780"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A5B0533-96FA-405B-A914-14DEF9C740C7}">
          <p14:sldIdLst>
            <p14:sldId id="257"/>
            <p14:sldId id="2123258675"/>
            <p14:sldId id="750"/>
            <p14:sldId id="2147471244"/>
            <p14:sldId id="2147471233"/>
            <p14:sldId id="2147471263"/>
            <p14:sldId id="2147470631"/>
            <p14:sldId id="2147471262"/>
          </p14:sldIdLst>
        </p14:section>
        <p14:section name="Axes de mise en oeuvre" id="{1F58A350-C19C-491E-ABC8-9DC1FAAE9754}">
          <p14:sldIdLst>
            <p14:sldId id="2147471255"/>
            <p14:sldId id="2147471253"/>
            <p14:sldId id="2147471222"/>
            <p14:sldId id="2147471254"/>
            <p14:sldId id="2147471220"/>
            <p14:sldId id="2147471248"/>
            <p14:sldId id="2147471250"/>
          </p14:sldIdLst>
        </p14:section>
        <p14:section name="Conclusion" id="{05AD578B-45E8-4E0E-8810-46BB92A250C3}">
          <p14:sldIdLst>
            <p14:sldId id="2147471256"/>
          </p14:sldIdLst>
        </p14:section>
        <p14:section name="Contrôles et fonctionnalités d’une stratégie" id="{38D269B1-F960-43F7-8392-803F22E46135}">
          <p14:sldIdLst>
            <p14:sldId id="2076138477"/>
            <p14:sldId id="752"/>
            <p14:sldId id="783"/>
            <p14:sldId id="727"/>
            <p14:sldId id="728"/>
            <p14:sldId id="402"/>
            <p14:sldId id="782"/>
            <p14:sldId id="822"/>
            <p14:sldId id="753"/>
            <p14:sldId id="790"/>
            <p14:sldId id="794"/>
            <p14:sldId id="826"/>
            <p14:sldId id="2076138474"/>
            <p14:sldId id="2076138476"/>
            <p14:sldId id="793"/>
            <p14:sldId id="792"/>
            <p14:sldId id="799"/>
            <p14:sldId id="814"/>
            <p14:sldId id="401"/>
            <p14:sldId id="405"/>
            <p14:sldId id="2147471257"/>
            <p14:sldId id="4681"/>
            <p14:sldId id="2147471234"/>
            <p14:sldId id="2123259216"/>
            <p14:sldId id="2123259218"/>
            <p14:sldId id="2123259219"/>
            <p14:sldId id="2147471258"/>
            <p14:sldId id="825"/>
            <p14:sldId id="2147471227"/>
            <p14:sldId id="2147471228"/>
            <p14:sldId id="2147471229"/>
            <p14:sldId id="2147471230"/>
            <p14:sldId id="795"/>
            <p14:sldId id="370"/>
          </p14:sldIdLst>
        </p14:section>
        <p14:section name="Rapport et surveillance pour les stratégies" id="{D7E94E86-4D6D-48D0-A5B6-546C340CE5E2}">
          <p14:sldIdLst>
            <p14:sldId id="2147471259"/>
            <p14:sldId id="4504"/>
            <p14:sldId id="4505"/>
          </p14:sldIdLst>
        </p14:section>
        <p14:section name="Outil « What If »" id="{42FB328F-4D13-49D5-903E-786B233DFB35}">
          <p14:sldIdLst>
            <p14:sldId id="2147471239"/>
            <p14:sldId id="2147471240"/>
            <p14:sldId id="2147471241"/>
          </p14:sldIdLst>
        </p14:section>
        <p14:section name="Modèles de stratégie d’accès conditionnel" id="{AFC8B592-9644-435F-8FAB-D197DC1766B5}">
          <p14:sldIdLst>
            <p14:sldId id="256"/>
            <p14:sldId id="2147471245"/>
            <p14:sldId id="797"/>
          </p14:sldIdLst>
        </p14:section>
        <p14:section name="Paramètres pour l’accès entre locataires" id="{47300E49-5018-4FD9-A4BE-2C1D17491F8E}">
          <p14:sldIdLst>
            <p14:sldId id="2147471247"/>
            <p14:sldId id="2147471260"/>
          </p14:sldIdLst>
        </p14:section>
        <p14:section name="Axes de conception pour l’accès conditionnel" id="{6297D79A-30DD-4427-98ED-5DD0F4A940DF}">
          <p14:sldIdLst>
            <p14:sldId id="2147471261"/>
            <p14:sldId id="737"/>
            <p14:sldId id="2076138475"/>
            <p14:sldId id="734"/>
            <p14:sldId id="812"/>
            <p14:sldId id="804"/>
            <p14:sldId id="2147471232"/>
            <p14:sldId id="2123259222"/>
            <p14:sldId id="2147471212"/>
            <p14:sldId id="2076138479"/>
            <p14:sldId id="723"/>
            <p14:sldId id="731"/>
            <p14:sldId id="805"/>
            <p14:sldId id="806"/>
            <p14:sldId id="807"/>
            <p14:sldId id="808"/>
            <p14:sldId id="7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78D4"/>
    <a:srgbClr val="FFB900"/>
    <a:srgbClr val="107C10"/>
    <a:srgbClr val="F1F1F1"/>
    <a:srgbClr val="FFFFFF"/>
    <a:srgbClr val="243A5E"/>
    <a:srgbClr val="666666"/>
    <a:srgbClr val="000000"/>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8207F-0827-4BB1-BC16-D274A97C1EC1}" v="25" dt="2025-03-24T14:33:44.6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64" y="284"/>
      </p:cViewPr>
      <p:guideLst/>
    </p:cSldViewPr>
  </p:slideViewPr>
  <p:notesTextViewPr>
    <p:cViewPr>
      <p:scale>
        <a:sx n="1" d="1"/>
        <a:sy n="1" d="1"/>
      </p:scale>
      <p:origin x="0" y="0"/>
    </p:cViewPr>
  </p:notesTextViewPr>
  <p:notesViewPr>
    <p:cSldViewPr snapToGrid="0">
      <p:cViewPr>
        <p:scale>
          <a:sx n="1" d="2"/>
          <a:sy n="1" d="2"/>
        </p:scale>
        <p:origin x="6552" y="21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3b1c6667-7fbc-45cf-ac7c-d346ed9edd62" providerId="ADAL" clId="{5638207F-0827-4BB1-BC16-D274A97C1EC1}"/>
    <pc:docChg chg="undo custSel modSld modMainMaster">
      <pc:chgData name="Philippe Beraud" userId="3b1c6667-7fbc-45cf-ac7c-d346ed9edd62" providerId="ADAL" clId="{5638207F-0827-4BB1-BC16-D274A97C1EC1}" dt="2025-03-24T14:34:41.958" v="83" actId="14100"/>
      <pc:docMkLst>
        <pc:docMk/>
      </pc:docMkLst>
      <pc:sldChg chg="addSp delSp modSp mod">
        <pc:chgData name="Philippe Beraud" userId="3b1c6667-7fbc-45cf-ac7c-d346ed9edd62" providerId="ADAL" clId="{5638207F-0827-4BB1-BC16-D274A97C1EC1}" dt="2025-03-21T13:06:35.026" v="42" actId="1076"/>
        <pc:sldMkLst>
          <pc:docMk/>
          <pc:sldMk cId="186779101" sldId="257"/>
        </pc:sldMkLst>
        <pc:spChg chg="mod">
          <ac:chgData name="Philippe Beraud" userId="3b1c6667-7fbc-45cf-ac7c-d346ed9edd62" providerId="ADAL" clId="{5638207F-0827-4BB1-BC16-D274A97C1EC1}" dt="2025-03-21T13:06:35.026" v="42" actId="1076"/>
          <ac:spMkLst>
            <pc:docMk/>
            <pc:sldMk cId="186779101" sldId="257"/>
            <ac:spMk id="2" creationId="{F3403490-D98D-4C92-A9AC-3B705A87D59D}"/>
          </ac:spMkLst>
        </pc:spChg>
        <pc:spChg chg="mod">
          <ac:chgData name="Philippe Beraud" userId="3b1c6667-7fbc-45cf-ac7c-d346ed9edd62" providerId="ADAL" clId="{5638207F-0827-4BB1-BC16-D274A97C1EC1}" dt="2025-03-21T13:06:35.026" v="42" actId="1076"/>
          <ac:spMkLst>
            <pc:docMk/>
            <pc:sldMk cId="186779101" sldId="257"/>
            <ac:spMk id="3" creationId="{6DE0E1A5-D98C-47FE-B441-72F4FEA1794B}"/>
          </ac:spMkLst>
        </pc:spChg>
        <pc:spChg chg="mod">
          <ac:chgData name="Philippe Beraud" userId="3b1c6667-7fbc-45cf-ac7c-d346ed9edd62" providerId="ADAL" clId="{5638207F-0827-4BB1-BC16-D274A97C1EC1}" dt="2025-03-21T13:06:35.026" v="42" actId="1076"/>
          <ac:spMkLst>
            <pc:docMk/>
            <pc:sldMk cId="186779101" sldId="257"/>
            <ac:spMk id="9" creationId="{B3C90CB1-036D-FD4F-C1B5-F5037E745533}"/>
          </ac:spMkLst>
        </pc:spChg>
      </pc:sldChg>
      <pc:sldChg chg="addSp delSp modSp mod">
        <pc:chgData name="Philippe Beraud" userId="3b1c6667-7fbc-45cf-ac7c-d346ed9edd62" providerId="ADAL" clId="{5638207F-0827-4BB1-BC16-D274A97C1EC1}" dt="2025-03-21T12:48:51.880" v="8"/>
        <pc:sldMkLst>
          <pc:docMk/>
          <pc:sldMk cId="2378851425" sldId="2123258675"/>
        </pc:sldMkLst>
        <pc:picChg chg="add mod">
          <ac:chgData name="Philippe Beraud" userId="3b1c6667-7fbc-45cf-ac7c-d346ed9edd62" providerId="ADAL" clId="{5638207F-0827-4BB1-BC16-D274A97C1EC1}" dt="2025-03-21T12:48:51.880" v="8"/>
          <ac:picMkLst>
            <pc:docMk/>
            <pc:sldMk cId="2378851425" sldId="2123258675"/>
            <ac:picMk id="8" creationId="{22AC9D13-6A08-F8F8-DF87-1872CC57CDF2}"/>
          </ac:picMkLst>
        </pc:picChg>
      </pc:sldChg>
      <pc:sldChg chg="addSp delSp modSp mod modClrScheme chgLayout">
        <pc:chgData name="Philippe Beraud" userId="3b1c6667-7fbc-45cf-ac7c-d346ed9edd62" providerId="ADAL" clId="{5638207F-0827-4BB1-BC16-D274A97C1EC1}" dt="2025-03-24T14:33:18.590" v="65" actId="14100"/>
        <pc:sldMkLst>
          <pc:docMk/>
          <pc:sldMk cId="3441082925" sldId="2123258676"/>
        </pc:sldMkLst>
        <pc:spChg chg="mod ord">
          <ac:chgData name="Philippe Beraud" userId="3b1c6667-7fbc-45cf-ac7c-d346ed9edd62" providerId="ADAL" clId="{5638207F-0827-4BB1-BC16-D274A97C1EC1}" dt="2025-03-24T14:30:22.521" v="49" actId="1076"/>
          <ac:spMkLst>
            <pc:docMk/>
            <pc:sldMk cId="3441082925" sldId="2123258676"/>
            <ac:spMk id="6" creationId="{E7BF15BD-001C-49B3-9A01-B39DEDA47564}"/>
          </ac:spMkLst>
        </pc:spChg>
        <pc:spChg chg="mod ord">
          <ac:chgData name="Philippe Beraud" userId="3b1c6667-7fbc-45cf-ac7c-d346ed9edd62" providerId="ADAL" clId="{5638207F-0827-4BB1-BC16-D274A97C1EC1}" dt="2025-03-24T14:33:18.590" v="65" actId="14100"/>
          <ac:spMkLst>
            <pc:docMk/>
            <pc:sldMk cId="3441082925" sldId="2123258676"/>
            <ac:spMk id="7" creationId="{61F6BD0B-C4D8-42DE-A3A7-50D8219CE639}"/>
          </ac:spMkLst>
        </pc:spChg>
        <pc:picChg chg="add del mod ord">
          <ac:chgData name="Philippe Beraud" userId="3b1c6667-7fbc-45cf-ac7c-d346ed9edd62" providerId="ADAL" clId="{5638207F-0827-4BB1-BC16-D274A97C1EC1}" dt="2025-03-24T14:32:21.738" v="58" actId="478"/>
          <ac:picMkLst>
            <pc:docMk/>
            <pc:sldMk cId="3441082925" sldId="2123258676"/>
            <ac:picMk id="2" creationId="{29C483E4-2371-1A07-02C1-AD108BAECB6E}"/>
          </ac:picMkLst>
        </pc:picChg>
        <pc:picChg chg="add mod ord">
          <ac:chgData name="Philippe Beraud" userId="3b1c6667-7fbc-45cf-ac7c-d346ed9edd62" providerId="ADAL" clId="{5638207F-0827-4BB1-BC16-D274A97C1EC1}" dt="2025-03-24T14:33:07.618" v="64" actId="167"/>
          <ac:picMkLst>
            <pc:docMk/>
            <pc:sldMk cId="3441082925" sldId="2123258676"/>
            <ac:picMk id="3" creationId="{7FF62EEF-C143-D138-8AD6-39066DADB394}"/>
          </ac:picMkLst>
        </pc:picChg>
      </pc:sldChg>
      <pc:sldChg chg="addSp delSp modSp mod">
        <pc:chgData name="Philippe Beraud" userId="3b1c6667-7fbc-45cf-ac7c-d346ed9edd62" providerId="ADAL" clId="{5638207F-0827-4BB1-BC16-D274A97C1EC1}" dt="2025-03-24T14:34:41.958" v="83" actId="14100"/>
        <pc:sldMkLst>
          <pc:docMk/>
          <pc:sldMk cId="2960849163" sldId="2147470631"/>
        </pc:sldMkLst>
        <pc:spChg chg="mod">
          <ac:chgData name="Philippe Beraud" userId="3b1c6667-7fbc-45cf-ac7c-d346ed9edd62" providerId="ADAL" clId="{5638207F-0827-4BB1-BC16-D274A97C1EC1}" dt="2025-03-24T14:34:37.818" v="77" actId="14100"/>
          <ac:spMkLst>
            <pc:docMk/>
            <pc:sldMk cId="2960849163" sldId="2147470631"/>
            <ac:spMk id="4" creationId="{E8F03357-06DF-A197-010D-7CB3A81C2758}"/>
          </ac:spMkLst>
        </pc:spChg>
        <pc:picChg chg="add del mod ord">
          <ac:chgData name="Philippe Beraud" userId="3b1c6667-7fbc-45cf-ac7c-d346ed9edd62" providerId="ADAL" clId="{5638207F-0827-4BB1-BC16-D274A97C1EC1}" dt="2025-03-24T14:31:01.188" v="57" actId="478"/>
          <ac:picMkLst>
            <pc:docMk/>
            <pc:sldMk cId="2960849163" sldId="2147470631"/>
            <ac:picMk id="2" creationId="{BD8E1B11-3951-A0B9-3E0E-834DECE6E995}"/>
          </ac:picMkLst>
        </pc:picChg>
        <pc:picChg chg="add mod ord">
          <ac:chgData name="Philippe Beraud" userId="3b1c6667-7fbc-45cf-ac7c-d346ed9edd62" providerId="ADAL" clId="{5638207F-0827-4BB1-BC16-D274A97C1EC1}" dt="2025-03-24T14:34:41.958" v="83" actId="14100"/>
          <ac:picMkLst>
            <pc:docMk/>
            <pc:sldMk cId="2960849163" sldId="2147470631"/>
            <ac:picMk id="3" creationId="{AD28D691-204B-608A-B523-20AB5B59AD1D}"/>
          </ac:picMkLst>
        </pc:picChg>
      </pc:sldChg>
      <pc:sldChg chg="addSp delSp modSp mod">
        <pc:chgData name="Philippe Beraud" userId="3b1c6667-7fbc-45cf-ac7c-d346ed9edd62" providerId="ADAL" clId="{5638207F-0827-4BB1-BC16-D274A97C1EC1}" dt="2025-03-21T13:14:02.564" v="46" actId="478"/>
        <pc:sldMkLst>
          <pc:docMk/>
          <pc:sldMk cId="2028827844" sldId="2147471256"/>
        </pc:sldMkLst>
      </pc:sldChg>
      <pc:sldMasterChg chg="modSldLayout">
        <pc:chgData name="Philippe Beraud" userId="3b1c6667-7fbc-45cf-ac7c-d346ed9edd62" providerId="ADAL" clId="{5638207F-0827-4BB1-BC16-D274A97C1EC1}" dt="2025-03-21T13:02:44.061" v="38" actId="14100"/>
        <pc:sldMasterMkLst>
          <pc:docMk/>
          <pc:sldMasterMk cId="3588427678" sldId="2147484229"/>
        </pc:sldMasterMkLst>
        <pc:sldLayoutChg chg="addSp delSp modSp mod">
          <pc:chgData name="Philippe Beraud" userId="3b1c6667-7fbc-45cf-ac7c-d346ed9edd62" providerId="ADAL" clId="{5638207F-0827-4BB1-BC16-D274A97C1EC1}" dt="2025-03-21T13:01:54.494" v="36" actId="14100"/>
          <pc:sldLayoutMkLst>
            <pc:docMk/>
            <pc:sldMasterMk cId="3588427678" sldId="2147484229"/>
            <pc:sldLayoutMk cId="3897602530" sldId="2147484249"/>
          </pc:sldLayoutMkLst>
          <pc:spChg chg="mod">
            <ac:chgData name="Philippe Beraud" userId="3b1c6667-7fbc-45cf-ac7c-d346ed9edd62" providerId="ADAL" clId="{5638207F-0827-4BB1-BC16-D274A97C1EC1}" dt="2025-03-21T13:01:54.494" v="36" actId="14100"/>
            <ac:spMkLst>
              <pc:docMk/>
              <pc:sldMasterMk cId="3588427678" sldId="2147484229"/>
              <pc:sldLayoutMk cId="3897602530" sldId="2147484249"/>
              <ac:spMk id="2" creationId="{00000000-0000-0000-0000-000000000000}"/>
            </ac:spMkLst>
          </pc:spChg>
          <pc:spChg chg="mod">
            <ac:chgData name="Philippe Beraud" userId="3b1c6667-7fbc-45cf-ac7c-d346ed9edd62" providerId="ADAL" clId="{5638207F-0827-4BB1-BC16-D274A97C1EC1}" dt="2025-03-21T13:01:54.494" v="36" actId="14100"/>
            <ac:spMkLst>
              <pc:docMk/>
              <pc:sldMasterMk cId="3588427678" sldId="2147484229"/>
              <pc:sldLayoutMk cId="3897602530" sldId="2147484249"/>
              <ac:spMk id="5" creationId="{00000000-0000-0000-0000-000000000000}"/>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91" creationId="{EE959ED3-A5C0-90F6-F26E-9995555F8CFC}"/>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92" creationId="{0D2AE81C-F7C7-2C42-FC90-AC2F17AF680E}"/>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93" creationId="{8051D3E5-CBDF-85F2-0DA0-F33FBD4673A6}"/>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95" creationId="{CF098BC8-E288-5705-CE2D-3C82A6F2303F}"/>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97" creationId="{EE0FDEFB-E001-486A-2051-BC39B160264E}"/>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100" creationId="{691FFEDA-2430-A964-D2EF-98A470936BA6}"/>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101" creationId="{244F8214-90E9-7702-F59E-F1881B908FEF}"/>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102" creationId="{EE32B359-B68E-393F-AA34-0DAA2036C3B3}"/>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104" creationId="{68333FB0-B75A-4071-C9F6-F7BB05727D7A}"/>
            </ac:spMkLst>
          </pc:spChg>
          <pc:spChg chg="mod">
            <ac:chgData name="Philippe Beraud" userId="3b1c6667-7fbc-45cf-ac7c-d346ed9edd62" providerId="ADAL" clId="{5638207F-0827-4BB1-BC16-D274A97C1EC1}" dt="2025-03-21T13:01:49.024" v="35"/>
            <ac:spMkLst>
              <pc:docMk/>
              <pc:sldMasterMk cId="3588427678" sldId="2147484229"/>
              <pc:sldLayoutMk cId="3897602530" sldId="2147484249"/>
              <ac:spMk id="106" creationId="{997B6D6E-E812-2740-70B2-696F4D332459}"/>
            </ac:spMkLst>
          </pc:spChg>
        </pc:sldLayoutChg>
        <pc:sldLayoutChg chg="addSp modSp mod">
          <pc:chgData name="Philippe Beraud" userId="3b1c6667-7fbc-45cf-ac7c-d346ed9edd62" providerId="ADAL" clId="{5638207F-0827-4BB1-BC16-D274A97C1EC1}" dt="2025-03-21T13:02:44.061" v="38" actId="14100"/>
          <pc:sldLayoutMkLst>
            <pc:docMk/>
            <pc:sldMasterMk cId="3588427678" sldId="2147484229"/>
            <pc:sldLayoutMk cId="3650358238" sldId="2147484584"/>
          </pc:sldLayoutMkLst>
          <pc:spChg chg="mod">
            <ac:chgData name="Philippe Beraud" userId="3b1c6667-7fbc-45cf-ac7c-d346ed9edd62" providerId="ADAL" clId="{5638207F-0827-4BB1-BC16-D274A97C1EC1}" dt="2025-03-21T13:02:44.061" v="38" actId="14100"/>
            <ac:spMkLst>
              <pc:docMk/>
              <pc:sldMasterMk cId="3588427678" sldId="2147484229"/>
              <pc:sldLayoutMk cId="3650358238" sldId="2147484584"/>
              <ac:spMk id="2" creationId="{00000000-0000-0000-0000-000000000000}"/>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6" creationId="{C7C54512-3FAA-77D9-B2E5-BFC24D31BAC4}"/>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7" creationId="{ACDC411E-E940-AD96-9B7F-B9EC4E905C7E}"/>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9" creationId="{3FD1C6C0-DC10-9D89-0781-AAC9B612FD68}"/>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12" creationId="{D677F045-C21B-B64C-C59B-B4ABE96159B0}"/>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14" creationId="{6088A7F5-27D9-6452-CD61-C51DF1F4F682}"/>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15" creationId="{7AF46F3C-373D-74D5-E72B-580044617B1A}"/>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16" creationId="{8F79CACA-40F2-2C66-CD2D-ACC143D894C5}"/>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18" creationId="{42D668B8-1F98-711F-46B0-D62E75DB032D}"/>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19" creationId="{E04D5A76-4602-C034-8BCE-167234D86A34}"/>
            </ac:spMkLst>
          </pc:spChg>
          <pc:spChg chg="mod">
            <ac:chgData name="Philippe Beraud" userId="3b1c6667-7fbc-45cf-ac7c-d346ed9edd62" providerId="ADAL" clId="{5638207F-0827-4BB1-BC16-D274A97C1EC1}" dt="2025-03-21T13:02:40.108" v="37"/>
            <ac:spMkLst>
              <pc:docMk/>
              <pc:sldMasterMk cId="3588427678" sldId="2147484229"/>
              <pc:sldLayoutMk cId="3650358238" sldId="2147484584"/>
              <ac:spMk id="20" creationId="{8560F618-B9E0-4DFF-FEA3-4A723564774A}"/>
            </ac:spMkLst>
          </pc:spChg>
        </pc:sldLayoutChg>
        <pc:sldLayoutChg chg="addSp modSp">
          <pc:chgData name="Philippe Beraud" userId="3b1c6667-7fbc-45cf-ac7c-d346ed9edd62" providerId="ADAL" clId="{5638207F-0827-4BB1-BC16-D274A97C1EC1}" dt="2025-03-21T12:56:27.354" v="15"/>
          <pc:sldLayoutMkLst>
            <pc:docMk/>
            <pc:sldMasterMk cId="3588427678" sldId="2147484229"/>
            <pc:sldLayoutMk cId="2648787845" sldId="2147484673"/>
          </pc:sldLayoutMkLst>
          <pc:spChg chg="mod">
            <ac:chgData name="Philippe Beraud" userId="3b1c6667-7fbc-45cf-ac7c-d346ed9edd62" providerId="ADAL" clId="{5638207F-0827-4BB1-BC16-D274A97C1EC1}" dt="2025-03-21T12:56:27.354" v="15"/>
            <ac:spMkLst>
              <pc:docMk/>
              <pc:sldMasterMk cId="3588427678" sldId="2147484229"/>
              <pc:sldLayoutMk cId="2648787845" sldId="2147484673"/>
              <ac:spMk id="6" creationId="{BD1F3C92-CB6E-C960-BADB-B6BDCE821939}"/>
            </ac:spMkLst>
          </pc:spChg>
          <pc:spChg chg="mod">
            <ac:chgData name="Philippe Beraud" userId="3b1c6667-7fbc-45cf-ac7c-d346ed9edd62" providerId="ADAL" clId="{5638207F-0827-4BB1-BC16-D274A97C1EC1}" dt="2025-03-21T12:56:27.354" v="15"/>
            <ac:spMkLst>
              <pc:docMk/>
              <pc:sldMasterMk cId="3588427678" sldId="2147484229"/>
              <pc:sldLayoutMk cId="2648787845" sldId="2147484673"/>
              <ac:spMk id="7" creationId="{CEA9A90D-F3E1-50D5-50A9-CFEE170EFD85}"/>
            </ac:spMkLst>
          </pc:spChg>
          <pc:spChg chg="mod">
            <ac:chgData name="Philippe Beraud" userId="3b1c6667-7fbc-45cf-ac7c-d346ed9edd62" providerId="ADAL" clId="{5638207F-0827-4BB1-BC16-D274A97C1EC1}" dt="2025-03-21T12:56:27.354" v="15"/>
            <ac:spMkLst>
              <pc:docMk/>
              <pc:sldMasterMk cId="3588427678" sldId="2147484229"/>
              <pc:sldLayoutMk cId="2648787845" sldId="2147484673"/>
              <ac:spMk id="10" creationId="{36378190-05EB-C754-34D0-2EA3EC829938}"/>
            </ac:spMkLst>
          </pc:spChg>
          <pc:spChg chg="mod">
            <ac:chgData name="Philippe Beraud" userId="3b1c6667-7fbc-45cf-ac7c-d346ed9edd62" providerId="ADAL" clId="{5638207F-0827-4BB1-BC16-D274A97C1EC1}" dt="2025-03-21T12:56:27.354" v="15"/>
            <ac:spMkLst>
              <pc:docMk/>
              <pc:sldMasterMk cId="3588427678" sldId="2147484229"/>
              <pc:sldLayoutMk cId="2648787845" sldId="2147484673"/>
              <ac:spMk id="11" creationId="{18F7CD81-3EE2-8144-39F2-C8AED0A13E2A}"/>
            </ac:spMkLst>
          </pc:spChg>
          <pc:spChg chg="mod">
            <ac:chgData name="Philippe Beraud" userId="3b1c6667-7fbc-45cf-ac7c-d346ed9edd62" providerId="ADAL" clId="{5638207F-0827-4BB1-BC16-D274A97C1EC1}" dt="2025-03-21T12:56:27.354" v="15"/>
            <ac:spMkLst>
              <pc:docMk/>
              <pc:sldMasterMk cId="3588427678" sldId="2147484229"/>
              <pc:sldLayoutMk cId="2648787845" sldId="2147484673"/>
              <ac:spMk id="13" creationId="{95BAD5A1-0C66-9523-78AA-F558F3FD2EF4}"/>
            </ac:spMkLst>
          </pc:spChg>
          <pc:spChg chg="mod">
            <ac:chgData name="Philippe Beraud" userId="3b1c6667-7fbc-45cf-ac7c-d346ed9edd62" providerId="ADAL" clId="{5638207F-0827-4BB1-BC16-D274A97C1EC1}" dt="2025-03-21T12:56:27.354" v="15"/>
            <ac:spMkLst>
              <pc:docMk/>
              <pc:sldMasterMk cId="3588427678" sldId="2147484229"/>
              <pc:sldLayoutMk cId="2648787845" sldId="2147484673"/>
              <ac:spMk id="14" creationId="{AA0EEA33-6E14-94DF-D71E-9784B0A982F2}"/>
            </ac:spMkLst>
          </pc:spChg>
          <pc:spChg chg="mod">
            <ac:chgData name="Philippe Beraud" userId="3b1c6667-7fbc-45cf-ac7c-d346ed9edd62" providerId="ADAL" clId="{5638207F-0827-4BB1-BC16-D274A97C1EC1}" dt="2025-03-21T12:56:27.354" v="15"/>
            <ac:spMkLst>
              <pc:docMk/>
              <pc:sldMasterMk cId="3588427678" sldId="2147484229"/>
              <pc:sldLayoutMk cId="2648787845" sldId="2147484673"/>
              <ac:spMk id="16" creationId="{18A71D08-0E33-DB1B-2CE0-4565BCE42160}"/>
            </ac:spMkLst>
          </pc:spChg>
          <pc:spChg chg="mod">
            <ac:chgData name="Philippe Beraud" userId="3b1c6667-7fbc-45cf-ac7c-d346ed9edd62" providerId="ADAL" clId="{5638207F-0827-4BB1-BC16-D274A97C1EC1}" dt="2025-03-21T12:56:27.354" v="15"/>
            <ac:spMkLst>
              <pc:docMk/>
              <pc:sldMasterMk cId="3588427678" sldId="2147484229"/>
              <pc:sldLayoutMk cId="2648787845" sldId="2147484673"/>
              <ac:spMk id="17" creationId="{5E188A55-2598-ADCC-61EF-6A2D8B11549B}"/>
            </ac:spMkLst>
          </pc:spChg>
          <pc:spChg chg="mod">
            <ac:chgData name="Philippe Beraud" userId="3b1c6667-7fbc-45cf-ac7c-d346ed9edd62" providerId="ADAL" clId="{5638207F-0827-4BB1-BC16-D274A97C1EC1}" dt="2025-03-21T12:56:27.354" v="15"/>
            <ac:spMkLst>
              <pc:docMk/>
              <pc:sldMasterMk cId="3588427678" sldId="2147484229"/>
              <pc:sldLayoutMk cId="2648787845" sldId="2147484673"/>
              <ac:spMk id="20" creationId="{0B017B16-C0A2-F595-6957-93D522D4A96E}"/>
            </ac:spMkLst>
          </pc:spChg>
          <pc:spChg chg="mod">
            <ac:chgData name="Philippe Beraud" userId="3b1c6667-7fbc-45cf-ac7c-d346ed9edd62" providerId="ADAL" clId="{5638207F-0827-4BB1-BC16-D274A97C1EC1}" dt="2025-03-21T12:56:27.354" v="15"/>
            <ac:spMkLst>
              <pc:docMk/>
              <pc:sldMasterMk cId="3588427678" sldId="2147484229"/>
              <pc:sldLayoutMk cId="2648787845" sldId="2147484673"/>
              <ac:spMk id="23" creationId="{6D6E75FB-53A1-DC8C-E4CD-93DED0A41E5E}"/>
            </ac:spMkLst>
          </pc:spChg>
        </pc:sldLayoutChg>
        <pc:sldLayoutChg chg="addSp modSp">
          <pc:chgData name="Philippe Beraud" userId="3b1c6667-7fbc-45cf-ac7c-d346ed9edd62" providerId="ADAL" clId="{5638207F-0827-4BB1-BC16-D274A97C1EC1}" dt="2025-03-21T13:01:13.734" v="32"/>
          <pc:sldLayoutMkLst>
            <pc:docMk/>
            <pc:sldMasterMk cId="3588427678" sldId="2147484229"/>
            <pc:sldLayoutMk cId="61338459" sldId="2147484943"/>
          </pc:sldLayoutMkLst>
          <pc:spChg chg="mod">
            <ac:chgData name="Philippe Beraud" userId="3b1c6667-7fbc-45cf-ac7c-d346ed9edd62" providerId="ADAL" clId="{5638207F-0827-4BB1-BC16-D274A97C1EC1}" dt="2025-03-21T13:01:13.734" v="32"/>
            <ac:spMkLst>
              <pc:docMk/>
              <pc:sldMasterMk cId="3588427678" sldId="2147484229"/>
              <pc:sldLayoutMk cId="61338459" sldId="2147484943"/>
              <ac:spMk id="4" creationId="{BAB371A0-C733-F564-3488-B4EEEAE2BA06}"/>
            </ac:spMkLst>
          </pc:spChg>
          <pc:spChg chg="mod">
            <ac:chgData name="Philippe Beraud" userId="3b1c6667-7fbc-45cf-ac7c-d346ed9edd62" providerId="ADAL" clId="{5638207F-0827-4BB1-BC16-D274A97C1EC1}" dt="2025-03-21T13:01:13.734" v="32"/>
            <ac:spMkLst>
              <pc:docMk/>
              <pc:sldMasterMk cId="3588427678" sldId="2147484229"/>
              <pc:sldLayoutMk cId="61338459" sldId="2147484943"/>
              <ac:spMk id="6" creationId="{2B0C655E-74A7-B19E-9571-36BCAEBA91B1}"/>
            </ac:spMkLst>
          </pc:spChg>
          <pc:spChg chg="mod">
            <ac:chgData name="Philippe Beraud" userId="3b1c6667-7fbc-45cf-ac7c-d346ed9edd62" providerId="ADAL" clId="{5638207F-0827-4BB1-BC16-D274A97C1EC1}" dt="2025-03-21T13:01:13.734" v="32"/>
            <ac:spMkLst>
              <pc:docMk/>
              <pc:sldMasterMk cId="3588427678" sldId="2147484229"/>
              <pc:sldLayoutMk cId="61338459" sldId="2147484943"/>
              <ac:spMk id="7" creationId="{2E7D53F3-4B27-3432-9ADA-71734962C53F}"/>
            </ac:spMkLst>
          </pc:spChg>
          <pc:spChg chg="mod">
            <ac:chgData name="Philippe Beraud" userId="3b1c6667-7fbc-45cf-ac7c-d346ed9edd62" providerId="ADAL" clId="{5638207F-0827-4BB1-BC16-D274A97C1EC1}" dt="2025-03-21T13:01:13.734" v="32"/>
            <ac:spMkLst>
              <pc:docMk/>
              <pc:sldMasterMk cId="3588427678" sldId="2147484229"/>
              <pc:sldLayoutMk cId="61338459" sldId="2147484943"/>
              <ac:spMk id="9" creationId="{0FDFEEA9-11B1-7980-B4BD-E8DDF9FC03CA}"/>
            </ac:spMkLst>
          </pc:spChg>
          <pc:spChg chg="mod">
            <ac:chgData name="Philippe Beraud" userId="3b1c6667-7fbc-45cf-ac7c-d346ed9edd62" providerId="ADAL" clId="{5638207F-0827-4BB1-BC16-D274A97C1EC1}" dt="2025-03-21T13:01:13.734" v="32"/>
            <ac:spMkLst>
              <pc:docMk/>
              <pc:sldMasterMk cId="3588427678" sldId="2147484229"/>
              <pc:sldLayoutMk cId="61338459" sldId="2147484943"/>
              <ac:spMk id="11" creationId="{67E6C662-5D0D-BFF5-F5ED-F79C6666693E}"/>
            </ac:spMkLst>
          </pc:spChg>
          <pc:spChg chg="mod">
            <ac:chgData name="Philippe Beraud" userId="3b1c6667-7fbc-45cf-ac7c-d346ed9edd62" providerId="ADAL" clId="{5638207F-0827-4BB1-BC16-D274A97C1EC1}" dt="2025-03-21T13:01:13.734" v="32"/>
            <ac:spMkLst>
              <pc:docMk/>
              <pc:sldMasterMk cId="3588427678" sldId="2147484229"/>
              <pc:sldLayoutMk cId="61338459" sldId="2147484943"/>
              <ac:spMk id="12" creationId="{D2367368-A566-CF78-9D08-D582A9B8CE74}"/>
            </ac:spMkLst>
          </pc:spChg>
          <pc:spChg chg="mod">
            <ac:chgData name="Philippe Beraud" userId="3b1c6667-7fbc-45cf-ac7c-d346ed9edd62" providerId="ADAL" clId="{5638207F-0827-4BB1-BC16-D274A97C1EC1}" dt="2025-03-21T13:01:13.734" v="32"/>
            <ac:spMkLst>
              <pc:docMk/>
              <pc:sldMasterMk cId="3588427678" sldId="2147484229"/>
              <pc:sldLayoutMk cId="61338459" sldId="2147484943"/>
              <ac:spMk id="13" creationId="{9350758A-8C09-076A-AE59-009662EA29A2}"/>
            </ac:spMkLst>
          </pc:spChg>
          <pc:spChg chg="mod">
            <ac:chgData name="Philippe Beraud" userId="3b1c6667-7fbc-45cf-ac7c-d346ed9edd62" providerId="ADAL" clId="{5638207F-0827-4BB1-BC16-D274A97C1EC1}" dt="2025-03-21T13:01:13.734" v="32"/>
            <ac:spMkLst>
              <pc:docMk/>
              <pc:sldMasterMk cId="3588427678" sldId="2147484229"/>
              <pc:sldLayoutMk cId="61338459" sldId="2147484943"/>
              <ac:spMk id="14" creationId="{77786824-423F-AEBB-D1CE-1FA6F8AD8264}"/>
            </ac:spMkLst>
          </pc:spChg>
          <pc:spChg chg="mod">
            <ac:chgData name="Philippe Beraud" userId="3b1c6667-7fbc-45cf-ac7c-d346ed9edd62" providerId="ADAL" clId="{5638207F-0827-4BB1-BC16-D274A97C1EC1}" dt="2025-03-21T13:01:13.734" v="32"/>
            <ac:spMkLst>
              <pc:docMk/>
              <pc:sldMasterMk cId="3588427678" sldId="2147484229"/>
              <pc:sldLayoutMk cId="61338459" sldId="2147484943"/>
              <ac:spMk id="20" creationId="{3691F333-C0F2-832E-50C2-31636FE0C933}"/>
            </ac:spMkLst>
          </pc:spChg>
          <pc:spChg chg="mod">
            <ac:chgData name="Philippe Beraud" userId="3b1c6667-7fbc-45cf-ac7c-d346ed9edd62" providerId="ADAL" clId="{5638207F-0827-4BB1-BC16-D274A97C1EC1}" dt="2025-03-21T13:01:13.734" v="32"/>
            <ac:spMkLst>
              <pc:docMk/>
              <pc:sldMasterMk cId="3588427678" sldId="2147484229"/>
              <pc:sldLayoutMk cId="61338459" sldId="2147484943"/>
              <ac:spMk id="22" creationId="{5D8C8626-BD97-2BF4-6582-14BEBEF2B950}"/>
            </ac:spMkLst>
          </pc:spChg>
        </pc:sldLayoutChg>
        <pc:sldLayoutChg chg="addSp delSp modSp mod">
          <pc:chgData name="Philippe Beraud" userId="3b1c6667-7fbc-45cf-ac7c-d346ed9edd62" providerId="ADAL" clId="{5638207F-0827-4BB1-BC16-D274A97C1EC1}" dt="2025-03-21T12:59:48.076" v="29"/>
          <pc:sldLayoutMkLst>
            <pc:docMk/>
            <pc:sldMasterMk cId="3588427678" sldId="2147484229"/>
            <pc:sldLayoutMk cId="2484971770" sldId="2147485189"/>
          </pc:sldLayoutMkLst>
          <pc:spChg chg="mod">
            <ac:chgData name="Philippe Beraud" userId="3b1c6667-7fbc-45cf-ac7c-d346ed9edd62" providerId="ADAL" clId="{5638207F-0827-4BB1-BC16-D274A97C1EC1}" dt="2025-03-21T12:59:48.076" v="29"/>
            <ac:spMkLst>
              <pc:docMk/>
              <pc:sldMasterMk cId="3588427678" sldId="2147484229"/>
              <pc:sldLayoutMk cId="2484971770" sldId="2147485189"/>
              <ac:spMk id="26" creationId="{185F7060-ABD9-3270-6F37-5E151BDC7178}"/>
            </ac:spMkLst>
          </pc:spChg>
          <pc:spChg chg="mod">
            <ac:chgData name="Philippe Beraud" userId="3b1c6667-7fbc-45cf-ac7c-d346ed9edd62" providerId="ADAL" clId="{5638207F-0827-4BB1-BC16-D274A97C1EC1}" dt="2025-03-21T12:59:48.076" v="29"/>
            <ac:spMkLst>
              <pc:docMk/>
              <pc:sldMasterMk cId="3588427678" sldId="2147484229"/>
              <pc:sldLayoutMk cId="2484971770" sldId="2147485189"/>
              <ac:spMk id="27" creationId="{52506138-3E10-E8CE-29A6-93BB19D6DB1A}"/>
            </ac:spMkLst>
          </pc:spChg>
          <pc:spChg chg="mod">
            <ac:chgData name="Philippe Beraud" userId="3b1c6667-7fbc-45cf-ac7c-d346ed9edd62" providerId="ADAL" clId="{5638207F-0827-4BB1-BC16-D274A97C1EC1}" dt="2025-03-21T12:59:48.076" v="29"/>
            <ac:spMkLst>
              <pc:docMk/>
              <pc:sldMasterMk cId="3588427678" sldId="2147484229"/>
              <pc:sldLayoutMk cId="2484971770" sldId="2147485189"/>
              <ac:spMk id="30" creationId="{F5BBD2E7-B3EC-F866-A940-C244221FB19E}"/>
            </ac:spMkLst>
          </pc:spChg>
          <pc:spChg chg="mod">
            <ac:chgData name="Philippe Beraud" userId="3b1c6667-7fbc-45cf-ac7c-d346ed9edd62" providerId="ADAL" clId="{5638207F-0827-4BB1-BC16-D274A97C1EC1}" dt="2025-03-21T12:59:48.076" v="29"/>
            <ac:spMkLst>
              <pc:docMk/>
              <pc:sldMasterMk cId="3588427678" sldId="2147484229"/>
              <pc:sldLayoutMk cId="2484971770" sldId="2147485189"/>
              <ac:spMk id="31" creationId="{27C45A89-A73B-5B34-DD8F-7B67D115B6F2}"/>
            </ac:spMkLst>
          </pc:spChg>
          <pc:spChg chg="mod">
            <ac:chgData name="Philippe Beraud" userId="3b1c6667-7fbc-45cf-ac7c-d346ed9edd62" providerId="ADAL" clId="{5638207F-0827-4BB1-BC16-D274A97C1EC1}" dt="2025-03-21T12:59:48.076" v="29"/>
            <ac:spMkLst>
              <pc:docMk/>
              <pc:sldMasterMk cId="3588427678" sldId="2147484229"/>
              <pc:sldLayoutMk cId="2484971770" sldId="2147485189"/>
              <ac:spMk id="32" creationId="{3865CF25-24B0-CD68-BA28-1746A10D2CAB}"/>
            </ac:spMkLst>
          </pc:spChg>
          <pc:spChg chg="mod">
            <ac:chgData name="Philippe Beraud" userId="3b1c6667-7fbc-45cf-ac7c-d346ed9edd62" providerId="ADAL" clId="{5638207F-0827-4BB1-BC16-D274A97C1EC1}" dt="2025-03-21T12:59:48.076" v="29"/>
            <ac:spMkLst>
              <pc:docMk/>
              <pc:sldMasterMk cId="3588427678" sldId="2147484229"/>
              <pc:sldLayoutMk cId="2484971770" sldId="2147485189"/>
              <ac:spMk id="34" creationId="{08A091F9-2007-2613-9D5E-BB2A44718C29}"/>
            </ac:spMkLst>
          </pc:spChg>
          <pc:spChg chg="mod">
            <ac:chgData name="Philippe Beraud" userId="3b1c6667-7fbc-45cf-ac7c-d346ed9edd62" providerId="ADAL" clId="{5638207F-0827-4BB1-BC16-D274A97C1EC1}" dt="2025-03-21T12:59:48.076" v="29"/>
            <ac:spMkLst>
              <pc:docMk/>
              <pc:sldMasterMk cId="3588427678" sldId="2147484229"/>
              <pc:sldLayoutMk cId="2484971770" sldId="2147485189"/>
              <ac:spMk id="37" creationId="{2B997B08-1DE2-2721-ADC8-5B5F8289F168}"/>
            </ac:spMkLst>
          </pc:spChg>
          <pc:spChg chg="mod">
            <ac:chgData name="Philippe Beraud" userId="3b1c6667-7fbc-45cf-ac7c-d346ed9edd62" providerId="ADAL" clId="{5638207F-0827-4BB1-BC16-D274A97C1EC1}" dt="2025-03-21T12:59:48.076" v="29"/>
            <ac:spMkLst>
              <pc:docMk/>
              <pc:sldMasterMk cId="3588427678" sldId="2147484229"/>
              <pc:sldLayoutMk cId="2484971770" sldId="2147485189"/>
              <ac:spMk id="40" creationId="{A7601C6D-FDEA-26B1-E1A9-0E73CA8017B1}"/>
            </ac:spMkLst>
          </pc:spChg>
          <pc:spChg chg="mod">
            <ac:chgData name="Philippe Beraud" userId="3b1c6667-7fbc-45cf-ac7c-d346ed9edd62" providerId="ADAL" clId="{5638207F-0827-4BB1-BC16-D274A97C1EC1}" dt="2025-03-21T12:59:48.076" v="29"/>
            <ac:spMkLst>
              <pc:docMk/>
              <pc:sldMasterMk cId="3588427678" sldId="2147484229"/>
              <pc:sldLayoutMk cId="2484971770" sldId="2147485189"/>
              <ac:spMk id="43" creationId="{71D4AD0F-837F-46CA-5D1C-390EA3960842}"/>
            </ac:spMkLst>
          </pc:spChg>
          <pc:spChg chg="mod">
            <ac:chgData name="Philippe Beraud" userId="3b1c6667-7fbc-45cf-ac7c-d346ed9edd62" providerId="ADAL" clId="{5638207F-0827-4BB1-BC16-D274A97C1EC1}" dt="2025-03-21T12:59:48.076" v="29"/>
            <ac:spMkLst>
              <pc:docMk/>
              <pc:sldMasterMk cId="3588427678" sldId="2147484229"/>
              <pc:sldLayoutMk cId="2484971770" sldId="2147485189"/>
              <ac:spMk id="45" creationId="{E0D772DF-35D2-B9F6-ED53-046CF01202A9}"/>
            </ac:spMkLst>
          </pc:spChg>
        </pc:sldLayoutChg>
        <pc:sldLayoutChg chg="addSp delSp modSp mod">
          <pc:chgData name="Philippe Beraud" userId="3b1c6667-7fbc-45cf-ac7c-d346ed9edd62" providerId="ADAL" clId="{5638207F-0827-4BB1-BC16-D274A97C1EC1}" dt="2025-03-21T13:00:11.445" v="31"/>
          <pc:sldLayoutMkLst>
            <pc:docMk/>
            <pc:sldMasterMk cId="3588427678" sldId="2147484229"/>
            <pc:sldLayoutMk cId="1085263328" sldId="2147485203"/>
          </pc:sldLayoutMkLst>
          <pc:spChg chg="mod">
            <ac:chgData name="Philippe Beraud" userId="3b1c6667-7fbc-45cf-ac7c-d346ed9edd62" providerId="ADAL" clId="{5638207F-0827-4BB1-BC16-D274A97C1EC1}" dt="2025-03-21T13:00:11.445" v="31"/>
            <ac:spMkLst>
              <pc:docMk/>
              <pc:sldMasterMk cId="3588427678" sldId="2147484229"/>
              <pc:sldLayoutMk cId="1085263328" sldId="2147485203"/>
              <ac:spMk id="60" creationId="{4319D0C1-7875-080F-5895-3D2FBCC47FD4}"/>
            </ac:spMkLst>
          </pc:spChg>
          <pc:spChg chg="mod">
            <ac:chgData name="Philippe Beraud" userId="3b1c6667-7fbc-45cf-ac7c-d346ed9edd62" providerId="ADAL" clId="{5638207F-0827-4BB1-BC16-D274A97C1EC1}" dt="2025-03-21T13:00:11.445" v="31"/>
            <ac:spMkLst>
              <pc:docMk/>
              <pc:sldMasterMk cId="3588427678" sldId="2147484229"/>
              <pc:sldLayoutMk cId="1085263328" sldId="2147485203"/>
              <ac:spMk id="61" creationId="{F3ED7BD4-923B-4E2C-1A4B-721946CEE532}"/>
            </ac:spMkLst>
          </pc:spChg>
          <pc:spChg chg="mod">
            <ac:chgData name="Philippe Beraud" userId="3b1c6667-7fbc-45cf-ac7c-d346ed9edd62" providerId="ADAL" clId="{5638207F-0827-4BB1-BC16-D274A97C1EC1}" dt="2025-03-21T13:00:11.445" v="31"/>
            <ac:spMkLst>
              <pc:docMk/>
              <pc:sldMasterMk cId="3588427678" sldId="2147484229"/>
              <pc:sldLayoutMk cId="1085263328" sldId="2147485203"/>
              <ac:spMk id="63" creationId="{BE91363B-5351-106B-1EA9-291AA2D86DE9}"/>
            </ac:spMkLst>
          </pc:spChg>
          <pc:spChg chg="mod">
            <ac:chgData name="Philippe Beraud" userId="3b1c6667-7fbc-45cf-ac7c-d346ed9edd62" providerId="ADAL" clId="{5638207F-0827-4BB1-BC16-D274A97C1EC1}" dt="2025-03-21T13:00:11.445" v="31"/>
            <ac:spMkLst>
              <pc:docMk/>
              <pc:sldMasterMk cId="3588427678" sldId="2147484229"/>
              <pc:sldLayoutMk cId="1085263328" sldId="2147485203"/>
              <ac:spMk id="64" creationId="{ABD53A46-2D69-67D9-BAD1-4B0BC33E4912}"/>
            </ac:spMkLst>
          </pc:spChg>
          <pc:spChg chg="mod">
            <ac:chgData name="Philippe Beraud" userId="3b1c6667-7fbc-45cf-ac7c-d346ed9edd62" providerId="ADAL" clId="{5638207F-0827-4BB1-BC16-D274A97C1EC1}" dt="2025-03-21T13:00:11.445" v="31"/>
            <ac:spMkLst>
              <pc:docMk/>
              <pc:sldMasterMk cId="3588427678" sldId="2147484229"/>
              <pc:sldLayoutMk cId="1085263328" sldId="2147485203"/>
              <ac:spMk id="65" creationId="{714A2B08-7B54-55C7-D7F4-2AB026315AEF}"/>
            </ac:spMkLst>
          </pc:spChg>
          <pc:spChg chg="mod">
            <ac:chgData name="Philippe Beraud" userId="3b1c6667-7fbc-45cf-ac7c-d346ed9edd62" providerId="ADAL" clId="{5638207F-0827-4BB1-BC16-D274A97C1EC1}" dt="2025-03-21T13:00:11.445" v="31"/>
            <ac:spMkLst>
              <pc:docMk/>
              <pc:sldMasterMk cId="3588427678" sldId="2147484229"/>
              <pc:sldLayoutMk cId="1085263328" sldId="2147485203"/>
              <ac:spMk id="67" creationId="{2966F9F1-B888-EC54-08B3-28047F73504F}"/>
            </ac:spMkLst>
          </pc:spChg>
          <pc:spChg chg="mod">
            <ac:chgData name="Philippe Beraud" userId="3b1c6667-7fbc-45cf-ac7c-d346ed9edd62" providerId="ADAL" clId="{5638207F-0827-4BB1-BC16-D274A97C1EC1}" dt="2025-03-21T13:00:11.445" v="31"/>
            <ac:spMkLst>
              <pc:docMk/>
              <pc:sldMasterMk cId="3588427678" sldId="2147484229"/>
              <pc:sldLayoutMk cId="1085263328" sldId="2147485203"/>
              <ac:spMk id="68" creationId="{521DCBB9-E0CC-6995-71E3-2D783A6C8577}"/>
            </ac:spMkLst>
          </pc:spChg>
          <pc:spChg chg="mod">
            <ac:chgData name="Philippe Beraud" userId="3b1c6667-7fbc-45cf-ac7c-d346ed9edd62" providerId="ADAL" clId="{5638207F-0827-4BB1-BC16-D274A97C1EC1}" dt="2025-03-21T13:00:11.445" v="31"/>
            <ac:spMkLst>
              <pc:docMk/>
              <pc:sldMasterMk cId="3588427678" sldId="2147484229"/>
              <pc:sldLayoutMk cId="1085263328" sldId="2147485203"/>
              <ac:spMk id="70" creationId="{F1086722-1F03-6DB4-E328-BE9C4D8C7B1F}"/>
            </ac:spMkLst>
          </pc:spChg>
          <pc:spChg chg="mod">
            <ac:chgData name="Philippe Beraud" userId="3b1c6667-7fbc-45cf-ac7c-d346ed9edd62" providerId="ADAL" clId="{5638207F-0827-4BB1-BC16-D274A97C1EC1}" dt="2025-03-21T13:00:11.445" v="31"/>
            <ac:spMkLst>
              <pc:docMk/>
              <pc:sldMasterMk cId="3588427678" sldId="2147484229"/>
              <pc:sldLayoutMk cId="1085263328" sldId="2147485203"/>
              <ac:spMk id="71" creationId="{AD3626D7-5365-F4E7-8AE2-591665D31180}"/>
            </ac:spMkLst>
          </pc:spChg>
          <pc:spChg chg="mod">
            <ac:chgData name="Philippe Beraud" userId="3b1c6667-7fbc-45cf-ac7c-d346ed9edd62" providerId="ADAL" clId="{5638207F-0827-4BB1-BC16-D274A97C1EC1}" dt="2025-03-21T13:00:11.445" v="31"/>
            <ac:spMkLst>
              <pc:docMk/>
              <pc:sldMasterMk cId="3588427678" sldId="2147484229"/>
              <pc:sldLayoutMk cId="1085263328" sldId="2147485203"/>
              <ac:spMk id="76" creationId="{519FC3A4-53E8-8E36-25D8-59644DC8BFDE}"/>
            </ac:spMkLst>
          </pc:spChg>
        </pc:sldLayoutChg>
      </pc:sldMasterChg>
    </pc:docChg>
  </pc:docChgLst>
  <pc:docChgLst>
    <pc:chgData name="Philippe Beraud" userId="S::philber@microsoft.com::3b1c6667-7fbc-45cf-ac7c-d346ed9edd62" providerId="AD" clId="Web-{61150E46-46B0-2906-959F-BADF333EFA18}"/>
    <pc:docChg chg="delSection">
      <pc:chgData name="Philippe Beraud" userId="S::philber@microsoft.com::3b1c6667-7fbc-45cf-ac7c-d346ed9edd62" providerId="AD" clId="Web-{61150E46-46B0-2906-959F-BADF333EFA18}" dt="2024-03-04T16:52:55.369" v="0"/>
      <pc:docMkLst>
        <pc:docMk/>
      </pc:docMkLst>
    </pc:docChg>
  </pc:docChgLst>
  <pc:docChgLst>
    <pc:chgData name="Philippe Beraud" userId="3b1c6667-7fbc-45cf-ac7c-d346ed9edd62" providerId="ADAL" clId="{93948A27-F404-451D-97A3-8AFB0DC69543}"/>
    <pc:docChg chg="undo custSel addSld delSld modSld sldOrd modMainMaster addSection modSection">
      <pc:chgData name="Philippe Beraud" userId="3b1c6667-7fbc-45cf-ac7c-d346ed9edd62" providerId="ADAL" clId="{93948A27-F404-451D-97A3-8AFB0DC69543}" dt="2024-05-22T09:57:19.520" v="737" actId="3626"/>
      <pc:docMkLst>
        <pc:docMk/>
      </pc:docMkLst>
      <pc:sldChg chg="add">
        <pc:chgData name="Philippe Beraud" userId="3b1c6667-7fbc-45cf-ac7c-d346ed9edd62" providerId="ADAL" clId="{93948A27-F404-451D-97A3-8AFB0DC69543}" dt="2024-05-22T08:48:03.177" v="415"/>
        <pc:sldMkLst>
          <pc:docMk/>
          <pc:sldMk cId="587190682" sldId="256"/>
        </pc:sldMkLst>
      </pc:sldChg>
      <pc:sldChg chg="delSp modSp mod">
        <pc:chgData name="Philippe Beraud" userId="3b1c6667-7fbc-45cf-ac7c-d346ed9edd62" providerId="ADAL" clId="{93948A27-F404-451D-97A3-8AFB0DC69543}" dt="2024-05-22T08:26:51.293" v="346" actId="1076"/>
        <pc:sldMkLst>
          <pc:docMk/>
          <pc:sldMk cId="186779101" sldId="257"/>
        </pc:sldMkLst>
      </pc:sldChg>
      <pc:sldChg chg="modSp add mod">
        <pc:chgData name="Philippe Beraud" userId="3b1c6667-7fbc-45cf-ac7c-d346ed9edd62" providerId="ADAL" clId="{93948A27-F404-451D-97A3-8AFB0DC69543}" dt="2024-05-22T08:46:53.620" v="401" actId="207"/>
        <pc:sldMkLst>
          <pc:docMk/>
          <pc:sldMk cId="4229097036" sldId="370"/>
        </pc:sldMkLst>
      </pc:sldChg>
      <pc:sldChg chg="add">
        <pc:chgData name="Philippe Beraud" userId="3b1c6667-7fbc-45cf-ac7c-d346ed9edd62" providerId="ADAL" clId="{93948A27-F404-451D-97A3-8AFB0DC69543}" dt="2024-05-22T08:44:34.475" v="371"/>
        <pc:sldMkLst>
          <pc:docMk/>
          <pc:sldMk cId="1680466533" sldId="401"/>
        </pc:sldMkLst>
      </pc:sldChg>
      <pc:sldChg chg="add">
        <pc:chgData name="Philippe Beraud" userId="3b1c6667-7fbc-45cf-ac7c-d346ed9edd62" providerId="ADAL" clId="{93948A27-F404-451D-97A3-8AFB0DC69543}" dt="2024-05-22T08:44:34.475" v="371"/>
        <pc:sldMkLst>
          <pc:docMk/>
          <pc:sldMk cId="3434041231" sldId="402"/>
        </pc:sldMkLst>
      </pc:sldChg>
      <pc:sldChg chg="add">
        <pc:chgData name="Philippe Beraud" userId="3b1c6667-7fbc-45cf-ac7c-d346ed9edd62" providerId="ADAL" clId="{93948A27-F404-451D-97A3-8AFB0DC69543}" dt="2024-05-22T08:44:34.475" v="371"/>
        <pc:sldMkLst>
          <pc:docMk/>
          <pc:sldMk cId="2894238728" sldId="405"/>
        </pc:sldMkLst>
      </pc:sldChg>
      <pc:sldChg chg="modSp add mod">
        <pc:chgData name="Philippe Beraud" userId="3b1c6667-7fbc-45cf-ac7c-d346ed9edd62" providerId="ADAL" clId="{93948A27-F404-451D-97A3-8AFB0DC69543}" dt="2024-05-22T08:49:20.473" v="425" actId="207"/>
        <pc:sldMkLst>
          <pc:docMk/>
          <pc:sldMk cId="1457237321" sldId="723"/>
        </pc:sldMkLst>
      </pc:sldChg>
      <pc:sldChg chg="add">
        <pc:chgData name="Philippe Beraud" userId="3b1c6667-7fbc-45cf-ac7c-d346ed9edd62" providerId="ADAL" clId="{93948A27-F404-451D-97A3-8AFB0DC69543}" dt="2024-05-22T08:44:34.475" v="371"/>
        <pc:sldMkLst>
          <pc:docMk/>
          <pc:sldMk cId="512404363" sldId="727"/>
        </pc:sldMkLst>
      </pc:sldChg>
      <pc:sldChg chg="add">
        <pc:chgData name="Philippe Beraud" userId="3b1c6667-7fbc-45cf-ac7c-d346ed9edd62" providerId="ADAL" clId="{93948A27-F404-451D-97A3-8AFB0DC69543}" dt="2024-05-22T08:44:34.475" v="371"/>
        <pc:sldMkLst>
          <pc:docMk/>
          <pc:sldMk cId="3183702718" sldId="728"/>
        </pc:sldMkLst>
      </pc:sldChg>
      <pc:sldChg chg="modSp add mod">
        <pc:chgData name="Philippe Beraud" userId="3b1c6667-7fbc-45cf-ac7c-d346ed9edd62" providerId="ADAL" clId="{93948A27-F404-451D-97A3-8AFB0DC69543}" dt="2024-05-22T08:50:35.640" v="443" actId="207"/>
        <pc:sldMkLst>
          <pc:docMk/>
          <pc:sldMk cId="710444592" sldId="731"/>
        </pc:sldMkLst>
      </pc:sldChg>
      <pc:sldChg chg="modSp add mod">
        <pc:chgData name="Philippe Beraud" userId="3b1c6667-7fbc-45cf-ac7c-d346ed9edd62" providerId="ADAL" clId="{93948A27-F404-451D-97A3-8AFB0DC69543}" dt="2024-05-22T08:50:02.917" v="436" actId="207"/>
        <pc:sldMkLst>
          <pc:docMk/>
          <pc:sldMk cId="1008113574" sldId="734"/>
        </pc:sldMkLst>
      </pc:sldChg>
      <pc:sldChg chg="modSp add mod">
        <pc:chgData name="Philippe Beraud" userId="3b1c6667-7fbc-45cf-ac7c-d346ed9edd62" providerId="ADAL" clId="{93948A27-F404-451D-97A3-8AFB0DC69543}" dt="2024-05-22T08:49:40.277" v="429" actId="207"/>
        <pc:sldMkLst>
          <pc:docMk/>
          <pc:sldMk cId="1852654962" sldId="737"/>
        </pc:sldMkLst>
      </pc:sldChg>
      <pc:sldChg chg="modSp">
        <pc:chgData name="Philippe Beraud" userId="3b1c6667-7fbc-45cf-ac7c-d346ed9edd62" providerId="ADAL" clId="{93948A27-F404-451D-97A3-8AFB0DC69543}" dt="2024-05-22T09:56:00.467" v="719" actId="1076"/>
        <pc:sldMkLst>
          <pc:docMk/>
          <pc:sldMk cId="1731165916" sldId="750"/>
        </pc:sldMkLst>
      </pc:sldChg>
      <pc:sldChg chg="add">
        <pc:chgData name="Philippe Beraud" userId="3b1c6667-7fbc-45cf-ac7c-d346ed9edd62" providerId="ADAL" clId="{93948A27-F404-451D-97A3-8AFB0DC69543}" dt="2024-05-22T08:44:34.475" v="371"/>
        <pc:sldMkLst>
          <pc:docMk/>
          <pc:sldMk cId="3242522775" sldId="752"/>
        </pc:sldMkLst>
      </pc:sldChg>
      <pc:sldChg chg="add">
        <pc:chgData name="Philippe Beraud" userId="3b1c6667-7fbc-45cf-ac7c-d346ed9edd62" providerId="ADAL" clId="{93948A27-F404-451D-97A3-8AFB0DC69543}" dt="2024-05-22T08:44:34.475" v="371"/>
        <pc:sldMkLst>
          <pc:docMk/>
          <pc:sldMk cId="2635578167" sldId="753"/>
        </pc:sldMkLst>
      </pc:sldChg>
      <pc:sldChg chg="add">
        <pc:chgData name="Philippe Beraud" userId="3b1c6667-7fbc-45cf-ac7c-d346ed9edd62" providerId="ADAL" clId="{93948A27-F404-451D-97A3-8AFB0DC69543}" dt="2024-05-22T08:49:06.544" v="423"/>
        <pc:sldMkLst>
          <pc:docMk/>
          <pc:sldMk cId="802305538" sldId="780"/>
        </pc:sldMkLst>
      </pc:sldChg>
      <pc:sldChg chg="modSp add mod">
        <pc:chgData name="Philippe Beraud" userId="3b1c6667-7fbc-45cf-ac7c-d346ed9edd62" providerId="ADAL" clId="{93948A27-F404-451D-97A3-8AFB0DC69543}" dt="2024-05-22T08:44:46.257" v="372" actId="207"/>
        <pc:sldMkLst>
          <pc:docMk/>
          <pc:sldMk cId="4189565434" sldId="782"/>
        </pc:sldMkLst>
      </pc:sldChg>
      <pc:sldChg chg="add">
        <pc:chgData name="Philippe Beraud" userId="3b1c6667-7fbc-45cf-ac7c-d346ed9edd62" providerId="ADAL" clId="{93948A27-F404-451D-97A3-8AFB0DC69543}" dt="2024-05-22T08:44:34.475" v="371"/>
        <pc:sldMkLst>
          <pc:docMk/>
          <pc:sldMk cId="3419136596" sldId="783"/>
        </pc:sldMkLst>
      </pc:sldChg>
      <pc:sldChg chg="add">
        <pc:chgData name="Philippe Beraud" userId="3b1c6667-7fbc-45cf-ac7c-d346ed9edd62" providerId="ADAL" clId="{93948A27-F404-451D-97A3-8AFB0DC69543}" dt="2024-05-22T08:44:34.475" v="371"/>
        <pc:sldMkLst>
          <pc:docMk/>
          <pc:sldMk cId="2419783209" sldId="790"/>
        </pc:sldMkLst>
      </pc:sldChg>
      <pc:sldChg chg="modSp add mod">
        <pc:chgData name="Philippe Beraud" userId="3b1c6667-7fbc-45cf-ac7c-d346ed9edd62" providerId="ADAL" clId="{93948A27-F404-451D-97A3-8AFB0DC69543}" dt="2024-05-22T08:45:46.713" v="384" actId="207"/>
        <pc:sldMkLst>
          <pc:docMk/>
          <pc:sldMk cId="2427525784" sldId="792"/>
        </pc:sldMkLst>
      </pc:sldChg>
      <pc:sldChg chg="modSp add mod">
        <pc:chgData name="Philippe Beraud" userId="3b1c6667-7fbc-45cf-ac7c-d346ed9edd62" providerId="ADAL" clId="{93948A27-F404-451D-97A3-8AFB0DC69543}" dt="2024-05-22T08:45:26.823" v="383" actId="207"/>
        <pc:sldMkLst>
          <pc:docMk/>
          <pc:sldMk cId="2392893078" sldId="793"/>
        </pc:sldMkLst>
      </pc:sldChg>
      <pc:sldChg chg="add">
        <pc:chgData name="Philippe Beraud" userId="3b1c6667-7fbc-45cf-ac7c-d346ed9edd62" providerId="ADAL" clId="{93948A27-F404-451D-97A3-8AFB0DC69543}" dt="2024-05-22T08:44:34.475" v="371"/>
        <pc:sldMkLst>
          <pc:docMk/>
          <pc:sldMk cId="4071148427" sldId="794"/>
        </pc:sldMkLst>
      </pc:sldChg>
      <pc:sldChg chg="modSp add mod">
        <pc:chgData name="Philippe Beraud" userId="3b1c6667-7fbc-45cf-ac7c-d346ed9edd62" providerId="ADAL" clId="{93948A27-F404-451D-97A3-8AFB0DC69543}" dt="2024-05-22T08:46:45.250" v="398" actId="207"/>
        <pc:sldMkLst>
          <pc:docMk/>
          <pc:sldMk cId="3127938486" sldId="795"/>
        </pc:sldMkLst>
      </pc:sldChg>
      <pc:sldChg chg="modSp add mod">
        <pc:chgData name="Philippe Beraud" userId="3b1c6667-7fbc-45cf-ac7c-d346ed9edd62" providerId="ADAL" clId="{93948A27-F404-451D-97A3-8AFB0DC69543}" dt="2024-05-22T08:48:15.120" v="417" actId="207"/>
        <pc:sldMkLst>
          <pc:docMk/>
          <pc:sldMk cId="1058275143" sldId="797"/>
        </pc:sldMkLst>
      </pc:sldChg>
      <pc:sldChg chg="modSp add mod">
        <pc:chgData name="Philippe Beraud" userId="3b1c6667-7fbc-45cf-ac7c-d346ed9edd62" providerId="ADAL" clId="{93948A27-F404-451D-97A3-8AFB0DC69543}" dt="2024-05-22T08:45:50.558" v="385" actId="207"/>
        <pc:sldMkLst>
          <pc:docMk/>
          <pc:sldMk cId="3878600257" sldId="799"/>
        </pc:sldMkLst>
      </pc:sldChg>
      <pc:sldChg chg="modSp add mod">
        <pc:chgData name="Philippe Beraud" userId="3b1c6667-7fbc-45cf-ac7c-d346ed9edd62" providerId="ADAL" clId="{93948A27-F404-451D-97A3-8AFB0DC69543}" dt="2024-05-22T08:50:14.417" v="438" actId="207"/>
        <pc:sldMkLst>
          <pc:docMk/>
          <pc:sldMk cId="1405740701" sldId="804"/>
        </pc:sldMkLst>
      </pc:sldChg>
      <pc:sldChg chg="modSp add mod">
        <pc:chgData name="Philippe Beraud" userId="3b1c6667-7fbc-45cf-ac7c-d346ed9edd62" providerId="ADAL" clId="{93948A27-F404-451D-97A3-8AFB0DC69543}" dt="2024-05-22T08:49:24.977" v="426" actId="207"/>
        <pc:sldMkLst>
          <pc:docMk/>
          <pc:sldMk cId="59778185" sldId="805"/>
        </pc:sldMkLst>
      </pc:sldChg>
      <pc:sldChg chg="modSp add mod">
        <pc:chgData name="Philippe Beraud" userId="3b1c6667-7fbc-45cf-ac7c-d346ed9edd62" providerId="ADAL" clId="{93948A27-F404-451D-97A3-8AFB0DC69543}" dt="2024-05-22T08:50:41.835" v="445" actId="207"/>
        <pc:sldMkLst>
          <pc:docMk/>
          <pc:sldMk cId="957614230" sldId="806"/>
        </pc:sldMkLst>
      </pc:sldChg>
      <pc:sldChg chg="modSp add mod">
        <pc:chgData name="Philippe Beraud" userId="3b1c6667-7fbc-45cf-ac7c-d346ed9edd62" providerId="ADAL" clId="{93948A27-F404-451D-97A3-8AFB0DC69543}" dt="2024-05-22T08:49:31.704" v="428" actId="207"/>
        <pc:sldMkLst>
          <pc:docMk/>
          <pc:sldMk cId="1739939618" sldId="807"/>
        </pc:sldMkLst>
      </pc:sldChg>
      <pc:sldChg chg="modSp add mod">
        <pc:chgData name="Philippe Beraud" userId="3b1c6667-7fbc-45cf-ac7c-d346ed9edd62" providerId="ADAL" clId="{93948A27-F404-451D-97A3-8AFB0DC69543}" dt="2024-05-22T08:50:45.563" v="446" actId="207"/>
        <pc:sldMkLst>
          <pc:docMk/>
          <pc:sldMk cId="3686508750" sldId="808"/>
        </pc:sldMkLst>
      </pc:sldChg>
      <pc:sldChg chg="modSp add mod">
        <pc:chgData name="Philippe Beraud" userId="3b1c6667-7fbc-45cf-ac7c-d346ed9edd62" providerId="ADAL" clId="{93948A27-F404-451D-97A3-8AFB0DC69543}" dt="2024-05-22T08:50:08.372" v="437" actId="207"/>
        <pc:sldMkLst>
          <pc:docMk/>
          <pc:sldMk cId="1368575297" sldId="812"/>
        </pc:sldMkLst>
      </pc:sldChg>
      <pc:sldChg chg="modSp add mod">
        <pc:chgData name="Philippe Beraud" userId="3b1c6667-7fbc-45cf-ac7c-d346ed9edd62" providerId="ADAL" clId="{93948A27-F404-451D-97A3-8AFB0DC69543}" dt="2024-05-22T08:45:58.490" v="387" actId="207"/>
        <pc:sldMkLst>
          <pc:docMk/>
          <pc:sldMk cId="3896018892" sldId="814"/>
        </pc:sldMkLst>
      </pc:sldChg>
      <pc:sldChg chg="modSp add mod">
        <pc:chgData name="Philippe Beraud" userId="3b1c6667-7fbc-45cf-ac7c-d346ed9edd62" providerId="ADAL" clId="{93948A27-F404-451D-97A3-8AFB0DC69543}" dt="2024-05-22T08:44:56.176" v="375" actId="207"/>
        <pc:sldMkLst>
          <pc:docMk/>
          <pc:sldMk cId="3082950833" sldId="822"/>
        </pc:sldMkLst>
      </pc:sldChg>
      <pc:sldChg chg="add">
        <pc:chgData name="Philippe Beraud" userId="3b1c6667-7fbc-45cf-ac7c-d346ed9edd62" providerId="ADAL" clId="{93948A27-F404-451D-97A3-8AFB0DC69543}" dt="2024-05-22T08:44:34.475" v="371"/>
        <pc:sldMkLst>
          <pc:docMk/>
          <pc:sldMk cId="2864772475" sldId="825"/>
        </pc:sldMkLst>
      </pc:sldChg>
      <pc:sldChg chg="modSp add mod">
        <pc:chgData name="Philippe Beraud" userId="3b1c6667-7fbc-45cf-ac7c-d346ed9edd62" providerId="ADAL" clId="{93948A27-F404-451D-97A3-8AFB0DC69543}" dt="2024-05-22T08:45:22.337" v="382" actId="207"/>
        <pc:sldMkLst>
          <pc:docMk/>
          <pc:sldMk cId="4129216089" sldId="826"/>
        </pc:sldMkLst>
      </pc:sldChg>
      <pc:sldChg chg="modSp add mod">
        <pc:chgData name="Philippe Beraud" userId="3b1c6667-7fbc-45cf-ac7c-d346ed9edd62" providerId="ADAL" clId="{93948A27-F404-451D-97A3-8AFB0DC69543}" dt="2024-05-22T08:47:21.956" v="407" actId="207"/>
        <pc:sldMkLst>
          <pc:docMk/>
          <pc:sldMk cId="867833935" sldId="4504"/>
        </pc:sldMkLst>
      </pc:sldChg>
      <pc:sldChg chg="modSp add mod">
        <pc:chgData name="Philippe Beraud" userId="3b1c6667-7fbc-45cf-ac7c-d346ed9edd62" providerId="ADAL" clId="{93948A27-F404-451D-97A3-8AFB0DC69543}" dt="2024-05-22T08:47:35.560" v="411" actId="207"/>
        <pc:sldMkLst>
          <pc:docMk/>
          <pc:sldMk cId="548617601" sldId="4505"/>
        </pc:sldMkLst>
      </pc:sldChg>
      <pc:sldChg chg="modSp add mod">
        <pc:chgData name="Philippe Beraud" userId="3b1c6667-7fbc-45cf-ac7c-d346ed9edd62" providerId="ADAL" clId="{93948A27-F404-451D-97A3-8AFB0DC69543}" dt="2024-05-22T08:46:11.723" v="389" actId="207"/>
        <pc:sldMkLst>
          <pc:docMk/>
          <pc:sldMk cId="3617415643" sldId="4681"/>
        </pc:sldMkLst>
      </pc:sldChg>
      <pc:sldChg chg="add">
        <pc:chgData name="Philippe Beraud" userId="3b1c6667-7fbc-45cf-ac7c-d346ed9edd62" providerId="ADAL" clId="{93948A27-F404-451D-97A3-8AFB0DC69543}" dt="2024-05-22T08:44:34.475" v="371"/>
        <pc:sldMkLst>
          <pc:docMk/>
          <pc:sldMk cId="1526741182" sldId="2076138474"/>
        </pc:sldMkLst>
      </pc:sldChg>
      <pc:sldChg chg="modSp add mod">
        <pc:chgData name="Philippe Beraud" userId="3b1c6667-7fbc-45cf-ac7c-d346ed9edd62" providerId="ADAL" clId="{93948A27-F404-451D-97A3-8AFB0DC69543}" dt="2024-05-22T08:49:59.423" v="435" actId="207"/>
        <pc:sldMkLst>
          <pc:docMk/>
          <pc:sldMk cId="2490706194" sldId="2076138475"/>
        </pc:sldMkLst>
      </pc:sldChg>
      <pc:sldChg chg="add">
        <pc:chgData name="Philippe Beraud" userId="3b1c6667-7fbc-45cf-ac7c-d346ed9edd62" providerId="ADAL" clId="{93948A27-F404-451D-97A3-8AFB0DC69543}" dt="2024-05-22T08:44:34.475" v="371"/>
        <pc:sldMkLst>
          <pc:docMk/>
          <pc:sldMk cId="4281295521" sldId="2076138476"/>
        </pc:sldMkLst>
      </pc:sldChg>
      <pc:sldChg chg="add">
        <pc:chgData name="Philippe Beraud" userId="3b1c6667-7fbc-45cf-ac7c-d346ed9edd62" providerId="ADAL" clId="{93948A27-F404-451D-97A3-8AFB0DC69543}" dt="2024-05-22T08:44:34.475" v="371"/>
        <pc:sldMkLst>
          <pc:docMk/>
          <pc:sldMk cId="1339922469" sldId="2076138477"/>
        </pc:sldMkLst>
      </pc:sldChg>
      <pc:sldChg chg="modSp add mod">
        <pc:chgData name="Philippe Beraud" userId="3b1c6667-7fbc-45cf-ac7c-d346ed9edd62" providerId="ADAL" clId="{93948A27-F404-451D-97A3-8AFB0DC69543}" dt="2024-05-22T08:50:30.228" v="442" actId="207"/>
        <pc:sldMkLst>
          <pc:docMk/>
          <pc:sldMk cId="1866038931" sldId="2076138479"/>
        </pc:sldMkLst>
      </pc:sldChg>
      <pc:sldChg chg="addSp delSp modSp del mod chgLayout">
        <pc:chgData name="Philippe Beraud" userId="3b1c6667-7fbc-45cf-ac7c-d346ed9edd62" providerId="ADAL" clId="{93948A27-F404-451D-97A3-8AFB0DC69543}" dt="2024-05-22T08:25:40.043" v="238" actId="47"/>
        <pc:sldMkLst>
          <pc:docMk/>
          <pc:sldMk cId="3034642384" sldId="2086046232"/>
        </pc:sldMkLst>
      </pc:sldChg>
      <pc:sldChg chg="addSp delSp modSp mod modShow">
        <pc:chgData name="Philippe Beraud" userId="3b1c6667-7fbc-45cf-ac7c-d346ed9edd62" providerId="ADAL" clId="{93948A27-F404-451D-97A3-8AFB0DC69543}" dt="2024-05-22T08:29:23.741" v="349" actId="1076"/>
        <pc:sldMkLst>
          <pc:docMk/>
          <pc:sldMk cId="2378851425" sldId="2123258675"/>
        </pc:sldMkLst>
      </pc:sldChg>
      <pc:sldChg chg="modSp mod">
        <pc:chgData name="Philippe Beraud" userId="3b1c6667-7fbc-45cf-ac7c-d346ed9edd62" providerId="ADAL" clId="{93948A27-F404-451D-97A3-8AFB0DC69543}" dt="2024-05-22T08:40:57.660" v="354" actId="20577"/>
        <pc:sldMkLst>
          <pc:docMk/>
          <pc:sldMk cId="3441082925" sldId="2123258676"/>
        </pc:sldMkLst>
      </pc:sldChg>
      <pc:sldChg chg="modSp add mod">
        <pc:chgData name="Philippe Beraud" userId="3b1c6667-7fbc-45cf-ac7c-d346ed9edd62" providerId="ADAL" clId="{93948A27-F404-451D-97A3-8AFB0DC69543}" dt="2024-05-22T08:46:16.829" v="390" actId="207"/>
        <pc:sldMkLst>
          <pc:docMk/>
          <pc:sldMk cId="1184250862" sldId="2123259216"/>
        </pc:sldMkLst>
      </pc:sldChg>
      <pc:sldChg chg="modSp add mod">
        <pc:chgData name="Philippe Beraud" userId="3b1c6667-7fbc-45cf-ac7c-d346ed9edd62" providerId="ADAL" clId="{93948A27-F404-451D-97A3-8AFB0DC69543}" dt="2024-05-22T08:46:20.055" v="391" actId="207"/>
        <pc:sldMkLst>
          <pc:docMk/>
          <pc:sldMk cId="411057797" sldId="2123259218"/>
        </pc:sldMkLst>
      </pc:sldChg>
      <pc:sldChg chg="modSp add mod">
        <pc:chgData name="Philippe Beraud" userId="3b1c6667-7fbc-45cf-ac7c-d346ed9edd62" providerId="ADAL" clId="{93948A27-F404-451D-97A3-8AFB0DC69543}" dt="2024-05-22T08:46:23.472" v="392" actId="207"/>
        <pc:sldMkLst>
          <pc:docMk/>
          <pc:sldMk cId="4098080239" sldId="2123259219"/>
        </pc:sldMkLst>
      </pc:sldChg>
      <pc:sldChg chg="modSp add mod">
        <pc:chgData name="Philippe Beraud" userId="3b1c6667-7fbc-45cf-ac7c-d346ed9edd62" providerId="ADAL" clId="{93948A27-F404-451D-97A3-8AFB0DC69543}" dt="2024-05-22T08:50:22.569" v="440" actId="207"/>
        <pc:sldMkLst>
          <pc:docMk/>
          <pc:sldMk cId="2050635845" sldId="2123259222"/>
        </pc:sldMkLst>
      </pc:sldChg>
      <pc:sldChg chg="addSp delSp modSp mod delAnim modAnim">
        <pc:chgData name="Philippe Beraud" userId="3b1c6667-7fbc-45cf-ac7c-d346ed9edd62" providerId="ADAL" clId="{93948A27-F404-451D-97A3-8AFB0DC69543}" dt="2024-05-22T09:57:11.153" v="734" actId="3626"/>
        <pc:sldMkLst>
          <pc:docMk/>
          <pc:sldMk cId="2960849163" sldId="2147470631"/>
        </pc:sldMkLst>
      </pc:sldChg>
      <pc:sldChg chg="modSp add mod">
        <pc:chgData name="Philippe Beraud" userId="3b1c6667-7fbc-45cf-ac7c-d346ed9edd62" providerId="ADAL" clId="{93948A27-F404-451D-97A3-8AFB0DC69543}" dt="2024-05-22T08:50:26.327" v="441" actId="207"/>
        <pc:sldMkLst>
          <pc:docMk/>
          <pc:sldMk cId="3377992667" sldId="2147471212"/>
        </pc:sldMkLst>
      </pc:sldChg>
      <pc:sldChg chg="modSp mod ord">
        <pc:chgData name="Philippe Beraud" userId="3b1c6667-7fbc-45cf-ac7c-d346ed9edd62" providerId="ADAL" clId="{93948A27-F404-451D-97A3-8AFB0DC69543}" dt="2024-05-22T09:49:04.965" v="557"/>
        <pc:sldMkLst>
          <pc:docMk/>
          <pc:sldMk cId="3573416678" sldId="2147471220"/>
        </pc:sldMkLst>
      </pc:sldChg>
      <pc:sldChg chg="ord">
        <pc:chgData name="Philippe Beraud" userId="3b1c6667-7fbc-45cf-ac7c-d346ed9edd62" providerId="ADAL" clId="{93948A27-F404-451D-97A3-8AFB0DC69543}" dt="2024-05-22T09:49:04.965" v="557"/>
        <pc:sldMkLst>
          <pc:docMk/>
          <pc:sldMk cId="10692111" sldId="2147471222"/>
        </pc:sldMkLst>
      </pc:sldChg>
      <pc:sldChg chg="add">
        <pc:chgData name="Philippe Beraud" userId="3b1c6667-7fbc-45cf-ac7c-d346ed9edd62" providerId="ADAL" clId="{93948A27-F404-451D-97A3-8AFB0DC69543}" dt="2024-05-22T08:44:34.475" v="371"/>
        <pc:sldMkLst>
          <pc:docMk/>
          <pc:sldMk cId="437119859" sldId="2147471227"/>
        </pc:sldMkLst>
      </pc:sldChg>
      <pc:sldChg chg="add">
        <pc:chgData name="Philippe Beraud" userId="3b1c6667-7fbc-45cf-ac7c-d346ed9edd62" providerId="ADAL" clId="{93948A27-F404-451D-97A3-8AFB0DC69543}" dt="2024-05-22T08:44:34.475" v="371"/>
        <pc:sldMkLst>
          <pc:docMk/>
          <pc:sldMk cId="1057587519" sldId="2147471228"/>
        </pc:sldMkLst>
      </pc:sldChg>
      <pc:sldChg chg="add">
        <pc:chgData name="Philippe Beraud" userId="3b1c6667-7fbc-45cf-ac7c-d346ed9edd62" providerId="ADAL" clId="{93948A27-F404-451D-97A3-8AFB0DC69543}" dt="2024-05-22T08:44:34.475" v="371"/>
        <pc:sldMkLst>
          <pc:docMk/>
          <pc:sldMk cId="1622738025" sldId="2147471229"/>
        </pc:sldMkLst>
      </pc:sldChg>
      <pc:sldChg chg="modSp add mod">
        <pc:chgData name="Philippe Beraud" userId="3b1c6667-7fbc-45cf-ac7c-d346ed9edd62" providerId="ADAL" clId="{93948A27-F404-451D-97A3-8AFB0DC69543}" dt="2024-05-22T08:46:37.454" v="395" actId="207"/>
        <pc:sldMkLst>
          <pc:docMk/>
          <pc:sldMk cId="2748658988" sldId="2147471230"/>
        </pc:sldMkLst>
      </pc:sldChg>
      <pc:sldChg chg="modSp add mod">
        <pc:chgData name="Philippe Beraud" userId="3b1c6667-7fbc-45cf-ac7c-d346ed9edd62" providerId="ADAL" clId="{93948A27-F404-451D-97A3-8AFB0DC69543}" dt="2024-05-22T08:50:18.243" v="439" actId="207"/>
        <pc:sldMkLst>
          <pc:docMk/>
          <pc:sldMk cId="2720673320" sldId="2147471232"/>
        </pc:sldMkLst>
      </pc:sldChg>
      <pc:sldChg chg="add">
        <pc:chgData name="Philippe Beraud" userId="3b1c6667-7fbc-45cf-ac7c-d346ed9edd62" providerId="ADAL" clId="{93948A27-F404-451D-97A3-8AFB0DC69543}" dt="2024-05-22T08:44:34.475" v="371"/>
        <pc:sldMkLst>
          <pc:docMk/>
          <pc:sldMk cId="3250206478" sldId="2147471234"/>
        </pc:sldMkLst>
      </pc:sldChg>
      <pc:sldChg chg="modSp add mod">
        <pc:chgData name="Philippe Beraud" userId="3b1c6667-7fbc-45cf-ac7c-d346ed9edd62" providerId="ADAL" clId="{93948A27-F404-451D-97A3-8AFB0DC69543}" dt="2024-05-22T08:47:49.863" v="413" actId="207"/>
        <pc:sldMkLst>
          <pc:docMk/>
          <pc:sldMk cId="798694335" sldId="2147471239"/>
        </pc:sldMkLst>
      </pc:sldChg>
      <pc:sldChg chg="modSp add mod">
        <pc:chgData name="Philippe Beraud" userId="3b1c6667-7fbc-45cf-ac7c-d346ed9edd62" providerId="ADAL" clId="{93948A27-F404-451D-97A3-8AFB0DC69543}" dt="2024-05-22T08:47:53.657" v="414" actId="207"/>
        <pc:sldMkLst>
          <pc:docMk/>
          <pc:sldMk cId="2142399026" sldId="2147471240"/>
        </pc:sldMkLst>
      </pc:sldChg>
      <pc:sldChg chg="add">
        <pc:chgData name="Philippe Beraud" userId="3b1c6667-7fbc-45cf-ac7c-d346ed9edd62" providerId="ADAL" clId="{93948A27-F404-451D-97A3-8AFB0DC69543}" dt="2024-05-22T08:47:46.727" v="412"/>
        <pc:sldMkLst>
          <pc:docMk/>
          <pc:sldMk cId="249435372" sldId="2147471241"/>
        </pc:sldMkLst>
      </pc:sldChg>
      <pc:sldChg chg="del">
        <pc:chgData name="Philippe Beraud" userId="3b1c6667-7fbc-45cf-ac7c-d346ed9edd62" providerId="ADAL" clId="{93948A27-F404-451D-97A3-8AFB0DC69543}" dt="2024-05-22T08:27:00.376" v="347" actId="47"/>
        <pc:sldMkLst>
          <pc:docMk/>
          <pc:sldMk cId="2590749482" sldId="2147471242"/>
        </pc:sldMkLst>
      </pc:sldChg>
      <pc:sldChg chg="modSp add mod">
        <pc:chgData name="Philippe Beraud" userId="3b1c6667-7fbc-45cf-ac7c-d346ed9edd62" providerId="ADAL" clId="{93948A27-F404-451D-97A3-8AFB0DC69543}" dt="2024-05-22T08:48:11.498" v="416" actId="207"/>
        <pc:sldMkLst>
          <pc:docMk/>
          <pc:sldMk cId="2215497525" sldId="2147471245"/>
        </pc:sldMkLst>
      </pc:sldChg>
      <pc:sldChg chg="modSp add mod">
        <pc:chgData name="Philippe Beraud" userId="3b1c6667-7fbc-45cf-ac7c-d346ed9edd62" providerId="ADAL" clId="{93948A27-F404-451D-97A3-8AFB0DC69543}" dt="2024-05-22T08:48:27.190" v="419" actId="207"/>
        <pc:sldMkLst>
          <pc:docMk/>
          <pc:sldMk cId="2324733093" sldId="2147471247"/>
        </pc:sldMkLst>
      </pc:sldChg>
      <pc:sldChg chg="ord">
        <pc:chgData name="Philippe Beraud" userId="3b1c6667-7fbc-45cf-ac7c-d346ed9edd62" providerId="ADAL" clId="{93948A27-F404-451D-97A3-8AFB0DC69543}" dt="2024-05-22T09:49:04.965" v="557"/>
        <pc:sldMkLst>
          <pc:docMk/>
          <pc:sldMk cId="1259337514" sldId="2147471248"/>
        </pc:sldMkLst>
      </pc:sldChg>
      <pc:sldChg chg="modSp mod ord">
        <pc:chgData name="Philippe Beraud" userId="3b1c6667-7fbc-45cf-ac7c-d346ed9edd62" providerId="ADAL" clId="{93948A27-F404-451D-97A3-8AFB0DC69543}" dt="2024-05-22T09:49:04.965" v="557"/>
        <pc:sldMkLst>
          <pc:docMk/>
          <pc:sldMk cId="1725151171" sldId="2147471250"/>
        </pc:sldMkLst>
      </pc:sldChg>
      <pc:sldChg chg="del">
        <pc:chgData name="Philippe Beraud" userId="3b1c6667-7fbc-45cf-ac7c-d346ed9edd62" providerId="ADAL" clId="{93948A27-F404-451D-97A3-8AFB0DC69543}" dt="2024-05-22T08:25:11.105" v="226" actId="47"/>
        <pc:sldMkLst>
          <pc:docMk/>
          <pc:sldMk cId="138598463" sldId="2147471251"/>
        </pc:sldMkLst>
      </pc:sldChg>
      <pc:sldChg chg="addSp modSp del mod modAnim">
        <pc:chgData name="Philippe Beraud" userId="3b1c6667-7fbc-45cf-ac7c-d346ed9edd62" providerId="ADAL" clId="{93948A27-F404-451D-97A3-8AFB0DC69543}" dt="2024-05-22T09:55:39.629" v="718" actId="47"/>
        <pc:sldMkLst>
          <pc:docMk/>
          <pc:sldMk cId="2136764923" sldId="2147471252"/>
        </pc:sldMkLst>
      </pc:sldChg>
      <pc:sldChg chg="ord">
        <pc:chgData name="Philippe Beraud" userId="3b1c6667-7fbc-45cf-ac7c-d346ed9edd62" providerId="ADAL" clId="{93948A27-F404-451D-97A3-8AFB0DC69543}" dt="2024-05-22T09:49:04.965" v="557"/>
        <pc:sldMkLst>
          <pc:docMk/>
          <pc:sldMk cId="2029481300" sldId="2147471253"/>
        </pc:sldMkLst>
      </pc:sldChg>
      <pc:sldChg chg="ord">
        <pc:chgData name="Philippe Beraud" userId="3b1c6667-7fbc-45cf-ac7c-d346ed9edd62" providerId="ADAL" clId="{93948A27-F404-451D-97A3-8AFB0DC69543}" dt="2024-05-22T09:49:04.965" v="557"/>
        <pc:sldMkLst>
          <pc:docMk/>
          <pc:sldMk cId="1434968480" sldId="2147471254"/>
        </pc:sldMkLst>
      </pc:sldChg>
      <pc:sldChg chg="ord">
        <pc:chgData name="Philippe Beraud" userId="3b1c6667-7fbc-45cf-ac7c-d346ed9edd62" providerId="ADAL" clId="{93948A27-F404-451D-97A3-8AFB0DC69543}" dt="2024-05-22T09:49:04.965" v="557"/>
        <pc:sldMkLst>
          <pc:docMk/>
          <pc:sldMk cId="4153093245" sldId="2147471255"/>
        </pc:sldMkLst>
      </pc:sldChg>
      <pc:sldChg chg="delSp new mod ord modClrScheme chgLayout">
        <pc:chgData name="Philippe Beraud" userId="3b1c6667-7fbc-45cf-ac7c-d346ed9edd62" providerId="ADAL" clId="{93948A27-F404-451D-97A3-8AFB0DC69543}" dt="2024-05-22T09:49:14.353" v="559"/>
        <pc:sldMkLst>
          <pc:docMk/>
          <pc:sldMk cId="2028827844" sldId="2147471256"/>
        </pc:sldMkLst>
      </pc:sldChg>
      <pc:sldChg chg="modSp add mod">
        <pc:chgData name="Philippe Beraud" userId="3b1c6667-7fbc-45cf-ac7c-d346ed9edd62" providerId="ADAL" clId="{93948A27-F404-451D-97A3-8AFB0DC69543}" dt="2024-05-22T08:46:05.574" v="388" actId="207"/>
        <pc:sldMkLst>
          <pc:docMk/>
          <pc:sldMk cId="574643598" sldId="2147471257"/>
        </pc:sldMkLst>
      </pc:sldChg>
      <pc:sldChg chg="modSp add mod">
        <pc:chgData name="Philippe Beraud" userId="3b1c6667-7fbc-45cf-ac7c-d346ed9edd62" providerId="ADAL" clId="{93948A27-F404-451D-97A3-8AFB0DC69543}" dt="2024-05-22T08:46:27.473" v="393" actId="207"/>
        <pc:sldMkLst>
          <pc:docMk/>
          <pc:sldMk cId="2645004171" sldId="2147471258"/>
        </pc:sldMkLst>
      </pc:sldChg>
      <pc:sldChg chg="modSp add mod">
        <pc:chgData name="Philippe Beraud" userId="3b1c6667-7fbc-45cf-ac7c-d346ed9edd62" providerId="ADAL" clId="{93948A27-F404-451D-97A3-8AFB0DC69543}" dt="2024-05-22T08:47:14.573" v="403" actId="207"/>
        <pc:sldMkLst>
          <pc:docMk/>
          <pc:sldMk cId="4100382665" sldId="2147471259"/>
        </pc:sldMkLst>
      </pc:sldChg>
      <pc:sldChg chg="modSp add mod">
        <pc:chgData name="Philippe Beraud" userId="3b1c6667-7fbc-45cf-ac7c-d346ed9edd62" providerId="ADAL" clId="{93948A27-F404-451D-97A3-8AFB0DC69543}" dt="2024-05-22T08:48:35.439" v="420" actId="207"/>
        <pc:sldMkLst>
          <pc:docMk/>
          <pc:sldMk cId="1897650027" sldId="2147471260"/>
        </pc:sldMkLst>
      </pc:sldChg>
      <pc:sldChg chg="add">
        <pc:chgData name="Philippe Beraud" userId="3b1c6667-7fbc-45cf-ac7c-d346ed9edd62" providerId="ADAL" clId="{93948A27-F404-451D-97A3-8AFB0DC69543}" dt="2024-05-22T08:49:06.544" v="423"/>
        <pc:sldMkLst>
          <pc:docMk/>
          <pc:sldMk cId="2752678289" sldId="2147471261"/>
        </pc:sldMkLst>
      </pc:sldChg>
      <pc:sldChg chg="addSp delSp modSp add mod delAnim modAnim">
        <pc:chgData name="Philippe Beraud" userId="3b1c6667-7fbc-45cf-ac7c-d346ed9edd62" providerId="ADAL" clId="{93948A27-F404-451D-97A3-8AFB0DC69543}" dt="2024-05-22T09:57:19.520" v="737" actId="3626"/>
        <pc:sldMkLst>
          <pc:docMk/>
          <pc:sldMk cId="896375133" sldId="2147471262"/>
        </pc:sldMkLst>
      </pc:sldChg>
      <pc:sldMasterChg chg="modSp delSldLayout modSldLayout sldLayoutOrd">
        <pc:chgData name="Philippe Beraud" userId="3b1c6667-7fbc-45cf-ac7c-d346ed9edd62" providerId="ADAL" clId="{93948A27-F404-451D-97A3-8AFB0DC69543}" dt="2024-05-22T08:23:35.950" v="217" actId="1076"/>
        <pc:sldMasterMkLst>
          <pc:docMk/>
          <pc:sldMasterMk cId="3588427678" sldId="2147484229"/>
        </pc:sldMasterMkLst>
        <pc:sldLayoutChg chg="setBg">
          <pc:chgData name="Philippe Beraud" userId="3b1c6667-7fbc-45cf-ac7c-d346ed9edd62" providerId="ADAL" clId="{93948A27-F404-451D-97A3-8AFB0DC69543}" dt="2024-05-22T08:21:46.355" v="193"/>
          <pc:sldLayoutMkLst>
            <pc:docMk/>
            <pc:sldMasterMk cId="3588427678" sldId="2147484229"/>
            <pc:sldLayoutMk cId="3897602530" sldId="2147484249"/>
          </pc:sldLayoutMkLst>
        </pc:sldLayoutChg>
        <pc:sldLayoutChg chg="del">
          <pc:chgData name="Philippe Beraud" userId="3b1c6667-7fbc-45cf-ac7c-d346ed9edd62" providerId="ADAL" clId="{93948A27-F404-451D-97A3-8AFB0DC69543}" dt="2024-05-22T08:03:21.938" v="127" actId="2696"/>
          <pc:sldLayoutMkLst>
            <pc:docMk/>
            <pc:sldMasterMk cId="3588427678" sldId="2147484229"/>
            <pc:sldLayoutMk cId="427829922" sldId="2147484583"/>
          </pc:sldLayoutMkLst>
        </pc:sldLayoutChg>
        <pc:sldLayoutChg chg="setBg">
          <pc:chgData name="Philippe Beraud" userId="3b1c6667-7fbc-45cf-ac7c-d346ed9edd62" providerId="ADAL" clId="{93948A27-F404-451D-97A3-8AFB0DC69543}" dt="2024-05-22T08:21:50.407" v="194"/>
          <pc:sldLayoutMkLst>
            <pc:docMk/>
            <pc:sldMasterMk cId="3588427678" sldId="2147484229"/>
            <pc:sldLayoutMk cId="3650358238" sldId="2147484584"/>
          </pc:sldLayoutMkLst>
        </pc:sldLayoutChg>
        <pc:sldLayoutChg chg="del">
          <pc:chgData name="Philippe Beraud" userId="3b1c6667-7fbc-45cf-ac7c-d346ed9edd62" providerId="ADAL" clId="{93948A27-F404-451D-97A3-8AFB0DC69543}" dt="2024-05-22T08:03:03.715" v="118" actId="2696"/>
          <pc:sldLayoutMkLst>
            <pc:docMk/>
            <pc:sldMasterMk cId="3588427678" sldId="2147484229"/>
            <pc:sldLayoutMk cId="1849598128" sldId="2147484610"/>
          </pc:sldLayoutMkLst>
        </pc:sldLayoutChg>
        <pc:sldLayoutChg chg="del">
          <pc:chgData name="Philippe Beraud" userId="3b1c6667-7fbc-45cf-ac7c-d346ed9edd62" providerId="ADAL" clId="{93948A27-F404-451D-97A3-8AFB0DC69543}" dt="2024-05-22T08:03:21.954" v="130" actId="2696"/>
          <pc:sldLayoutMkLst>
            <pc:docMk/>
            <pc:sldMasterMk cId="3588427678" sldId="2147484229"/>
            <pc:sldLayoutMk cId="774405555" sldId="2147484640"/>
          </pc:sldLayoutMkLst>
        </pc:sldLayoutChg>
        <pc:sldLayoutChg chg="addSp modSp mod ord setBg">
          <pc:chgData name="Philippe Beraud" userId="3b1c6667-7fbc-45cf-ac7c-d346ed9edd62" providerId="ADAL" clId="{93948A27-F404-451D-97A3-8AFB0DC69543}" dt="2024-05-22T08:21:40.830" v="192"/>
          <pc:sldLayoutMkLst>
            <pc:docMk/>
            <pc:sldMasterMk cId="3588427678" sldId="2147484229"/>
            <pc:sldLayoutMk cId="2648787845" sldId="2147484673"/>
          </pc:sldLayoutMkLst>
        </pc:sldLayoutChg>
        <pc:sldLayoutChg chg="modSp">
          <pc:chgData name="Philippe Beraud" userId="3b1c6667-7fbc-45cf-ac7c-d346ed9edd62" providerId="ADAL" clId="{93948A27-F404-451D-97A3-8AFB0DC69543}" dt="2024-05-22T08:22:47.584" v="203" actId="403"/>
          <pc:sldLayoutMkLst>
            <pc:docMk/>
            <pc:sldMasterMk cId="3588427678" sldId="2147484229"/>
            <pc:sldLayoutMk cId="3232991965" sldId="2147484710"/>
          </pc:sldLayoutMkLst>
        </pc:sldLayoutChg>
        <pc:sldLayoutChg chg="modSp">
          <pc:chgData name="Philippe Beraud" userId="3b1c6667-7fbc-45cf-ac7c-d346ed9edd62" providerId="ADAL" clId="{93948A27-F404-451D-97A3-8AFB0DC69543}" dt="2024-05-22T08:22:57.749" v="205" actId="404"/>
          <pc:sldLayoutMkLst>
            <pc:docMk/>
            <pc:sldMasterMk cId="3588427678" sldId="2147484229"/>
            <pc:sldLayoutMk cId="533679714" sldId="2147484911"/>
          </pc:sldLayoutMkLst>
        </pc:sldLayoutChg>
        <pc:sldLayoutChg chg="modSp mod">
          <pc:chgData name="Philippe Beraud" userId="3b1c6667-7fbc-45cf-ac7c-d346ed9edd62" providerId="ADAL" clId="{93948A27-F404-451D-97A3-8AFB0DC69543}" dt="2024-05-22T08:23:20.866" v="212" actId="1076"/>
          <pc:sldLayoutMkLst>
            <pc:docMk/>
            <pc:sldMasterMk cId="3588427678" sldId="2147484229"/>
            <pc:sldLayoutMk cId="3288570195" sldId="2147485050"/>
          </pc:sldLayoutMkLst>
        </pc:sldLayoutChg>
        <pc:sldLayoutChg chg="modSp mod">
          <pc:chgData name="Philippe Beraud" userId="3b1c6667-7fbc-45cf-ac7c-d346ed9edd62" providerId="ADAL" clId="{93948A27-F404-451D-97A3-8AFB0DC69543}" dt="2024-05-22T08:23:35.950" v="217" actId="1076"/>
          <pc:sldLayoutMkLst>
            <pc:docMk/>
            <pc:sldMasterMk cId="3588427678" sldId="2147484229"/>
            <pc:sldLayoutMk cId="1010708830" sldId="2147485165"/>
          </pc:sldLayoutMkLst>
        </pc:sldLayoutChg>
        <pc:sldLayoutChg chg="addSp delSp modSp mod setBg">
          <pc:chgData name="Philippe Beraud" userId="3b1c6667-7fbc-45cf-ac7c-d346ed9edd62" providerId="ADAL" clId="{93948A27-F404-451D-97A3-8AFB0DC69543}" dt="2024-05-22T08:21:22.723" v="189"/>
          <pc:sldLayoutMkLst>
            <pc:docMk/>
            <pc:sldMasterMk cId="3588427678" sldId="2147484229"/>
            <pc:sldLayoutMk cId="2484971770" sldId="2147485189"/>
          </pc:sldLayoutMkLst>
        </pc:sldLayoutChg>
        <pc:sldLayoutChg chg="del">
          <pc:chgData name="Philippe Beraud" userId="3b1c6667-7fbc-45cf-ac7c-d346ed9edd62" providerId="ADAL" clId="{93948A27-F404-451D-97A3-8AFB0DC69543}" dt="2024-05-22T08:03:03.715" v="119" actId="2696"/>
          <pc:sldLayoutMkLst>
            <pc:docMk/>
            <pc:sldMasterMk cId="3588427678" sldId="2147484229"/>
            <pc:sldLayoutMk cId="3539202642" sldId="2147485190"/>
          </pc:sldLayoutMkLst>
        </pc:sldLayoutChg>
        <pc:sldLayoutChg chg="del">
          <pc:chgData name="Philippe Beraud" userId="3b1c6667-7fbc-45cf-ac7c-d346ed9edd62" providerId="ADAL" clId="{93948A27-F404-451D-97A3-8AFB0DC69543}" dt="2024-05-22T08:03:21.954" v="129" actId="2696"/>
          <pc:sldLayoutMkLst>
            <pc:docMk/>
            <pc:sldMasterMk cId="3588427678" sldId="2147484229"/>
            <pc:sldLayoutMk cId="2572250010" sldId="2147485198"/>
          </pc:sldLayoutMkLst>
        </pc:sldLayoutChg>
        <pc:sldLayoutChg chg="del">
          <pc:chgData name="Philippe Beraud" userId="3b1c6667-7fbc-45cf-ac7c-d346ed9edd62" providerId="ADAL" clId="{93948A27-F404-451D-97A3-8AFB0DC69543}" dt="2024-05-22T08:03:21.938" v="128" actId="2696"/>
          <pc:sldLayoutMkLst>
            <pc:docMk/>
            <pc:sldMasterMk cId="3588427678" sldId="2147484229"/>
            <pc:sldLayoutMk cId="350985706" sldId="2147485199"/>
          </pc:sldLayoutMkLst>
        </pc:sldLayoutChg>
        <pc:sldLayoutChg chg="delSp modSp mod">
          <pc:chgData name="Philippe Beraud" userId="3b1c6667-7fbc-45cf-ac7c-d346ed9edd62" providerId="ADAL" clId="{93948A27-F404-451D-97A3-8AFB0DC69543}" dt="2024-05-22T08:22:11.461" v="197" actId="404"/>
          <pc:sldLayoutMkLst>
            <pc:docMk/>
            <pc:sldMasterMk cId="3588427678" sldId="2147484229"/>
            <pc:sldLayoutMk cId="2492163246" sldId="2147485202"/>
          </pc:sldLayoutMkLst>
        </pc:sldLayoutChg>
        <pc:sldLayoutChg chg="modSp">
          <pc:chgData name="Philippe Beraud" userId="3b1c6667-7fbc-45cf-ac7c-d346ed9edd62" providerId="ADAL" clId="{93948A27-F404-451D-97A3-8AFB0DC69543}" dt="2024-05-22T08:22:37.244" v="201" actId="404"/>
          <pc:sldLayoutMkLst>
            <pc:docMk/>
            <pc:sldMasterMk cId="3588427678" sldId="2147484229"/>
            <pc:sldLayoutMk cId="1085263328" sldId="2147485203"/>
          </pc:sldLayoutMkLst>
        </pc:sldLayoutChg>
        <pc:sldLayoutChg chg="modSp setBg">
          <pc:chgData name="Philippe Beraud" userId="3b1c6667-7fbc-45cf-ac7c-d346ed9edd62" providerId="ADAL" clId="{93948A27-F404-451D-97A3-8AFB0DC69543}" dt="2024-05-22T08:21:36.373" v="191"/>
          <pc:sldLayoutMkLst>
            <pc:docMk/>
            <pc:sldMasterMk cId="3588427678" sldId="2147484229"/>
            <pc:sldLayoutMk cId="2382814170" sldId="2147485204"/>
          </pc:sldLayoutMkLst>
        </pc:sldLayoutChg>
        <pc:sldLayoutChg chg="del">
          <pc:chgData name="Philippe Beraud" userId="3b1c6667-7fbc-45cf-ac7c-d346ed9edd62" providerId="ADAL" clId="{93948A27-F404-451D-97A3-8AFB0DC69543}" dt="2024-05-22T08:03:21.938" v="126" actId="2696"/>
          <pc:sldLayoutMkLst>
            <pc:docMk/>
            <pc:sldMasterMk cId="3588427678" sldId="2147484229"/>
            <pc:sldLayoutMk cId="394269841" sldId="2147485206"/>
          </pc:sldLayoutMkLst>
        </pc:sldLayoutChg>
        <pc:sldLayoutChg chg="del">
          <pc:chgData name="Philippe Beraud" userId="3b1c6667-7fbc-45cf-ac7c-d346ed9edd62" providerId="ADAL" clId="{93948A27-F404-451D-97A3-8AFB0DC69543}" dt="2024-05-22T08:03:21.932" v="125" actId="2696"/>
          <pc:sldLayoutMkLst>
            <pc:docMk/>
            <pc:sldMasterMk cId="3588427678" sldId="2147484229"/>
            <pc:sldLayoutMk cId="1381004332" sldId="2147485207"/>
          </pc:sldLayoutMkLst>
        </pc:sldLayoutChg>
        <pc:sldLayoutChg chg="del">
          <pc:chgData name="Philippe Beraud" userId="3b1c6667-7fbc-45cf-ac7c-d346ed9edd62" providerId="ADAL" clId="{93948A27-F404-451D-97A3-8AFB0DC69543}" dt="2024-05-22T08:03:21.932" v="124" actId="2696"/>
          <pc:sldLayoutMkLst>
            <pc:docMk/>
            <pc:sldMasterMk cId="3588427678" sldId="2147484229"/>
            <pc:sldLayoutMk cId="1328082698" sldId="2147485208"/>
          </pc:sldLayoutMkLst>
        </pc:sldLayoutChg>
        <pc:sldLayoutChg chg="del">
          <pc:chgData name="Philippe Beraud" userId="3b1c6667-7fbc-45cf-ac7c-d346ed9edd62" providerId="ADAL" clId="{93948A27-F404-451D-97A3-8AFB0DC69543}" dt="2024-05-22T08:03:21.922" v="123" actId="2696"/>
          <pc:sldLayoutMkLst>
            <pc:docMk/>
            <pc:sldMasterMk cId="3588427678" sldId="2147484229"/>
            <pc:sldLayoutMk cId="2546842738" sldId="2147485209"/>
          </pc:sldLayoutMkLst>
        </pc:sldLayoutChg>
        <pc:sldLayoutChg chg="del">
          <pc:chgData name="Philippe Beraud" userId="3b1c6667-7fbc-45cf-ac7c-d346ed9edd62" providerId="ADAL" clId="{93948A27-F404-451D-97A3-8AFB0DC69543}" dt="2024-05-22T08:03:21.922" v="122" actId="2696"/>
          <pc:sldLayoutMkLst>
            <pc:docMk/>
            <pc:sldMasterMk cId="3588427678" sldId="2147484229"/>
            <pc:sldLayoutMk cId="2150591705" sldId="2147485210"/>
          </pc:sldLayoutMkLst>
        </pc:sldLayoutChg>
        <pc:sldLayoutChg chg="del">
          <pc:chgData name="Philippe Beraud" userId="3b1c6667-7fbc-45cf-ac7c-d346ed9edd62" providerId="ADAL" clId="{93948A27-F404-451D-97A3-8AFB0DC69543}" dt="2024-05-22T08:03:21.911" v="121" actId="2696"/>
          <pc:sldLayoutMkLst>
            <pc:docMk/>
            <pc:sldMasterMk cId="3588427678" sldId="2147484229"/>
            <pc:sldLayoutMk cId="2237877861" sldId="2147485211"/>
          </pc:sldLayoutMkLst>
        </pc:sldLayoutChg>
        <pc:sldLayoutChg chg="setBg">
          <pc:chgData name="Philippe Beraud" userId="3b1c6667-7fbc-45cf-ac7c-d346ed9edd62" providerId="ADAL" clId="{93948A27-F404-451D-97A3-8AFB0DC69543}" dt="2024-05-22T08:21:55.070" v="195"/>
          <pc:sldLayoutMkLst>
            <pc:docMk/>
            <pc:sldMasterMk cId="3588427678" sldId="2147484229"/>
            <pc:sldLayoutMk cId="3983662292" sldId="2147485212"/>
          </pc:sldLayoutMkLst>
        </pc:sldLayoutChg>
        <pc:sldLayoutChg chg="del">
          <pc:chgData name="Philippe Beraud" userId="3b1c6667-7fbc-45cf-ac7c-d346ed9edd62" providerId="ADAL" clId="{93948A27-F404-451D-97A3-8AFB0DC69543}" dt="2024-05-22T08:03:21.954" v="132" actId="2696"/>
          <pc:sldLayoutMkLst>
            <pc:docMk/>
            <pc:sldMasterMk cId="3588427678" sldId="2147484229"/>
            <pc:sldLayoutMk cId="3809554101" sldId="2147485213"/>
          </pc:sldLayoutMkLst>
        </pc:sldLayoutChg>
        <pc:sldLayoutChg chg="del">
          <pc:chgData name="Philippe Beraud" userId="3b1c6667-7fbc-45cf-ac7c-d346ed9edd62" providerId="ADAL" clId="{93948A27-F404-451D-97A3-8AFB0DC69543}" dt="2024-05-22T08:03:21.954" v="131" actId="2696"/>
          <pc:sldLayoutMkLst>
            <pc:docMk/>
            <pc:sldMasterMk cId="3588427678" sldId="2147484229"/>
            <pc:sldLayoutMk cId="1586877803" sldId="2147485214"/>
          </pc:sldLayoutMkLst>
        </pc:sldLayoutChg>
        <pc:sldLayoutChg chg="del">
          <pc:chgData name="Philippe Beraud" userId="3b1c6667-7fbc-45cf-ac7c-d346ed9edd62" providerId="ADAL" clId="{93948A27-F404-451D-97A3-8AFB0DC69543}" dt="2024-05-22T08:03:03.762" v="120" actId="2696"/>
          <pc:sldLayoutMkLst>
            <pc:docMk/>
            <pc:sldMasterMk cId="3588427678" sldId="2147484229"/>
            <pc:sldLayoutMk cId="3307056970" sldId="2147485215"/>
          </pc:sldLayoutMkLst>
        </pc:sldLayoutChg>
      </pc:sldMasterChg>
    </pc:docChg>
  </pc:docChgLst>
  <pc:docChgLst>
    <pc:chgData name="Philippe Beraud" userId="3b1c6667-7fbc-45cf-ac7c-d346ed9edd62" providerId="ADAL" clId="{2DE617B2-8878-4968-95CA-FB85D3618D30}"/>
    <pc:docChg chg="undo custSel addSld delSld modSld sldOrd modMainMaster addSection delSection modSection">
      <pc:chgData name="Philippe Beraud" userId="3b1c6667-7fbc-45cf-ac7c-d346ed9edd62" providerId="ADAL" clId="{2DE617B2-8878-4968-95CA-FB85D3618D30}" dt="2024-03-05T08:27:22.416" v="2758" actId="20577"/>
      <pc:docMkLst>
        <pc:docMk/>
      </pc:docMkLst>
      <pc:sldChg chg="modSp mod">
        <pc:chgData name="Philippe Beraud" userId="3b1c6667-7fbc-45cf-ac7c-d346ed9edd62" providerId="ADAL" clId="{2DE617B2-8878-4968-95CA-FB85D3618D30}" dt="2024-03-04T08:55:20.385" v="84" actId="1076"/>
        <pc:sldMkLst>
          <pc:docMk/>
          <pc:sldMk cId="186779101" sldId="257"/>
        </pc:sldMkLst>
      </pc:sldChg>
      <pc:sldChg chg="addSp delSp modSp add mod modClrScheme chgLayout">
        <pc:chgData name="Philippe Beraud" userId="3b1c6667-7fbc-45cf-ac7c-d346ed9edd62" providerId="ADAL" clId="{2DE617B2-8878-4968-95CA-FB85D3618D30}" dt="2024-03-05T07:33:05.037" v="2740" actId="20577"/>
        <pc:sldMkLst>
          <pc:docMk/>
          <pc:sldMk cId="1731165916" sldId="750"/>
        </pc:sldMkLst>
      </pc:sldChg>
      <pc:sldChg chg="del">
        <pc:chgData name="Philippe Beraud" userId="3b1c6667-7fbc-45cf-ac7c-d346ed9edd62" providerId="ADAL" clId="{2DE617B2-8878-4968-95CA-FB85D3618D30}" dt="2024-03-04T08:55:25.814" v="85" actId="47"/>
        <pc:sldMkLst>
          <pc:docMk/>
          <pc:sldMk cId="497885293" sldId="2076137501"/>
        </pc:sldMkLst>
      </pc:sldChg>
      <pc:sldChg chg="modSp add mod">
        <pc:chgData name="Philippe Beraud" userId="3b1c6667-7fbc-45cf-ac7c-d346ed9edd62" providerId="ADAL" clId="{2DE617B2-8878-4968-95CA-FB85D3618D30}" dt="2024-03-05T08:27:22.416" v="2758" actId="20577"/>
        <pc:sldMkLst>
          <pc:docMk/>
          <pc:sldMk cId="2378851425" sldId="2123258675"/>
        </pc:sldMkLst>
      </pc:sldChg>
      <pc:sldChg chg="addSp modSp del mod modNotesTx">
        <pc:chgData name="Philippe Beraud" userId="3b1c6667-7fbc-45cf-ac7c-d346ed9edd62" providerId="ADAL" clId="{2DE617B2-8878-4968-95CA-FB85D3618D30}" dt="2024-03-04T15:42:14.920" v="1173" actId="2696"/>
        <pc:sldMkLst>
          <pc:docMk/>
          <pc:sldMk cId="3176250378" sldId="2123258675"/>
        </pc:sldMkLst>
      </pc:sldChg>
      <pc:sldChg chg="modSp mod">
        <pc:chgData name="Philippe Beraud" userId="3b1c6667-7fbc-45cf-ac7c-d346ed9edd62" providerId="ADAL" clId="{2DE617B2-8878-4968-95CA-FB85D3618D30}" dt="2024-03-05T07:20:48.778" v="2260" actId="20578"/>
        <pc:sldMkLst>
          <pc:docMk/>
          <pc:sldMk cId="3441082925" sldId="2123258676"/>
        </pc:sldMkLst>
      </pc:sldChg>
      <pc:sldChg chg="del">
        <pc:chgData name="Philippe Beraud" userId="3b1c6667-7fbc-45cf-ac7c-d346ed9edd62" providerId="ADAL" clId="{2DE617B2-8878-4968-95CA-FB85D3618D30}" dt="2024-03-04T15:35:08.982" v="1140" actId="47"/>
        <pc:sldMkLst>
          <pc:docMk/>
          <pc:sldMk cId="2711558876" sldId="2123258678"/>
        </pc:sldMkLst>
      </pc:sldChg>
      <pc:sldChg chg="addSp modSp del">
        <pc:chgData name="Philippe Beraud" userId="3b1c6667-7fbc-45cf-ac7c-d346ed9edd62" providerId="ADAL" clId="{2DE617B2-8878-4968-95CA-FB85D3618D30}" dt="2024-03-04T15:35:28.775" v="1145" actId="47"/>
        <pc:sldMkLst>
          <pc:docMk/>
          <pc:sldMk cId="1393651935" sldId="2123258679"/>
        </pc:sldMkLst>
      </pc:sldChg>
      <pc:sldChg chg="del">
        <pc:chgData name="Philippe Beraud" userId="3b1c6667-7fbc-45cf-ac7c-d346ed9edd62" providerId="ADAL" clId="{2DE617B2-8878-4968-95CA-FB85D3618D30}" dt="2024-03-04T15:35:08.982" v="1140" actId="47"/>
        <pc:sldMkLst>
          <pc:docMk/>
          <pc:sldMk cId="801472221" sldId="2123258680"/>
        </pc:sldMkLst>
      </pc:sldChg>
      <pc:sldChg chg="del">
        <pc:chgData name="Philippe Beraud" userId="3b1c6667-7fbc-45cf-ac7c-d346ed9edd62" providerId="ADAL" clId="{2DE617B2-8878-4968-95CA-FB85D3618D30}" dt="2024-03-04T08:55:25.814" v="85" actId="47"/>
        <pc:sldMkLst>
          <pc:docMk/>
          <pc:sldMk cId="1746652366" sldId="2147470628"/>
        </pc:sldMkLst>
      </pc:sldChg>
      <pc:sldChg chg="addSp delSp modSp del mod">
        <pc:chgData name="Philippe Beraud" userId="3b1c6667-7fbc-45cf-ac7c-d346ed9edd62" providerId="ADAL" clId="{2DE617B2-8878-4968-95CA-FB85D3618D30}" dt="2024-03-04T15:49:03.629" v="1324" actId="47"/>
        <pc:sldMkLst>
          <pc:docMk/>
          <pc:sldMk cId="1677925880" sldId="2147470629"/>
        </pc:sldMkLst>
      </pc:sldChg>
      <pc:sldChg chg="addSp modSp del">
        <pc:chgData name="Philippe Beraud" userId="3b1c6667-7fbc-45cf-ac7c-d346ed9edd62" providerId="ADAL" clId="{2DE617B2-8878-4968-95CA-FB85D3618D30}" dt="2024-03-04T15:33:46.790" v="1126" actId="47"/>
        <pc:sldMkLst>
          <pc:docMk/>
          <pc:sldMk cId="1247073704" sldId="2147470630"/>
        </pc:sldMkLst>
      </pc:sldChg>
      <pc:sldChg chg="modSp mod modAnim">
        <pc:chgData name="Philippe Beraud" userId="3b1c6667-7fbc-45cf-ac7c-d346ed9edd62" providerId="ADAL" clId="{2DE617B2-8878-4968-95CA-FB85D3618D30}" dt="2024-03-04T16:04:44.048" v="2100" actId="20577"/>
        <pc:sldMkLst>
          <pc:docMk/>
          <pc:sldMk cId="2960849163" sldId="2147470631"/>
        </pc:sldMkLst>
      </pc:sldChg>
      <pc:sldChg chg="modSp del mod">
        <pc:chgData name="Philippe Beraud" userId="3b1c6667-7fbc-45cf-ac7c-d346ed9edd62" providerId="ADAL" clId="{2DE617B2-8878-4968-95CA-FB85D3618D30}" dt="2024-03-04T15:47:33.649" v="1302" actId="47"/>
        <pc:sldMkLst>
          <pc:docMk/>
          <pc:sldMk cId="1466942173" sldId="2147470632"/>
        </pc:sldMkLst>
      </pc:sldChg>
      <pc:sldChg chg="addSp delSp modSp new del mod chgLayout">
        <pc:chgData name="Philippe Beraud" userId="3b1c6667-7fbc-45cf-ac7c-d346ed9edd62" providerId="ADAL" clId="{2DE617B2-8878-4968-95CA-FB85D3618D30}" dt="2024-03-04T15:49:18.307" v="1326" actId="47"/>
        <pc:sldMkLst>
          <pc:docMk/>
          <pc:sldMk cId="466536139" sldId="2147470633"/>
        </pc:sldMkLst>
      </pc:sldChg>
      <pc:sldChg chg="addSp delSp modSp new del mod chgLayout">
        <pc:chgData name="Philippe Beraud" userId="3b1c6667-7fbc-45cf-ac7c-d346ed9edd62" providerId="ADAL" clId="{2DE617B2-8878-4968-95CA-FB85D3618D30}" dt="2024-03-04T15:33:54.699" v="1127" actId="47"/>
        <pc:sldMkLst>
          <pc:docMk/>
          <pc:sldMk cId="2515933718" sldId="2147470634"/>
        </pc:sldMkLst>
      </pc:sldChg>
      <pc:sldChg chg="addSp modSp add mod modNotesTx">
        <pc:chgData name="Philippe Beraud" userId="3b1c6667-7fbc-45cf-ac7c-d346ed9edd62" providerId="ADAL" clId="{2DE617B2-8878-4968-95CA-FB85D3618D30}" dt="2024-03-04T15:57:00.048" v="1632" actId="790"/>
        <pc:sldMkLst>
          <pc:docMk/>
          <pc:sldMk cId="3573416678" sldId="2147471220"/>
        </pc:sldMkLst>
      </pc:sldChg>
      <pc:sldChg chg="addSp modSp add del mod">
        <pc:chgData name="Philippe Beraud" userId="3b1c6667-7fbc-45cf-ac7c-d346ed9edd62" providerId="ADAL" clId="{2DE617B2-8878-4968-95CA-FB85D3618D30}" dt="2024-03-04T15:55:59.600" v="1591" actId="47"/>
        <pc:sldMkLst>
          <pc:docMk/>
          <pc:sldMk cId="866305821" sldId="2147471221"/>
        </pc:sldMkLst>
      </pc:sldChg>
      <pc:sldChg chg="modSp add mod ord">
        <pc:chgData name="Philippe Beraud" userId="3b1c6667-7fbc-45cf-ac7c-d346ed9edd62" providerId="ADAL" clId="{2DE617B2-8878-4968-95CA-FB85D3618D30}" dt="2024-03-04T15:49:01.647" v="1323"/>
        <pc:sldMkLst>
          <pc:docMk/>
          <pc:sldMk cId="10692111" sldId="2147471222"/>
        </pc:sldMkLst>
      </pc:sldChg>
      <pc:sldChg chg="modSp add mod">
        <pc:chgData name="Philippe Beraud" userId="3b1c6667-7fbc-45cf-ac7c-d346ed9edd62" providerId="ADAL" clId="{2DE617B2-8878-4968-95CA-FB85D3618D30}" dt="2024-03-04T15:41:06.372" v="1170" actId="1076"/>
        <pc:sldMkLst>
          <pc:docMk/>
          <pc:sldMk cId="3398491940" sldId="2147471233"/>
        </pc:sldMkLst>
      </pc:sldChg>
      <pc:sldChg chg="modSp add mod">
        <pc:chgData name="Philippe Beraud" userId="3b1c6667-7fbc-45cf-ac7c-d346ed9edd62" providerId="ADAL" clId="{2DE617B2-8878-4968-95CA-FB85D3618D30}" dt="2024-03-04T15:41:16.404" v="1172" actId="404"/>
        <pc:sldMkLst>
          <pc:docMk/>
          <pc:sldMk cId="2590749482" sldId="2147471242"/>
        </pc:sldMkLst>
      </pc:sldChg>
      <pc:sldChg chg="add">
        <pc:chgData name="Philippe Beraud" userId="3b1c6667-7fbc-45cf-ac7c-d346ed9edd62" providerId="ADAL" clId="{2DE617B2-8878-4968-95CA-FB85D3618D30}" dt="2024-03-04T15:38:58.516" v="1146"/>
        <pc:sldMkLst>
          <pc:docMk/>
          <pc:sldMk cId="3857278450" sldId="2147471244"/>
        </pc:sldMkLst>
      </pc:sldChg>
      <pc:sldChg chg="addSp modSp add mod ord">
        <pc:chgData name="Philippe Beraud" userId="3b1c6667-7fbc-45cf-ac7c-d346ed9edd62" providerId="ADAL" clId="{2DE617B2-8878-4968-95CA-FB85D3618D30}" dt="2024-03-04T15:10:24.792" v="1114" actId="404"/>
        <pc:sldMkLst>
          <pc:docMk/>
          <pc:sldMk cId="1259337514" sldId="2147471248"/>
        </pc:sldMkLst>
      </pc:sldChg>
      <pc:sldChg chg="addSp modSp add del mod modNotesTx">
        <pc:chgData name="Philippe Beraud" userId="3b1c6667-7fbc-45cf-ac7c-d346ed9edd62" providerId="ADAL" clId="{2DE617B2-8878-4968-95CA-FB85D3618D30}" dt="2024-03-04T15:05:45.876" v="1110" actId="47"/>
        <pc:sldMkLst>
          <pc:docMk/>
          <pc:sldMk cId="2831524942" sldId="2147471249"/>
        </pc:sldMkLst>
      </pc:sldChg>
      <pc:sldChg chg="modSp add mod modNotesTx">
        <pc:chgData name="Philippe Beraud" userId="3b1c6667-7fbc-45cf-ac7c-d346ed9edd62" providerId="ADAL" clId="{2DE617B2-8878-4968-95CA-FB85D3618D30}" dt="2024-03-04T15:57:38.880" v="1658" actId="1076"/>
        <pc:sldMkLst>
          <pc:docMk/>
          <pc:sldMk cId="1725151171" sldId="2147471250"/>
        </pc:sldMkLst>
      </pc:sldChg>
      <pc:sldChg chg="modSp add del mod">
        <pc:chgData name="Philippe Beraud" userId="3b1c6667-7fbc-45cf-ac7c-d346ed9edd62" providerId="ADAL" clId="{2DE617B2-8878-4968-95CA-FB85D3618D30}" dt="2024-03-04T15:35:16.873" v="1141" actId="2696"/>
        <pc:sldMkLst>
          <pc:docMk/>
          <pc:sldMk cId="99449823" sldId="2147471251"/>
        </pc:sldMkLst>
      </pc:sldChg>
      <pc:sldChg chg="modSp add mod">
        <pc:chgData name="Philippe Beraud" userId="3b1c6667-7fbc-45cf-ac7c-d346ed9edd62" providerId="ADAL" clId="{2DE617B2-8878-4968-95CA-FB85D3618D30}" dt="2024-03-04T15:35:26.937" v="1144" actId="20577"/>
        <pc:sldMkLst>
          <pc:docMk/>
          <pc:sldMk cId="138598463" sldId="2147471251"/>
        </pc:sldMkLst>
      </pc:sldChg>
      <pc:sldChg chg="modSp add mod modAnim">
        <pc:chgData name="Philippe Beraud" userId="3b1c6667-7fbc-45cf-ac7c-d346ed9edd62" providerId="ADAL" clId="{2DE617B2-8878-4968-95CA-FB85D3618D30}" dt="2024-03-05T07:26:55.322" v="2737" actId="15"/>
        <pc:sldMkLst>
          <pc:docMk/>
          <pc:sldMk cId="2136764923" sldId="2147471252"/>
        </pc:sldMkLst>
      </pc:sldChg>
      <pc:sldChg chg="modSp add mod modAnim">
        <pc:chgData name="Philippe Beraud" userId="3b1c6667-7fbc-45cf-ac7c-d346ed9edd62" providerId="ADAL" clId="{2DE617B2-8878-4968-95CA-FB85D3618D30}" dt="2024-03-05T07:25:05.103" v="2608" actId="20577"/>
        <pc:sldMkLst>
          <pc:docMk/>
          <pc:sldMk cId="2029481300" sldId="2147471253"/>
        </pc:sldMkLst>
      </pc:sldChg>
      <pc:sldChg chg="add del">
        <pc:chgData name="Philippe Beraud" userId="3b1c6667-7fbc-45cf-ac7c-d346ed9edd62" providerId="ADAL" clId="{2DE617B2-8878-4968-95CA-FB85D3618D30}" dt="2024-03-04T15:47:33.649" v="1302" actId="47"/>
        <pc:sldMkLst>
          <pc:docMk/>
          <pc:sldMk cId="631081025" sldId="2147471254"/>
        </pc:sldMkLst>
      </pc:sldChg>
      <pc:sldChg chg="addSp delSp modSp add mod delAnim modAnim chgLayout modNotesTx">
        <pc:chgData name="Philippe Beraud" userId="3b1c6667-7fbc-45cf-ac7c-d346ed9edd62" providerId="ADAL" clId="{2DE617B2-8878-4968-95CA-FB85D3618D30}" dt="2024-03-04T15:55:51.832" v="1590" actId="1076"/>
        <pc:sldMkLst>
          <pc:docMk/>
          <pc:sldMk cId="1434968480" sldId="2147471254"/>
        </pc:sldMkLst>
      </pc:sldChg>
      <pc:sldChg chg="addSp delSp modSp add mod delAnim">
        <pc:chgData name="Philippe Beraud" userId="3b1c6667-7fbc-45cf-ac7c-d346ed9edd62" providerId="ADAL" clId="{2DE617B2-8878-4968-95CA-FB85D3618D30}" dt="2024-03-05T07:23:10.009" v="2461" actId="403"/>
        <pc:sldMkLst>
          <pc:docMk/>
          <pc:sldMk cId="4153093245" sldId="2147471255"/>
        </pc:sldMkLst>
      </pc:sldChg>
      <pc:sldMasterChg chg="modSldLayout">
        <pc:chgData name="Philippe Beraud" userId="3b1c6667-7fbc-45cf-ac7c-d346ed9edd62" providerId="ADAL" clId="{2DE617B2-8878-4968-95CA-FB85D3618D30}" dt="2024-03-04T08:54:34.486" v="36" actId="20577"/>
        <pc:sldMasterMkLst>
          <pc:docMk/>
          <pc:sldMasterMk cId="3588427678" sldId="2147484229"/>
        </pc:sldMasterMkLst>
        <pc:sldLayoutChg chg="modSp mod">
          <pc:chgData name="Philippe Beraud" userId="3b1c6667-7fbc-45cf-ac7c-d346ed9edd62" providerId="ADAL" clId="{2DE617B2-8878-4968-95CA-FB85D3618D30}" dt="2024-03-04T08:54:34.486" v="36" actId="20577"/>
          <pc:sldLayoutMkLst>
            <pc:docMk/>
            <pc:sldMasterMk cId="3588427678" sldId="2147484229"/>
            <pc:sldLayoutMk cId="925069136" sldId="2147484299"/>
          </pc:sldLayoutMkLst>
        </pc:sldLayoutChg>
      </pc:sldMasterChg>
    </pc:docChg>
  </pc:docChgLst>
  <pc:docChgLst>
    <pc:chgData name="Philippe Beraud" userId="3b1c6667-7fbc-45cf-ac7c-d346ed9edd62" providerId="ADAL" clId="{84B5F856-093C-423C-A092-A5E4B827B97D}"/>
    <pc:docChg chg="modSld">
      <pc:chgData name="Philippe Beraud" userId="3b1c6667-7fbc-45cf-ac7c-d346ed9edd62" providerId="ADAL" clId="{84B5F856-093C-423C-A092-A5E4B827B97D}" dt="2025-03-21T09:39:07.566" v="7" actId="1076"/>
      <pc:docMkLst>
        <pc:docMk/>
      </pc:docMkLst>
      <pc:sldChg chg="modSp mod">
        <pc:chgData name="Philippe Beraud" userId="3b1c6667-7fbc-45cf-ac7c-d346ed9edd62" providerId="ADAL" clId="{84B5F856-093C-423C-A092-A5E4B827B97D}" dt="2025-03-21T09:38:57.848" v="6" actId="20577"/>
        <pc:sldMkLst>
          <pc:docMk/>
          <pc:sldMk cId="186779101" sldId="257"/>
        </pc:sldMkLst>
        <pc:spChg chg="mod">
          <ac:chgData name="Philippe Beraud" userId="3b1c6667-7fbc-45cf-ac7c-d346ed9edd62" providerId="ADAL" clId="{84B5F856-093C-423C-A092-A5E4B827B97D}" dt="2025-03-21T09:38:57.848" v="6" actId="20577"/>
          <ac:spMkLst>
            <pc:docMk/>
            <pc:sldMk cId="186779101" sldId="257"/>
            <ac:spMk id="9" creationId="{B3C90CB1-036D-FD4F-C1B5-F5037E745533}"/>
          </ac:spMkLst>
        </pc:spChg>
      </pc:sldChg>
      <pc:sldChg chg="modSp mod">
        <pc:chgData name="Philippe Beraud" userId="3b1c6667-7fbc-45cf-ac7c-d346ed9edd62" providerId="ADAL" clId="{84B5F856-093C-423C-A092-A5E4B827B97D}" dt="2025-03-21T09:39:07.566" v="7" actId="1076"/>
        <pc:sldMkLst>
          <pc:docMk/>
          <pc:sldMk cId="2378851425" sldId="21232586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3/24/2025 3:38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3/24/2025 3:38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azure/active-directory/authentication/concept-authentication-authenticator-ap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entra/identity/conditional-access/howto-conditional-access-policy-authentication-strength-externa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mem/intune/protect/device-compliance-partner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learn.microsoft.com/en-us/mem/intune/protect/device-compliance-get-started#integrate-with-conditional-acces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conditional-access-grant#require-approved-client-ap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conditional-access-grant#require-app-protection-policy"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entra/identity/conditional-access/control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purview/sensitivity-labels-teams-groups-sites"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learn.microsoft.com/en-us/entra/identity-platform/developer-guide-conditional-access-authentication-context" TargetMode="External"/><Relationship Id="rId4" Type="http://schemas.openxmlformats.org/officeDocument/2006/relationships/hyperlink" Target="https://learn.microsoft.com/en-us/defender-cloud-apps/session-policy-aad?branch=pr-en-us-2082#require-step-up-authentication-authentication-contex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entra/identity/conditional-access/workload-identity#create-a-location-based-conditional-access-policy"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learn.microsoft.com/en-us/entra/id-protection/concept-workload-identity-risk#workload-identity-risk-detection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Windows-server/remote/remote-access/how-to-aovpn-conditional-acces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location-condi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ocs.microsoft.com/en-us/azure/active-directory/conditional-access/conditions#sign-in-risk" TargetMode="External"/><Relationship Id="rId5" Type="http://schemas.openxmlformats.org/officeDocument/2006/relationships/hyperlink" Target="https://docs.microsoft.com/en-us/azure/active-directory/conditional-access/conditions#client-apps" TargetMode="External"/><Relationship Id="rId4" Type="http://schemas.openxmlformats.org/officeDocument/2006/relationships/hyperlink" Target="https://docs.microsoft.com/en-us/azure/active-directory/conditional-access/conditions#device-platform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conditional-access-policy-common?tabs=secure-foundatio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learn.microsoft.com/en-us/entra/identity/conditional-access/howto-conditional-access-policy-compliant-device" TargetMode="External"/><Relationship Id="rId13" Type="http://schemas.openxmlformats.org/officeDocument/2006/relationships/hyperlink" Target="https://learn.microsoft.com/en-us/entra/identity/conditional-access/howto-conditional-access-policy-risk" TargetMode="External"/><Relationship Id="rId3" Type="http://schemas.openxmlformats.org/officeDocument/2006/relationships/hyperlink" Target="https://learn.microsoft.com/en-us/entra/identity/conditional-access/concept-conditional-access-policy-common?tabs=secure-foundation" TargetMode="External"/><Relationship Id="rId7" Type="http://schemas.openxmlformats.org/officeDocument/2006/relationships/hyperlink" Target="https://learn.microsoft.com/en-us/entra/identity/conditional-access/howto-policy-approved-app-or-app-protection" TargetMode="External"/><Relationship Id="rId12" Type="http://schemas.openxmlformats.org/officeDocument/2006/relationships/hyperlink" Target="https://learn.microsoft.com/en-us/entra/identity/conditional-access/howto-policy-app-enforced-restriction" TargetMode="External"/><Relationship Id="rId17" Type="http://schemas.openxmlformats.org/officeDocument/2006/relationships/hyperlink" Target="https://learn.microsoft.com/en-us/entra/identity/conditional-access/howto-conditional-access-policy-azure-management" TargetMode="External"/><Relationship Id="rId2" Type="http://schemas.openxmlformats.org/officeDocument/2006/relationships/slide" Target="../slides/slide58.xml"/><Relationship Id="rId16" Type="http://schemas.openxmlformats.org/officeDocument/2006/relationships/hyperlink" Target="https://learn.microsoft.com/en-us/entra/identity/conditional-access/howto-conditional-access-policy-all-users-mfa" TargetMode="External"/><Relationship Id="rId1" Type="http://schemas.openxmlformats.org/officeDocument/2006/relationships/notesMaster" Target="../notesMasters/notesMaster1.xml"/><Relationship Id="rId6" Type="http://schemas.openxmlformats.org/officeDocument/2006/relationships/hyperlink" Target="https://learn.microsoft.com/en-us/entra/identity/conditional-access/howto-policy-persistent-browser-session" TargetMode="External"/><Relationship Id="rId11" Type="http://schemas.openxmlformats.org/officeDocument/2006/relationships/hyperlink" Target="https://learn.microsoft.com/en-us/entra/identity/conditional-access/howto-conditional-access-policy-registration" TargetMode="External"/><Relationship Id="rId5" Type="http://schemas.openxmlformats.org/officeDocument/2006/relationships/hyperlink" Target="https://learn.microsoft.com/en-us/entra/identity/conditional-access/howto-policy-unknown-unsupported-device" TargetMode="External"/><Relationship Id="rId15" Type="http://schemas.openxmlformats.org/officeDocument/2006/relationships/hyperlink" Target="https://learn.microsoft.com/en-us/entra/identity/conditional-access/howto-conditional-access-policy-block-legacy" TargetMode="External"/><Relationship Id="rId10" Type="http://schemas.openxmlformats.org/officeDocument/2006/relationships/hyperlink" Target="https://learn.microsoft.com/en-us/entra/identity/conditional-access/howto-policy-guest-mfa" TargetMode="External"/><Relationship Id="rId4" Type="http://schemas.openxmlformats.org/officeDocument/2006/relationships/hyperlink" Target="https://learn.microsoft.com/en-us/entra/identity/conditional-access/howto-conditional-access-policy-admin-mfa" TargetMode="External"/><Relationship Id="rId9" Type="http://schemas.openxmlformats.org/officeDocument/2006/relationships/hyperlink" Target="https://learn.microsoft.com/en-us/entra/identity/conditional-access/howto-conditional-access-policy-compliant-device-admin" TargetMode="External"/><Relationship Id="rId14" Type="http://schemas.openxmlformats.org/officeDocument/2006/relationships/hyperlink" Target="https://learn.microsoft.com/en-us/entra/identity/conditional-access/howto-conditional-access-policy-risk-user"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en-us/entra/identity/role-based-access-control/security-emergency-acces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3/24/2025 3:38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29901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3/24/2025 3:38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2935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en-US" dirty="0">
                <a:latin typeface="Segoe UI Light"/>
                <a:cs typeface="Segoe UI Light"/>
              </a:rPr>
              <a:t>When creating Entra ID Conditional Access policies and targeting users who have Entra ID roles, it is important to consider that you may not cover new roles that are added to Entra ID in the future. This is because there is no "protect all roles" button in Entra ID Conditional Access policies, and you must manually select any roles that are added.</a:t>
            </a:r>
          </a:p>
          <a:p>
            <a:endParaRPr lang="en-US" dirty="0">
              <a:latin typeface="Segoe UI Light"/>
              <a:cs typeface="Segoe UI Light"/>
            </a:endParaRPr>
          </a:p>
          <a:p>
            <a:r>
              <a:rPr lang="en-US" dirty="0">
                <a:latin typeface="Segoe UI Light"/>
                <a:cs typeface="Segoe UI Light"/>
              </a:rPr>
              <a:t>It is also important to note that these roles do not protect any admin roles outside of Entra ID, such as roles assigned in Microsoft 365 products like the Security &amp; Compliance Center, Azure </a:t>
            </a:r>
            <a:r>
              <a:rPr lang="en-US" dirty="0" err="1">
                <a:latin typeface="Segoe UI Light"/>
                <a:cs typeface="Segoe UI Light"/>
              </a:rPr>
              <a:t>Pureview</a:t>
            </a:r>
            <a:r>
              <a:rPr lang="en-US" dirty="0">
                <a:latin typeface="Segoe UI Light"/>
                <a:cs typeface="Segoe UI Light"/>
              </a:rPr>
              <a:t> roles like super user, or Azure RBAC roles that are assigned on Azure resource level.</a:t>
            </a:r>
          </a:p>
          <a:p>
            <a:endParaRPr lang="en-US" dirty="0">
              <a:latin typeface="Segoe UI Light"/>
              <a:cs typeface="Segoe UI Light"/>
            </a:endParaRPr>
          </a:p>
          <a:p>
            <a:r>
              <a:rPr lang="en-US" dirty="0">
                <a:latin typeface="Segoe UI Light"/>
                <a:cs typeface="Segoe UI Light"/>
              </a:rPr>
              <a:t>One potential workaround for this issue is to target groups instead of roles and ensure that role permissions are only granted via these groups. However, it is important to keep in mind that this may lead to a potential lack of coverage for anyone who is a direct role member instead of being a member of the group.</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171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Access is triggered on conditions and then restrictions are applied.</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1338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en-US" dirty="0"/>
              <a:t>Be aware that a user risk can only be cleared in the user’s home tenant.</a:t>
            </a:r>
          </a:p>
          <a:p>
            <a:r>
              <a:rPr lang="en-US" dirty="0"/>
              <a:t>If you apply a risk policy to guest users, they eventually can’t access your resources until the risk has been cleared in their home tenant.</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72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6558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352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163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309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60C2175-3EA1-4069-B44A-54D928B913D3}" type="slidenum">
              <a:rPr lang="de-DE" smtClean="0"/>
              <a:t>24</a:t>
            </a:fld>
            <a:endParaRPr lang="de-DE"/>
          </a:p>
        </p:txBody>
      </p:sp>
    </p:spTree>
    <p:extLst>
      <p:ext uri="{BB962C8B-B14F-4D97-AF65-F5344CB8AC3E}">
        <p14:creationId xmlns:p14="http://schemas.microsoft.com/office/powerpoint/2010/main" val="2159588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chemeClr val="tx1"/>
                  </a:gs>
                  <a:gs pos="30000">
                    <a:schemeClr val="tx1"/>
                  </a:gs>
                </a:gsLst>
                <a:lin ang="5400000" scaled="0"/>
              </a:gradFill>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159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3/24/2025 3:38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06400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chemeClr val="tx1"/>
                    </a:gs>
                    <a:gs pos="30000">
                      <a:schemeClr val="tx1"/>
                    </a:gs>
                  </a:gsLst>
                  <a:lin ang="5400000" scaled="0"/>
                </a:gradFill>
              </a:rPr>
              <a:t>Using the “Block access” will overrule any other “Grant access” grant. Users won’t be able to access the service if a block access policy applies to them.</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632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221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7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Authenticator phone sign-in can be configured in phishing-resistant way though it is not considered phishing-resistant by the built-in authentication strength.</a:t>
            </a:r>
          </a:p>
          <a:p>
            <a:endParaRPr lang="en-US" dirty="0"/>
          </a:p>
          <a:p>
            <a:r>
              <a:rPr lang="en-US" dirty="0"/>
              <a:t>https://learn.microsoft.com/en-us/entra/standards/memo-22-09-multi-factor-authentication#protection-from-external-phishing</a:t>
            </a:r>
          </a:p>
          <a:p>
            <a:br>
              <a:rPr lang="en-US" dirty="0"/>
            </a:br>
            <a:r>
              <a:rPr lang="en-US" b="1" i="0" u="none" strike="noStrike" dirty="0">
                <a:solidFill>
                  <a:srgbClr val="171717"/>
                </a:solidFill>
                <a:effectLst/>
                <a:latin typeface="Segoe UI" panose="020B0502040204020203" pitchFamily="34" charset="0"/>
                <a:hlinkClick r:id="rId3"/>
              </a:rPr>
              <a:t>Microsoft Authenticator</a:t>
            </a:r>
            <a:r>
              <a:rPr lang="en-US" b="1" i="0" dirty="0">
                <a:solidFill>
                  <a:srgbClr val="171717"/>
                </a:solidFill>
                <a:effectLst/>
                <a:latin typeface="Segoe UI" panose="020B0502040204020203" pitchFamily="34" charset="0"/>
              </a:rPr>
              <a:t> and conditional access policies that enforce managed devices</a:t>
            </a:r>
            <a:r>
              <a:rPr lang="en-US" b="0" i="0" dirty="0">
                <a:solidFill>
                  <a:srgbClr val="171717"/>
                </a:solidFill>
                <a:effectLst/>
                <a:latin typeface="Segoe UI" panose="020B0502040204020203" pitchFamily="34" charset="0"/>
              </a:rPr>
              <a:t>. Managed devices are Hybrid Entra ID joined device or device marked as compliant.</a:t>
            </a:r>
          </a:p>
          <a:p>
            <a:br>
              <a:rPr lang="en-US" dirty="0"/>
            </a:br>
            <a:r>
              <a:rPr lang="en-US" b="0" i="0" dirty="0">
                <a:solidFill>
                  <a:srgbClr val="171717"/>
                </a:solidFill>
                <a:effectLst/>
                <a:latin typeface="Segoe UI" panose="020B0502040204020203" pitchFamily="34" charset="0"/>
              </a:rPr>
              <a:t>Microsoft Authenticator can be installed on the device accessing the application protected by Entra ID or on a separate device.</a:t>
            </a:r>
            <a:endParaRPr lang="de-DE"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F9E8C-C628-4D3D-A04E-25548202F353}"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26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When you apply an authentication strength Conditional Access policy to external Entra ID users, the policy works together with MFA trust settings in your cross-tenant access settings to determine where and how the external user must perform MFA.</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In external user scenarios, the authentication methods that can satisfy authentication strength vary, depending on whether the user is completing MFA in their home tenant or the resource tenant.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If a resource tenant has opted to trust claims from external Entra ID organizations, only those claims listed in the “Home tenant” column below will be accepted by the resource tenant for MFA. If the resource tenant has disabled MFA trust, the external user must complete MFA in the resource tenant using one of the methods listed in the “Resource tenant” column.</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more information about how to set authentication strengths for external users, see </a:t>
            </a:r>
            <a:r>
              <a:rPr lang="en-US" dirty="0">
                <a:hlinkClick r:id="rId3"/>
              </a:rPr>
              <a:t>Conditional Access - Authentication strength for external users - Microsoft Entra ID | Microsoft Learn</a:t>
            </a:r>
            <a:r>
              <a:rPr lang="en-US" dirty="0"/>
              <a:t>: https://learn.microsoft.com/en-us/entra/identity/conditional-access/howto-conditional-access-policy-authentication-strength-external</a:t>
            </a:r>
            <a:r>
              <a:rPr lang="en-US" b="0" i="0" dirty="0">
                <a:solidFill>
                  <a:srgbClr val="16161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F9E8C-C628-4D3D-A04E-25548202F353}"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347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Supported platforms include Android, iOS/</a:t>
            </a:r>
            <a:r>
              <a:rPr lang="en-US" b="0" i="0" dirty="0" err="1">
                <a:solidFill>
                  <a:srgbClr val="161616"/>
                </a:solidFill>
                <a:effectLst/>
                <a:latin typeface="Segoe UI" panose="020B0502040204020203" pitchFamily="34" charset="0"/>
              </a:rPr>
              <a:t>iPadOS</a:t>
            </a:r>
            <a:r>
              <a:rPr lang="en-US" b="0" i="0" dirty="0">
                <a:solidFill>
                  <a:srgbClr val="161616"/>
                </a:solidFill>
                <a:effectLst/>
                <a:latin typeface="Segoe UI" panose="020B0502040204020203" pitchFamily="34" charset="0"/>
              </a:rPr>
              <a:t>, and macOS, with support for a platform defined by the third party device compliance partner you use.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Technical reference:</a:t>
            </a:r>
          </a:p>
          <a:p>
            <a:pPr algn="l"/>
            <a:r>
              <a:rPr lang="en-US" dirty="0">
                <a:hlinkClick r:id="rId3"/>
              </a:rPr>
              <a:t>Third-party device compliance partners support in Microsoft Intune | Microsoft Learn</a:t>
            </a:r>
            <a:r>
              <a:rPr lang="en-US" dirty="0"/>
              <a:t>: https://learn.microsoft.com/en-us/mem/intune/protect/device-compliance-partners</a:t>
            </a:r>
            <a:br>
              <a:rPr lang="en-US" b="0" i="0" dirty="0">
                <a:solidFill>
                  <a:srgbClr val="161616"/>
                </a:solidFill>
                <a:effectLst/>
                <a:latin typeface="Segoe UI" panose="020B0502040204020203" pitchFamily="34" charset="0"/>
              </a:rPr>
            </a:br>
            <a:r>
              <a:rPr lang="de-DE" dirty="0">
                <a:hlinkClick r:id="rId4"/>
              </a:rPr>
              <a:t>Device </a:t>
            </a:r>
            <a:r>
              <a:rPr lang="de-DE" dirty="0" err="1">
                <a:hlinkClick r:id="rId4"/>
              </a:rPr>
              <a:t>compliance</a:t>
            </a:r>
            <a:r>
              <a:rPr lang="de-DE" dirty="0">
                <a:hlinkClick r:id="rId4"/>
              </a:rPr>
              <a:t> </a:t>
            </a:r>
            <a:r>
              <a:rPr lang="de-DE" dirty="0" err="1">
                <a:hlinkClick r:id="rId4"/>
              </a:rPr>
              <a:t>policies</a:t>
            </a:r>
            <a:r>
              <a:rPr lang="de-DE" dirty="0">
                <a:hlinkClick r:id="rId4"/>
              </a:rPr>
              <a:t> in Microsoft Intune | Microsoft </a:t>
            </a:r>
            <a:r>
              <a:rPr lang="de-DE" dirty="0" err="1">
                <a:hlinkClick r:id="rId4"/>
              </a:rPr>
              <a:t>Learn</a:t>
            </a:r>
            <a:r>
              <a:rPr lang="de-DE" dirty="0"/>
              <a:t>: https://learn.microsoft.com/en-us/mem/intune/protect/device-compliance-get-started</a:t>
            </a:r>
            <a:endParaRPr lang="en-US" b="0" i="0" dirty="0">
              <a:solidFill>
                <a:srgbClr val="161616"/>
              </a:solidFill>
              <a:effectLst/>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802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3076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fr-FR" dirty="0">
                <a:hlinkClick r:id="rId3"/>
              </a:rPr>
              <a:t>Grant </a:t>
            </a:r>
            <a:r>
              <a:rPr lang="fr-FR" dirty="0" err="1">
                <a:hlinkClick r:id="rId3"/>
              </a:rPr>
              <a:t>controls</a:t>
            </a:r>
            <a:r>
              <a:rPr lang="fr-FR" dirty="0">
                <a:hlinkClick r:id="rId3"/>
              </a:rPr>
              <a:t> in </a:t>
            </a:r>
            <a:r>
              <a:rPr lang="fr-FR" dirty="0" err="1">
                <a:hlinkClick r:id="rId3"/>
              </a:rPr>
              <a:t>Conditional</a:t>
            </a:r>
            <a:r>
              <a:rPr lang="fr-FR" dirty="0">
                <a:hlinkClick r:id="rId3"/>
              </a:rPr>
              <a:t> Access </a:t>
            </a:r>
            <a:r>
              <a:rPr lang="fr-FR" dirty="0" err="1">
                <a:hlinkClick r:id="rId3"/>
              </a:rPr>
              <a:t>policy</a:t>
            </a:r>
            <a:r>
              <a:rPr lang="fr-FR" dirty="0">
                <a:hlinkClick r:id="rId3"/>
              </a:rPr>
              <a:t> - Microsoft Entra ID | Microsoft </a:t>
            </a:r>
            <a:r>
              <a:rPr lang="fr-FR" dirty="0" err="1">
                <a:hlinkClick r:id="rId3"/>
              </a:rPr>
              <a:t>Learn</a:t>
            </a:r>
            <a:r>
              <a:rPr lang="fr-FR" dirty="0"/>
              <a:t>: https://learn.microsoft.com/en-us/entra/identity/conditional-access/concept-conditional-access-grant#require-approved-client-app</a:t>
            </a:r>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8100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fr-FR" dirty="0">
                <a:hlinkClick r:id="rId3"/>
              </a:rPr>
              <a:t>Grant </a:t>
            </a:r>
            <a:r>
              <a:rPr lang="fr-FR" dirty="0" err="1">
                <a:hlinkClick r:id="rId3"/>
              </a:rPr>
              <a:t>controls</a:t>
            </a:r>
            <a:r>
              <a:rPr lang="fr-FR" dirty="0">
                <a:hlinkClick r:id="rId3"/>
              </a:rPr>
              <a:t> in </a:t>
            </a:r>
            <a:r>
              <a:rPr lang="fr-FR" dirty="0" err="1">
                <a:hlinkClick r:id="rId3"/>
              </a:rPr>
              <a:t>Conditional</a:t>
            </a:r>
            <a:r>
              <a:rPr lang="fr-FR" dirty="0">
                <a:hlinkClick r:id="rId3"/>
              </a:rPr>
              <a:t> Access </a:t>
            </a:r>
            <a:r>
              <a:rPr lang="fr-FR" dirty="0" err="1">
                <a:hlinkClick r:id="rId3"/>
              </a:rPr>
              <a:t>policy</a:t>
            </a:r>
            <a:r>
              <a:rPr lang="fr-FR" dirty="0">
                <a:hlinkClick r:id="rId3"/>
              </a:rPr>
              <a:t> - Microsoft Entra ID | Microsoft </a:t>
            </a:r>
            <a:r>
              <a:rPr lang="fr-FR" dirty="0" err="1">
                <a:hlinkClick r:id="rId3"/>
              </a:rPr>
              <a:t>Learn</a:t>
            </a:r>
            <a:r>
              <a:rPr lang="fr-FR" dirty="0"/>
              <a:t>: https://learn.microsoft.com/en-us/entra/identity/conditional-access/concept-conditional-access-grant#require-app-protection-policy</a:t>
            </a:r>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636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6079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9697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Custom controls can’t be used with Identity Protection’s automation requiring Entra ID Multifactor Authentication, Entra ID self-service password reset (SSPR), satisfying multifactor authentication claim requirements, to elevate roles in Privileged Identity Manager (PIM), as part of Intune device enrollment, or when joining devices to Entra ID.</a:t>
            </a:r>
          </a:p>
          <a:p>
            <a:pPr algn="l"/>
            <a:endParaRPr lang="en-US" b="0" i="0" dirty="0">
              <a:solidFill>
                <a:srgbClr val="161616"/>
              </a:solidFill>
              <a:effectLst/>
              <a:latin typeface="Segoe UI" panose="020B0502040204020203" pitchFamily="34" charset="0"/>
            </a:endParaRPr>
          </a:p>
          <a:p>
            <a:pPr algn="l"/>
            <a:r>
              <a:rPr lang="fr-FR" dirty="0">
                <a:hlinkClick r:id="rId3"/>
              </a:rPr>
              <a:t>Custom </a:t>
            </a:r>
            <a:r>
              <a:rPr lang="fr-FR" dirty="0" err="1">
                <a:hlinkClick r:id="rId3"/>
              </a:rPr>
              <a:t>controls</a:t>
            </a:r>
            <a:r>
              <a:rPr lang="fr-FR" dirty="0">
                <a:hlinkClick r:id="rId3"/>
              </a:rPr>
              <a:t> in Microsoft Entra </a:t>
            </a:r>
            <a:r>
              <a:rPr lang="fr-FR" dirty="0" err="1">
                <a:hlinkClick r:id="rId3"/>
              </a:rPr>
              <a:t>Conditional</a:t>
            </a:r>
            <a:r>
              <a:rPr lang="fr-FR" dirty="0">
                <a:hlinkClick r:id="rId3"/>
              </a:rPr>
              <a:t> Access - Microsoft Entra ID | Microsoft </a:t>
            </a:r>
            <a:r>
              <a:rPr lang="fr-FR" dirty="0" err="1">
                <a:hlinkClick r:id="rId3"/>
              </a:rPr>
              <a:t>Learn</a:t>
            </a:r>
            <a:r>
              <a:rPr lang="en-US" b="0" i="0" dirty="0">
                <a:solidFill>
                  <a:srgbClr val="161616"/>
                </a:solidFill>
                <a:effectLst/>
                <a:latin typeface="Segoe UI" panose="020B0502040204020203" pitchFamily="34" charset="0"/>
              </a:rPr>
              <a:t>: https://learn.microsoft.com/en-us/entra/identity/conditional-access/controls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2035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de-DE" dirty="0"/>
          </a:p>
        </p:txBody>
      </p:sp>
      <p:sp>
        <p:nvSpPr>
          <p:cNvPr id="4" name="Slide Number Placeholder 3"/>
          <p:cNvSpPr>
            <a:spLocks noGrp="1"/>
          </p:cNvSpPr>
          <p:nvPr>
            <p:ph type="sldNum" sz="quarter" idx="5"/>
          </p:nvPr>
        </p:nvSpPr>
        <p:spPr/>
        <p:txBody>
          <a:bodyPr/>
          <a:lstStyle/>
          <a:p>
            <a:fld id="{660C2175-3EA1-4069-B44A-54D928B913D3}" type="slidenum">
              <a:rPr lang="de-DE" smtClean="0"/>
              <a:t>37</a:t>
            </a:fld>
            <a:endParaRPr lang="de-DE"/>
          </a:p>
        </p:txBody>
      </p:sp>
    </p:spTree>
    <p:extLst>
      <p:ext uri="{BB962C8B-B14F-4D97-AF65-F5344CB8AC3E}">
        <p14:creationId xmlns:p14="http://schemas.microsoft.com/office/powerpoint/2010/main" val="2822777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Defender for Cloud Apps (</a:t>
            </a:r>
            <a:r>
              <a:rPr lang="en-US" sz="1200" dirty="0"/>
              <a:t>MDCA</a:t>
            </a:r>
            <a:r>
              <a:rPr lang="en-US" dirty="0"/>
              <a:t>) can evaluate sessions in real-time leveraging the conditional access from initial parameters of session access, throughout the access of the app. Support for any web app onboarded via an enterprise-level identity provider, such as Microsoft Entra ID, Okta and Ping.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E6612-A5EB-FB43-A3EB-D3372ABBE7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568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Sometimes you may want to restrict users to only use Microsoft 365 services. While you can create a regular Conditional Access policy that blocks access to all cloud applications except Office 365, you are then unable to enforce MFA for these guest accounts since access to the registration page is also blocked. Since</a:t>
            </a:r>
            <a:r>
              <a:rPr lang="en-US" b="0" dirty="0">
                <a:solidFill>
                  <a:srgbClr val="000000"/>
                </a:solidFill>
                <a:effectLst/>
                <a:latin typeface="Consolas" panose="020B0609020204030204" pitchFamily="49" charset="0"/>
              </a:rPr>
              <a:t> you can’t exclude the MFA registration endpoint in the CA portal, the solution would typically not be accepted.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000000"/>
                </a:solidFill>
                <a:effectLst/>
                <a:latin typeface="Consolas" panose="020B0609020204030204" pitchFamily="49" charset="0"/>
              </a:rPr>
              <a:t>If you’d rather use a Conditional Access session policy with app control, you can use MDCA to allow access to only Office 365 and the </a:t>
            </a:r>
            <a:r>
              <a:rPr lang="en-US" b="0" i="1" dirty="0">
                <a:solidFill>
                  <a:srgbClr val="000000"/>
                </a:solidFill>
                <a:effectLst/>
                <a:latin typeface="Consolas" panose="020B0609020204030204" pitchFamily="49" charset="0"/>
              </a:rPr>
              <a:t>_mysignins.microsoft.com_</a:t>
            </a:r>
            <a:r>
              <a:rPr lang="en-US" b="0" dirty="0">
                <a:solidFill>
                  <a:srgbClr val="000000"/>
                </a:solidFill>
                <a:effectLst/>
                <a:latin typeface="Consolas" panose="020B0609020204030204" pitchFamily="49" charset="0"/>
              </a:rPr>
              <a:t> endpoint.</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090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04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Authentication context can be used to further secure data and actions in applications. These applications can be your own custom applications, custom line of business (LOB) applications, applications like SharePoint, or applications protected by Microsoft Defender for Cloud Apps.</a:t>
            </a:r>
          </a:p>
          <a:p>
            <a:pPr algn="l"/>
            <a:r>
              <a:rPr lang="en-GB" b="0" i="0" dirty="0">
                <a:solidFill>
                  <a:srgbClr val="161616"/>
                </a:solidFill>
                <a:effectLst/>
                <a:latin typeface="Segoe UI" panose="020B0502040204020203" pitchFamily="34" charset="0"/>
              </a:rPr>
              <a:t>For example, an organization may keep files in SharePoint sites like the lunch menu or their secret BBQ sauce recipe. Everyone may have access to the lunch menu site, but users who have access to the secret BBQ sauce recipe site may need to access from a managed device and agree to specific terms of use.</a:t>
            </a:r>
          </a:p>
          <a:p>
            <a:pPr algn="l"/>
            <a:endParaRPr lang="en-GB" b="0" i="0" dirty="0">
              <a:solidFill>
                <a:srgbClr val="161616"/>
              </a:solidFill>
              <a:effectLst/>
              <a:latin typeface="Segoe UI" panose="020B0502040204020203" pitchFamily="34" charset="0"/>
            </a:endParaRPr>
          </a:p>
          <a:p>
            <a:pPr algn="l"/>
            <a:r>
              <a:rPr lang="en-US" dirty="0">
                <a:hlinkClick r:id="rId3"/>
              </a:rPr>
              <a:t>Use sensitivity labels with Microsoft Teams, Microsoft 365 Groups, and SharePoint sites | Microsoft Learn</a:t>
            </a:r>
            <a:r>
              <a:rPr lang="en-US" dirty="0"/>
              <a:t>: https://learn.microsoft.com/en-us/purview/sensitivity-labels-teams-groups-sites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4"/>
              </a:rPr>
              <a:t>Session </a:t>
            </a:r>
            <a:r>
              <a:rPr lang="fr-FR" dirty="0" err="1">
                <a:hlinkClick r:id="rId4"/>
              </a:rPr>
              <a:t>policies</a:t>
            </a:r>
            <a:r>
              <a:rPr lang="fr-FR" dirty="0">
                <a:hlinkClick r:id="rId4"/>
              </a:rPr>
              <a:t> - Microsoft Defender for Cloud Apps | Microsoft </a:t>
            </a:r>
            <a:r>
              <a:rPr lang="fr-FR" dirty="0" err="1">
                <a:hlinkClick r:id="rId4"/>
              </a:rPr>
              <a:t>Learn</a:t>
            </a:r>
            <a:r>
              <a:rPr lang="fr-FR" dirty="0"/>
              <a:t>: https://learn.microsoft.com/en-us/defender-cloud-apps/session-policy-aad?branch=pr-en-us-2082#require-step-up-authentication-authentication-context</a:t>
            </a:r>
            <a:endParaRPr lang="en-GB" b="0" i="0" dirty="0">
              <a:solidFill>
                <a:srgbClr val="161616"/>
              </a:solidFill>
              <a:effectLst/>
              <a:latin typeface="Segoe UI" panose="020B0502040204020203" pitchFamily="34" charset="0"/>
            </a:endParaRPr>
          </a:p>
          <a:p>
            <a:pPr algn="l"/>
            <a:r>
              <a:rPr lang="fr-FR" dirty="0" err="1">
                <a:hlinkClick r:id="rId5"/>
              </a:rPr>
              <a:t>Developer</a:t>
            </a:r>
            <a:r>
              <a:rPr lang="fr-FR" dirty="0">
                <a:hlinkClick r:id="rId5"/>
              </a:rPr>
              <a:t> guidance for Microsoft Entra </a:t>
            </a:r>
            <a:r>
              <a:rPr lang="fr-FR" dirty="0" err="1">
                <a:hlinkClick r:id="rId5"/>
              </a:rPr>
              <a:t>Conditional</a:t>
            </a:r>
            <a:r>
              <a:rPr lang="fr-FR" dirty="0">
                <a:hlinkClick r:id="rId5"/>
              </a:rPr>
              <a:t> Access </a:t>
            </a:r>
            <a:r>
              <a:rPr lang="fr-FR" dirty="0" err="1">
                <a:hlinkClick r:id="rId5"/>
              </a:rPr>
              <a:t>authentication</a:t>
            </a:r>
            <a:r>
              <a:rPr lang="fr-FR" dirty="0">
                <a:hlinkClick r:id="rId5"/>
              </a:rPr>
              <a:t> </a:t>
            </a:r>
            <a:r>
              <a:rPr lang="fr-FR" dirty="0" err="1">
                <a:hlinkClick r:id="rId5"/>
              </a:rPr>
              <a:t>context</a:t>
            </a:r>
            <a:r>
              <a:rPr lang="fr-FR" dirty="0">
                <a:hlinkClick r:id="rId5"/>
              </a:rPr>
              <a:t> - Microsoft </a:t>
            </a:r>
            <a:r>
              <a:rPr lang="fr-FR" dirty="0" err="1">
                <a:hlinkClick r:id="rId5"/>
              </a:rPr>
              <a:t>identity</a:t>
            </a:r>
            <a:r>
              <a:rPr lang="fr-FR" dirty="0">
                <a:hlinkClick r:id="rId5"/>
              </a:rPr>
              <a:t> platform | Microsoft </a:t>
            </a:r>
            <a:r>
              <a:rPr lang="fr-FR" dirty="0" err="1">
                <a:hlinkClick r:id="rId5"/>
              </a:rPr>
              <a:t>Learn</a:t>
            </a:r>
            <a:r>
              <a:rPr lang="fr-FR" dirty="0"/>
              <a:t>: https://learn.microsoft.com/en-us/entra/identity-platform/developer-guide-conditional-access-authentication-context</a:t>
            </a: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44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The implementation of authentication context has a few limitations, which include:</a:t>
            </a:r>
          </a:p>
          <a:p>
            <a:pPr algn="l"/>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 Limited app support: The authentication context may not be compatible with all applications, as it has support for a specific number of apps.</a:t>
            </a:r>
          </a:p>
          <a:p>
            <a:pPr algn="l">
              <a:buFont typeface="+mj-lt"/>
              <a:buAutoNum type="arabicPeriod"/>
            </a:pPr>
            <a:r>
              <a:rPr lang="en-GB" b="0" i="0" dirty="0">
                <a:solidFill>
                  <a:srgbClr val="D1D5DB"/>
                </a:solidFill>
                <a:effectLst/>
                <a:latin typeface="Söhne"/>
              </a:rPr>
              <a:t> PIM integration in public preview: The integration of Privileged Identity Management (PIM) with the authentication context is still in the public preview phase, indicating that it may not have full feature availability or stability.</a:t>
            </a:r>
          </a:p>
          <a:p>
            <a:pPr algn="l">
              <a:buFont typeface="+mj-lt"/>
              <a:buAutoNum type="arabicPeriod"/>
            </a:pPr>
            <a:r>
              <a:rPr lang="en-GB" b="0" i="0" dirty="0">
                <a:solidFill>
                  <a:srgbClr val="D1D5DB"/>
                </a:solidFill>
                <a:effectLst/>
                <a:latin typeface="Söhne"/>
              </a:rPr>
              <a:t> Maximum of 25 authentication contexts: There is a restriction on the number of authentication contexts that can be set up, allowing a maximum of 25 contexts.</a:t>
            </a:r>
          </a:p>
          <a:p>
            <a:pPr algn="l">
              <a:buFont typeface="+mj-lt"/>
              <a:buAutoNum type="arabicPeriod"/>
            </a:pPr>
            <a:r>
              <a:rPr lang="en-GB" b="0" i="0" dirty="0">
                <a:solidFill>
                  <a:srgbClr val="D1D5DB"/>
                </a:solidFill>
                <a:effectLst/>
                <a:latin typeface="Söhne"/>
              </a:rPr>
              <a:t> Additional configuration steps for app implementation: Custom or line-of-business (LOB) applications require extra configuration steps to implement the authentication context, adding complexity to the setup process.</a:t>
            </a:r>
          </a:p>
          <a:p>
            <a:pPr algn="l">
              <a:buFont typeface="+mj-lt"/>
              <a:buNone/>
            </a:pPr>
            <a:endParaRPr lang="en-GB" b="0" i="0" dirty="0">
              <a:solidFill>
                <a:srgbClr val="D1D5DB"/>
              </a:solidFill>
              <a:effectLst/>
              <a:latin typeface="Söhne"/>
            </a:endParaRPr>
          </a:p>
          <a:p>
            <a:pPr algn="l"/>
            <a:r>
              <a:rPr lang="en-GB" b="0" i="0" dirty="0">
                <a:solidFill>
                  <a:srgbClr val="D1D5DB"/>
                </a:solidFill>
                <a:effectLst/>
                <a:latin typeface="Söhne"/>
              </a:rPr>
              <a:t>Due to these limitations, scoping slides are not employed for the authentication context topic, as it is important to highlight the potential challenges and constraints associated with its implementation.</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903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3454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hlinkClick r:id="rId3"/>
              </a:rPr>
              <a:t>Microsoft Entra </a:t>
            </a:r>
            <a:r>
              <a:rPr lang="fr-FR" dirty="0" err="1">
                <a:hlinkClick r:id="rId3"/>
              </a:rPr>
              <a:t>Conditional</a:t>
            </a:r>
            <a:r>
              <a:rPr lang="fr-FR" dirty="0">
                <a:hlinkClick r:id="rId3"/>
              </a:rPr>
              <a:t> Access for </a:t>
            </a:r>
            <a:r>
              <a:rPr lang="fr-FR" dirty="0" err="1">
                <a:hlinkClick r:id="rId3"/>
              </a:rPr>
              <a:t>workload</a:t>
            </a:r>
            <a:r>
              <a:rPr lang="fr-FR" dirty="0">
                <a:hlinkClick r:id="rId3"/>
              </a:rPr>
              <a:t> </a:t>
            </a:r>
            <a:r>
              <a:rPr lang="fr-FR" dirty="0" err="1">
                <a:hlinkClick r:id="rId3"/>
              </a:rPr>
              <a:t>identities</a:t>
            </a:r>
            <a:r>
              <a:rPr lang="fr-FR" dirty="0">
                <a:hlinkClick r:id="rId3"/>
              </a:rPr>
              <a:t> - Microsoft Entra ID | Microsoft </a:t>
            </a:r>
            <a:r>
              <a:rPr lang="fr-FR" dirty="0" err="1">
                <a:hlinkClick r:id="rId3"/>
              </a:rPr>
              <a:t>Learn</a:t>
            </a:r>
            <a:r>
              <a:rPr lang="fr-FR" dirty="0"/>
              <a:t>: https://learn.microsoft.com/en-us/entra/identity/conditional-access/workload-identity#create-a-location-based-conditional-access-policy</a:t>
            </a:r>
          </a:p>
          <a:p>
            <a:r>
              <a:rPr lang="fr-FR" dirty="0" err="1">
                <a:hlinkClick r:id="rId4"/>
              </a:rPr>
              <a:t>Securing</a:t>
            </a:r>
            <a:r>
              <a:rPr lang="fr-FR" dirty="0">
                <a:hlinkClick r:id="rId4"/>
              </a:rPr>
              <a:t> </a:t>
            </a:r>
            <a:r>
              <a:rPr lang="fr-FR" dirty="0" err="1">
                <a:hlinkClick r:id="rId4"/>
              </a:rPr>
              <a:t>workload</a:t>
            </a:r>
            <a:r>
              <a:rPr lang="fr-FR" dirty="0">
                <a:hlinkClick r:id="rId4"/>
              </a:rPr>
              <a:t> </a:t>
            </a:r>
            <a:r>
              <a:rPr lang="fr-FR" dirty="0" err="1">
                <a:hlinkClick r:id="rId4"/>
              </a:rPr>
              <a:t>identities</a:t>
            </a:r>
            <a:r>
              <a:rPr lang="fr-FR" dirty="0">
                <a:hlinkClick r:id="rId4"/>
              </a:rPr>
              <a:t> </a:t>
            </a:r>
            <a:r>
              <a:rPr lang="fr-FR" dirty="0" err="1">
                <a:hlinkClick r:id="rId4"/>
              </a:rPr>
              <a:t>with</a:t>
            </a:r>
            <a:r>
              <a:rPr lang="fr-FR" dirty="0">
                <a:hlinkClick r:id="rId4"/>
              </a:rPr>
              <a:t> Microsoft Entra ID Protection - Microsoft Entra ID Protection | Microsoft </a:t>
            </a:r>
            <a:r>
              <a:rPr lang="fr-FR" dirty="0" err="1">
                <a:hlinkClick r:id="rId4"/>
              </a:rPr>
              <a:t>Learn</a:t>
            </a:r>
            <a:r>
              <a:rPr lang="fr-FR" dirty="0"/>
              <a:t>: https://learn.microsoft.com/en-us/entra/id-protection/concept-workload-identity-risk#workload-identity-risk-detections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484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en-US" dirty="0">
                <a:hlinkClick r:id="rId3"/>
              </a:rPr>
              <a:t>Configure conditional access for VPN connectivity using Microsoft Entra ID | Microsoft Learn</a:t>
            </a:r>
            <a:r>
              <a:rPr lang="en-US" dirty="0"/>
              <a:t>: https://learn.microsoft.com/en-us/Windows-server/remote/remote-access/how-to-aovpn-conditional-access</a:t>
            </a:r>
          </a:p>
        </p:txBody>
      </p:sp>
      <p:sp>
        <p:nvSpPr>
          <p:cNvPr id="7" name="Slide Number Placeholder 6"/>
          <p:cNvSpPr>
            <a:spLocks noGrp="1"/>
          </p:cNvSpPr>
          <p:nvPr>
            <p:ph type="sldNum" sz="quarter" idx="13"/>
          </p:nvPr>
        </p:nvSpPr>
        <p:spPr/>
        <p:txBody>
          <a:bodyPr/>
          <a:lstStyle/>
          <a:p>
            <a:pPr marL="0" marR="0" lvl="0" indent="0" algn="r" defTabSz="9311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199"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5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F7393AB-AA4A-41C8-91C2-08A77C1F5CDC}"/>
              </a:ext>
            </a:extLst>
          </p:cNvPr>
          <p:cNvSpPr>
            <a:spLocks noGrp="1"/>
          </p:cNvSpPr>
          <p:nvPr>
            <p:ph type="body" idx="1"/>
          </p:nvPr>
        </p:nvSpPr>
        <p:spPr/>
        <p:txBody>
          <a:bodyPr/>
          <a:lstStyle/>
          <a:p>
            <a:r>
              <a:rPr lang="en-US" sz="850"/>
              <a:t>Here we are just giving you more of a visual on how we can control all those different what-if scenarios w/ CAPs.</a:t>
            </a:r>
          </a:p>
          <a:p>
            <a:endParaRPr lang="en-US" sz="900">
              <a:latin typeface="Segoe UI Light"/>
              <a:cs typeface="Segoe UI Light"/>
            </a:endParaRPr>
          </a:p>
          <a:p>
            <a:r>
              <a:rPr lang="en-US" sz="900">
                <a:latin typeface="Segoe UI Light"/>
                <a:cs typeface="Segoe UI Light"/>
              </a:rPr>
              <a:t>-----</a:t>
            </a:r>
          </a:p>
          <a:p>
            <a:r>
              <a:rPr lang="en-US" sz="900" b="1">
                <a:latin typeface="Segoe UI Light"/>
                <a:cs typeface="Segoe UI Light"/>
              </a:rPr>
              <a:t>Previous Slide Notes</a:t>
            </a:r>
          </a:p>
          <a:p>
            <a:r>
              <a:rPr lang="en-US" sz="900" b="0" i="0" u="none" strike="noStrike" kern="1200">
                <a:solidFill>
                  <a:schemeClr val="tx1"/>
                </a:solidFill>
                <a:effectLst/>
                <a:latin typeface="Segoe UI Light"/>
                <a:cs typeface="Segoe UI Light"/>
              </a:rPr>
              <a:t>Following are some common access concerns that conditional access can help you with:</a:t>
            </a:r>
            <a:endParaRPr lang="en-US">
              <a:latin typeface="Segoe UI Light"/>
              <a:cs typeface="Segoe UI Light"/>
            </a:endParaRPr>
          </a:p>
          <a:p>
            <a:pPr marL="171450" indent="-171450">
              <a:buFont typeface="Arial" panose="020B0604020202020204" pitchFamily="34" charset="0"/>
              <a:buChar char="•"/>
            </a:pPr>
            <a:r>
              <a:rPr lang="en-US" sz="900" b="1" i="0" u="sng" strike="noStrike" kern="1200">
                <a:solidFill>
                  <a:schemeClr val="tx1"/>
                </a:solidFill>
                <a:effectLst/>
                <a:latin typeface="Segoe UI Light"/>
                <a:cs typeface="Segoe UI Light"/>
                <a:hlinkClick r:id="rId3"/>
              </a:rPr>
              <a:t>Network location</a:t>
            </a:r>
            <a:r>
              <a:rPr lang="en-US" sz="900" b="0" i="0" u="none" strike="noStrike" kern="1200">
                <a:solidFill>
                  <a:schemeClr val="tx1"/>
                </a:solidFill>
                <a:effectLst/>
                <a:latin typeface="Segoe UI Light"/>
                <a:cs typeface="Segoe UI Light"/>
              </a:rPr>
              <a:t>: Entra ID is accessible from anywhere. What if an access attempt is performed from a network location that is not under the control of your IT department? A username and password combination might be good enough as proof of identity for access attempts from your corporate network. What if you demand a stronger proof of identity for access attempts that are initiated from other unexpected countries or regions of the world? What if you even want to block access attempts from certain locations?</a:t>
            </a:r>
            <a:r>
              <a:rPr lang="en-US" sz="900">
                <a:latin typeface="Segoe UI Light"/>
                <a:cs typeface="Segoe UI Light"/>
              </a:rPr>
              <a:t> </a:t>
            </a:r>
          </a:p>
          <a:p>
            <a:pPr marL="171450" indent="-171450">
              <a:buFont typeface="Arial" panose="020B0604020202020204" pitchFamily="34" charset="0"/>
              <a:buChar char="•"/>
            </a:pPr>
            <a:r>
              <a:rPr lang="en-US" sz="900" b="1" i="0" u="sng" strike="noStrike" kern="1200">
                <a:solidFill>
                  <a:schemeClr val="tx1"/>
                </a:solidFill>
                <a:effectLst/>
                <a:latin typeface="Segoe UI Light"/>
                <a:cs typeface="Segoe UI Light"/>
                <a:hlinkClick r:id="rId4"/>
              </a:rPr>
              <a:t>Device management</a:t>
            </a:r>
            <a:r>
              <a:rPr lang="en-US" sz="900" b="0" i="0" u="none" strike="noStrike" kern="1200">
                <a:solidFill>
                  <a:schemeClr val="tx1"/>
                </a:solidFill>
                <a:effectLst/>
                <a:latin typeface="Segoe UI Light"/>
                <a:cs typeface="Segoe UI Light"/>
              </a:rPr>
              <a:t>: In Entra ID, users can access cloud apps from a broad range of devices including mobile and also personal devices. What if you demand that access attempts should only be performed with devices that are managed by your IT department? What if you even want to block certain device types from accessing cloud apps in your environment?</a:t>
            </a:r>
            <a:r>
              <a:rPr lang="en-US" sz="900">
                <a:latin typeface="Segoe UI Light"/>
                <a:cs typeface="Segoe UI Light"/>
              </a:rPr>
              <a:t> </a:t>
            </a:r>
            <a:endParaRPr lang="en-US" sz="900" b="0" i="0" u="none" strike="noStrike" kern="1200">
              <a:solidFill>
                <a:schemeClr val="tx1"/>
              </a:solidFill>
              <a:effectLst/>
              <a:latin typeface="Segoe UI Light" pitchFamily="34" charset="0"/>
              <a:cs typeface="Segoe UI Light"/>
            </a:endParaRPr>
          </a:p>
          <a:p>
            <a:pPr marL="171450" indent="-171450">
              <a:buFont typeface="Arial" panose="020B0604020202020204" pitchFamily="34" charset="0"/>
              <a:buChar char="•"/>
            </a:pPr>
            <a:r>
              <a:rPr lang="en-US" sz="900" b="1" i="0" u="sng" strike="noStrike" kern="1200">
                <a:solidFill>
                  <a:schemeClr val="tx1"/>
                </a:solidFill>
                <a:effectLst/>
                <a:latin typeface="Segoe UI Light"/>
                <a:cs typeface="Segoe UI Light"/>
                <a:hlinkClick r:id="rId5"/>
              </a:rPr>
              <a:t>Client application</a:t>
            </a:r>
            <a:r>
              <a:rPr lang="en-US" sz="900" b="0" i="0" u="none" strike="noStrike" kern="1200">
                <a:solidFill>
                  <a:schemeClr val="tx1"/>
                </a:solidFill>
                <a:effectLst/>
                <a:latin typeface="Segoe UI Light"/>
                <a:cs typeface="Segoe UI Light"/>
              </a:rPr>
              <a:t>: Today, you can access many cloud apps using different app types such as web-based apps, mobile apps, or desktop apps. What if an access attempt is performed using a client app type that causes known issues? What if you require a device that is managed by your IT department for certain app types?</a:t>
            </a:r>
            <a:r>
              <a:rPr lang="en-US" sz="900">
                <a:latin typeface="Segoe UI Light"/>
                <a:cs typeface="Segoe UI Light"/>
              </a:rPr>
              <a:t> </a:t>
            </a:r>
            <a:endParaRPr lang="en-US" sz="900" b="0" i="0" u="none" strike="noStrike" kern="1200">
              <a:solidFill>
                <a:schemeClr val="tx1"/>
              </a:solidFill>
              <a:effectLst/>
              <a:latin typeface="Segoe UI Light" pitchFamily="34" charset="0"/>
              <a:cs typeface="Segoe UI Light"/>
            </a:endParaRPr>
          </a:p>
          <a:p>
            <a:pPr marL="171450" indent="-171450" defTabSz="914460">
              <a:lnSpc>
                <a:spcPct val="100000"/>
              </a:lnSpc>
              <a:spcBef>
                <a:spcPts val="0"/>
              </a:spcBef>
              <a:buFont typeface="Arial" panose="020B0604020202020204" pitchFamily="34" charset="0"/>
              <a:buChar char="•"/>
              <a:defRPr/>
            </a:pPr>
            <a:r>
              <a:rPr lang="en-US" sz="900" b="1" i="0" u="sng" strike="noStrike" kern="1200">
                <a:solidFill>
                  <a:schemeClr val="tx1"/>
                </a:solidFill>
                <a:effectLst/>
                <a:latin typeface="Segoe UI Light"/>
                <a:cs typeface="Segoe UI Light"/>
                <a:hlinkClick r:id="rId6"/>
              </a:rPr>
              <a:t>Sign-in risk</a:t>
            </a:r>
            <a:r>
              <a:rPr lang="en-US" sz="900" b="0" i="0" u="none" strike="noStrike" kern="1200">
                <a:solidFill>
                  <a:schemeClr val="tx1"/>
                </a:solidFill>
                <a:effectLst/>
                <a:latin typeface="Segoe UI Light"/>
                <a:cs typeface="Segoe UI Light"/>
              </a:rPr>
              <a:t>: Entra ID Identity Protection detects sign-in risks. How do you restrict access if a detected sign-in risk indicates a bad actor? What if you would like to get stronger evidence that a sign-in was performed by the legitimate user? What if your doubts are strong enough to even block specific users from accessing an app?</a:t>
            </a:r>
            <a:r>
              <a:rPr lang="en-US" sz="900">
                <a:latin typeface="Segoe UI Light"/>
                <a:cs typeface="Segoe UI Light"/>
              </a:rPr>
              <a:t> </a:t>
            </a:r>
            <a:endParaRPr lang="en-US" sz="900" b="0" i="0" u="none" strike="noStrike" kern="1200">
              <a:solidFill>
                <a:schemeClr val="tx1"/>
              </a:solidFill>
              <a:effectLst/>
              <a:latin typeface="Segoe UI Light" pitchFamily="34" charset="0"/>
              <a:cs typeface="Segoe UI Light"/>
            </a:endParaRPr>
          </a:p>
          <a:p>
            <a:endParaRPr lang="es-ES"/>
          </a:p>
        </p:txBody>
      </p:sp>
    </p:spTree>
    <p:extLst>
      <p:ext uri="{BB962C8B-B14F-4D97-AF65-F5344CB8AC3E}">
        <p14:creationId xmlns:p14="http://schemas.microsoft.com/office/powerpoint/2010/main" val="4266743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Policies in report-only mode that require compliant devices may prompt users on Mac, iOS, and Android to select a device certificate during policy evaluation, even though device compliance is not enforced. These prompts may repeat until the device is made compliant. To prevent end users from receiving prompts during sign-in, exclude device platforms Mac, iOS and Android from report-only policies that perform device compliance checks. Note that report-only mode is not applicable for Conditional Access policies with "User Actions" scope.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F0343DD-E374-4CED-A58D-39AD97872EB9}"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567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effectLst/>
              </a:rPr>
              <a:t>Report-only: Success </a:t>
            </a:r>
          </a:p>
          <a:p>
            <a:r>
              <a:rPr lang="en-US" dirty="0">
                <a:effectLst/>
              </a:rPr>
              <a:t>All configured policy conditions, required non-interactive grant controls, and session controls were satisfied. </a:t>
            </a:r>
          </a:p>
          <a:p>
            <a:r>
              <a:rPr lang="en-US" dirty="0">
                <a:effectLst/>
              </a:rPr>
              <a:t>For example, a multi-factor authentication requirement is satisfied by an MFA claim already present in the token, or a compliant device policy is satisfied by performing a device check on a compliant device.</a:t>
            </a:r>
          </a:p>
          <a:p>
            <a:endParaRPr lang="en-US" dirty="0">
              <a:effectLst/>
            </a:endParaRPr>
          </a:p>
          <a:p>
            <a:r>
              <a:rPr lang="en-US" dirty="0">
                <a:effectLst/>
              </a:rPr>
              <a:t>Report-only: Failure </a:t>
            </a:r>
          </a:p>
          <a:p>
            <a:r>
              <a:rPr lang="en-US" dirty="0">
                <a:effectLst/>
              </a:rPr>
              <a:t>All configured policy conditions were satisfied but not all the required non-interactive grant controls or session controls were satisfied. For example, a policy applies to a user where a block control is configured, or a device fails a compliant device policy.</a:t>
            </a:r>
          </a:p>
          <a:p>
            <a:endParaRPr lang="en-US" dirty="0">
              <a:effectLst/>
            </a:endParaRPr>
          </a:p>
          <a:p>
            <a:r>
              <a:rPr lang="en-US" dirty="0">
                <a:effectLst/>
              </a:rPr>
              <a:t>Report-only: User action required </a:t>
            </a:r>
          </a:p>
          <a:p>
            <a:r>
              <a:rPr lang="en-US" dirty="0">
                <a:effectLst/>
              </a:rPr>
              <a:t>All configured policy conditions were satisfied but user action would be required to satisfy the required grant controls or session controls. With report-only mode, the user is not prompted to satisfy the required controls. For example, users are not prompted for multi-factor authentication challenges or terms of use.</a:t>
            </a:r>
          </a:p>
          <a:p>
            <a:endParaRPr lang="en-US" dirty="0">
              <a:effectLst/>
            </a:endParaRPr>
          </a:p>
          <a:p>
            <a:r>
              <a:rPr lang="en-US" dirty="0">
                <a:effectLst/>
              </a:rPr>
              <a:t>Report-only: Not applied </a:t>
            </a:r>
          </a:p>
          <a:p>
            <a:r>
              <a:rPr lang="en-US" dirty="0">
                <a:effectLst/>
              </a:rPr>
              <a:t>Not all configured policy conditions were satisfied. For example, the user is excluded from the policy or the policy only applies to certain trusted named locations.</a:t>
            </a:r>
            <a:endParaRPr lang="en-US" dirty="0"/>
          </a:p>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84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357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2367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3520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Secure your resources with Conditional Access policy templates - Microsoft Entra ID | Microsoft Learn</a:t>
            </a:r>
            <a:r>
              <a:rPr lang="en-US" dirty="0"/>
              <a:t>: https://learn.microsoft.com/en-us/entra/identity/conditional-access/concept-conditional-access-policy-common?tabs=secure-foundation</a:t>
            </a:r>
            <a:endParaRPr lang="de-DE"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F0343DD-E374-4CED-A58D-39AD97872EB9}"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603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policies are available as policy templates.</a:t>
            </a:r>
          </a:p>
          <a:p>
            <a:endParaRPr lang="en-US" dirty="0"/>
          </a:p>
          <a:p>
            <a:r>
              <a:rPr lang="en-US" dirty="0"/>
              <a:t>References for common policies:</a:t>
            </a:r>
            <a:br>
              <a:rPr lang="en-US" dirty="0"/>
            </a:br>
            <a:r>
              <a:rPr lang="en-US" dirty="0">
                <a:hlinkClick r:id="rId3"/>
              </a:rPr>
              <a:t>Secure your resources with Conditional Access policy templates - Microsoft Entra ID | Microsoft Learn</a:t>
            </a:r>
            <a:r>
              <a:rPr lang="en-US" dirty="0"/>
              <a:t>: https://learn.microsoft.com/en-us/entra/identity/conditional-access/concept-conditional-access-policy-common?tabs=secure-foundation</a:t>
            </a:r>
            <a:endParaRPr lang="de-DE" dirty="0"/>
          </a:p>
          <a:p>
            <a:r>
              <a:rPr lang="en-US" dirty="0">
                <a:hlinkClick r:id="rId4"/>
              </a:rPr>
              <a:t>Require MFA for administrators with Conditional Access - Microsoft Entra ID | Microsoft Learn</a:t>
            </a:r>
            <a:r>
              <a:rPr lang="en-US" dirty="0"/>
              <a:t>: https://learn.microsoft.com/en-us/entra/identity/conditional-access/howto-conditional-access-policy-admin-mfa</a:t>
            </a:r>
          </a:p>
          <a:p>
            <a:endParaRPr lang="en-US" dirty="0"/>
          </a:p>
          <a:p>
            <a:pPr marL="171450" indent="-171450" algn="l">
              <a:buFont typeface="Arial" panose="020B0604020202020204" pitchFamily="34" charset="0"/>
              <a:buChar char="•"/>
            </a:pPr>
            <a:r>
              <a:rPr lang="en-US" b="1" i="0" dirty="0">
                <a:solidFill>
                  <a:srgbClr val="374151"/>
                </a:solidFill>
                <a:effectLst/>
                <a:latin typeface="Söhne"/>
              </a:rPr>
              <a:t>Block access for unknown or unsupported device platform:</a:t>
            </a:r>
            <a:r>
              <a:rPr lang="en-US" b="0" i="0" dirty="0">
                <a:solidFill>
                  <a:srgbClr val="374151"/>
                </a:solidFill>
                <a:effectLst/>
                <a:latin typeface="Söhne"/>
              </a:rPr>
              <a:t> This policy helps in preventing access to your resources from unknown or unsupported devices, thus providing an additional layer of security. See </a:t>
            </a:r>
            <a:r>
              <a:rPr lang="en-US" dirty="0">
                <a:hlinkClick r:id="rId5"/>
              </a:rPr>
              <a:t>Block unsupported platforms with Conditional Access - Microsoft Entra ID | Microsoft Learn</a:t>
            </a:r>
            <a:r>
              <a:rPr lang="en-US" dirty="0"/>
              <a:t>: https://learn.microsoft.com/en-us/entra/identity/conditional-access/howto-policy-unknown-unsupported-device</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No persistent browser session:</a:t>
            </a:r>
            <a:r>
              <a:rPr lang="en-US" b="0" i="0" dirty="0">
                <a:solidFill>
                  <a:srgbClr val="374151"/>
                </a:solidFill>
                <a:effectLst/>
                <a:latin typeface="Söhne"/>
              </a:rPr>
              <a:t> Enforcing this policy ensures that users do not remain signed into the application after closing the browser, mitigating the risk of unauthorized access. See </a:t>
            </a:r>
            <a:r>
              <a:rPr lang="en-US" dirty="0">
                <a:hlinkClick r:id="rId6"/>
              </a:rPr>
              <a:t>Require reauthentication with Conditional Access - Microsoft Entra ID | Microsoft Learn</a:t>
            </a:r>
            <a:r>
              <a:rPr lang="en-US" dirty="0"/>
              <a:t>: https://learn.microsoft.com/en-us/entra/identity/conditional-access/howto-policy-persistent-browser-session</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6E6E6"/>
                </a:solidFill>
                <a:effectLst/>
                <a:highlight>
                  <a:srgbClr val="171717"/>
                </a:highlight>
                <a:latin typeface="Segoe UI" panose="020B0502040204020203" pitchFamily="34" charset="0"/>
              </a:rPr>
              <a:t>Require approved client apps or app protection policy</a:t>
            </a:r>
            <a:r>
              <a:rPr lang="en-US" b="1" i="0" dirty="0">
                <a:solidFill>
                  <a:srgbClr val="374151"/>
                </a:solidFill>
                <a:effectLst/>
                <a:latin typeface="Söhne"/>
              </a:rPr>
              <a:t>:</a:t>
            </a:r>
            <a:r>
              <a:rPr lang="en-US" b="0" i="0" dirty="0">
                <a:solidFill>
                  <a:srgbClr val="374151"/>
                </a:solidFill>
                <a:effectLst/>
                <a:latin typeface="Söhne"/>
              </a:rPr>
              <a:t> This policy requires users to use approved client apps for access, which provides better protection against potential security threats. See </a:t>
            </a:r>
            <a:r>
              <a:rPr lang="en-US" dirty="0">
                <a:hlinkClick r:id="rId7"/>
              </a:rPr>
              <a:t>Conditional Access - Require approved app or app protection policy - Microsoft Entra ID | Microsoft Learn</a:t>
            </a:r>
            <a:r>
              <a:rPr lang="en-US" dirty="0"/>
              <a:t>: https://learn.microsoft.com/en-us/entra/identity/conditional-access/howto-policy-approved-app-or-app-protection</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6E6E6"/>
                </a:solidFill>
                <a:effectLst/>
                <a:highlight>
                  <a:srgbClr val="171717"/>
                </a:highlight>
                <a:latin typeface="Segoe UI" panose="020B0502040204020203" pitchFamily="34" charset="0"/>
              </a:rPr>
              <a:t>Require a compliant device, Microsoft Entra hybrid joined device, or multifactor authentication for all users</a:t>
            </a:r>
            <a:r>
              <a:rPr lang="en-US" b="1" i="0" dirty="0">
                <a:solidFill>
                  <a:srgbClr val="374151"/>
                </a:solidFill>
                <a:effectLst/>
                <a:latin typeface="Söhne"/>
              </a:rPr>
              <a:t>:</a:t>
            </a:r>
            <a:r>
              <a:rPr lang="en-US" b="0" i="0" dirty="0">
                <a:solidFill>
                  <a:srgbClr val="374151"/>
                </a:solidFill>
                <a:effectLst/>
                <a:latin typeface="Söhne"/>
              </a:rPr>
              <a:t> This policy ensures that only devices that are compliant with your organization’s security standards or are hybrid Entra ID joined can access resources. If these conditions are not met, users are required to authenticate using a second factor. See </a:t>
            </a:r>
            <a:r>
              <a:rPr lang="fr-FR" dirty="0" err="1">
                <a:hlinkClick r:id="rId8"/>
              </a:rPr>
              <a:t>Require</a:t>
            </a:r>
            <a:r>
              <a:rPr lang="fr-FR" dirty="0">
                <a:hlinkClick r:id="rId8"/>
              </a:rPr>
              <a:t> compliant, </a:t>
            </a:r>
            <a:r>
              <a:rPr lang="fr-FR" dirty="0" err="1">
                <a:hlinkClick r:id="rId8"/>
              </a:rPr>
              <a:t>hybrid</a:t>
            </a:r>
            <a:r>
              <a:rPr lang="fr-FR" dirty="0">
                <a:hlinkClick r:id="rId8"/>
              </a:rPr>
              <a:t> </a:t>
            </a:r>
            <a:r>
              <a:rPr lang="fr-FR" dirty="0" err="1">
                <a:hlinkClick r:id="rId8"/>
              </a:rPr>
              <a:t>joined</a:t>
            </a:r>
            <a:r>
              <a:rPr lang="fr-FR" dirty="0">
                <a:hlinkClick r:id="rId8"/>
              </a:rPr>
              <a:t> </a:t>
            </a:r>
            <a:r>
              <a:rPr lang="fr-FR" dirty="0" err="1">
                <a:hlinkClick r:id="rId8"/>
              </a:rPr>
              <a:t>devices</a:t>
            </a:r>
            <a:r>
              <a:rPr lang="fr-FR" dirty="0">
                <a:hlinkClick r:id="rId8"/>
              </a:rPr>
              <a:t>, or MFA - Microsoft Entra ID | Microsoft </a:t>
            </a:r>
            <a:r>
              <a:rPr lang="fr-FR" dirty="0" err="1">
                <a:hlinkClick r:id="rId8"/>
              </a:rPr>
              <a:t>Learn</a:t>
            </a:r>
            <a:r>
              <a:rPr lang="fr-FR" dirty="0"/>
              <a:t>: https://learn.microsoft.com/en-us/entra/identity/conditional-access/howto-conditional-access-policy-compliant-device</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6E6E6"/>
                </a:solidFill>
                <a:effectLst/>
                <a:highlight>
                  <a:srgbClr val="171717"/>
                </a:highlight>
                <a:latin typeface="Segoe UI" panose="020B0502040204020203" pitchFamily="34" charset="0"/>
              </a:rPr>
              <a:t>Require compliant or Microsoft Entra hybrid joined device for administrators</a:t>
            </a:r>
            <a:r>
              <a:rPr lang="en-US" b="1" i="0" dirty="0">
                <a:solidFill>
                  <a:srgbClr val="374151"/>
                </a:solidFill>
                <a:effectLst/>
                <a:latin typeface="Söhne"/>
              </a:rPr>
              <a:t>:</a:t>
            </a:r>
            <a:r>
              <a:rPr lang="en-US" b="0" i="0" dirty="0">
                <a:solidFill>
                  <a:srgbClr val="374151"/>
                </a:solidFill>
                <a:effectLst/>
                <a:latin typeface="Söhne"/>
              </a:rPr>
              <a:t> Like the previous policy, but specifically for administrative accounts, which often have higher privileges and thus pose a greater security risk if compromised. See </a:t>
            </a:r>
            <a:r>
              <a:rPr lang="en-US" dirty="0">
                <a:hlinkClick r:id="rId9"/>
              </a:rPr>
              <a:t>Require administrators use compliant or hybrid joined devices - Microsoft Entra ID | Microsoft Learn</a:t>
            </a:r>
            <a:r>
              <a:rPr lang="en-US" dirty="0"/>
              <a:t>: https://learn.microsoft.com/en-us/entra/identity/conditional-access/howto-conditional-access-policy-compliant-device-admin</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Require multifactor authentication for guest access:</a:t>
            </a:r>
            <a:r>
              <a:rPr lang="en-US" b="0" i="0" dirty="0">
                <a:solidFill>
                  <a:srgbClr val="374151"/>
                </a:solidFill>
                <a:effectLst/>
                <a:latin typeface="Söhne"/>
              </a:rPr>
              <a:t> This policy adds an extra layer of security for guest users, who might not follow the same security practices as your internal users. See </a:t>
            </a:r>
            <a:r>
              <a:rPr lang="en-US" dirty="0">
                <a:hlinkClick r:id="rId10"/>
              </a:rPr>
              <a:t>Require MFA for guest users with Conditional Access - Microsoft Entra ID | Microsoft Learn</a:t>
            </a:r>
            <a:r>
              <a:rPr lang="en-US" dirty="0"/>
              <a:t>: https://learn.microsoft.com/en-us/entra/identity/conditional-access/howto-policy-guest-mfa</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i="0" dirty="0" err="1">
                <a:solidFill>
                  <a:srgbClr val="E6E6E6"/>
                </a:solidFill>
                <a:effectLst/>
                <a:highlight>
                  <a:srgbClr val="171717"/>
                </a:highlight>
                <a:latin typeface="Segoe UI" panose="020B0502040204020203" pitchFamily="34" charset="0"/>
              </a:rPr>
              <a:t>Securing</a:t>
            </a:r>
            <a:r>
              <a:rPr lang="fr-FR" b="1" i="0" dirty="0">
                <a:solidFill>
                  <a:srgbClr val="E6E6E6"/>
                </a:solidFill>
                <a:effectLst/>
                <a:highlight>
                  <a:srgbClr val="171717"/>
                </a:highlight>
                <a:latin typeface="Segoe UI" panose="020B0502040204020203" pitchFamily="34" charset="0"/>
              </a:rPr>
              <a:t> </a:t>
            </a:r>
            <a:r>
              <a:rPr lang="fr-FR" b="1" i="0" dirty="0" err="1">
                <a:solidFill>
                  <a:srgbClr val="E6E6E6"/>
                </a:solidFill>
                <a:effectLst/>
                <a:highlight>
                  <a:srgbClr val="171717"/>
                </a:highlight>
                <a:latin typeface="Segoe UI" panose="020B0502040204020203" pitchFamily="34" charset="0"/>
              </a:rPr>
              <a:t>security</a:t>
            </a:r>
            <a:r>
              <a:rPr lang="fr-FR" b="1" i="0" dirty="0">
                <a:solidFill>
                  <a:srgbClr val="E6E6E6"/>
                </a:solidFill>
                <a:effectLst/>
                <a:highlight>
                  <a:srgbClr val="171717"/>
                </a:highlight>
                <a:latin typeface="Segoe UI" panose="020B0502040204020203" pitchFamily="34" charset="0"/>
              </a:rPr>
              <a:t> info registration</a:t>
            </a:r>
            <a:r>
              <a:rPr lang="en-US" b="1" i="0" dirty="0">
                <a:solidFill>
                  <a:srgbClr val="374151"/>
                </a:solidFill>
                <a:effectLst/>
                <a:latin typeface="Söhne"/>
              </a:rPr>
              <a:t>:</a:t>
            </a:r>
            <a:r>
              <a:rPr lang="en-US" b="0" i="0" dirty="0">
                <a:solidFill>
                  <a:srgbClr val="374151"/>
                </a:solidFill>
                <a:effectLst/>
                <a:latin typeface="Söhne"/>
              </a:rPr>
              <a:t> This policy helps in securing the process of security information registration. See </a:t>
            </a:r>
            <a:r>
              <a:rPr lang="en-US" dirty="0">
                <a:hlinkClick r:id="rId11"/>
              </a:rPr>
              <a:t>Control security information registration with Conditional Access - Microsoft Entra ID | Microsoft Learn</a:t>
            </a:r>
            <a:r>
              <a:rPr lang="en-US" dirty="0"/>
              <a:t>: https://learn.microsoft.com/en-us/entra/identity/conditional-access/howto-conditional-access-policy-registration</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i="0" dirty="0">
                <a:solidFill>
                  <a:srgbClr val="E6E6E6"/>
                </a:solidFill>
                <a:effectLst/>
                <a:highlight>
                  <a:srgbClr val="171717"/>
                </a:highlight>
                <a:latin typeface="Segoe UI" panose="020B0502040204020203" pitchFamily="34" charset="0"/>
              </a:rPr>
              <a:t>Use application </a:t>
            </a:r>
            <a:r>
              <a:rPr lang="fr-FR" b="1" i="0" dirty="0" err="1">
                <a:solidFill>
                  <a:srgbClr val="E6E6E6"/>
                </a:solidFill>
                <a:effectLst/>
                <a:highlight>
                  <a:srgbClr val="171717"/>
                </a:highlight>
                <a:latin typeface="Segoe UI" panose="020B0502040204020203" pitchFamily="34" charset="0"/>
              </a:rPr>
              <a:t>enforced</a:t>
            </a:r>
            <a:r>
              <a:rPr lang="fr-FR" b="1" i="0" dirty="0">
                <a:solidFill>
                  <a:srgbClr val="E6E6E6"/>
                </a:solidFill>
                <a:effectLst/>
                <a:highlight>
                  <a:srgbClr val="171717"/>
                </a:highlight>
                <a:latin typeface="Segoe UI" panose="020B0502040204020203" pitchFamily="34" charset="0"/>
              </a:rPr>
              <a:t> restrictions for </a:t>
            </a:r>
            <a:r>
              <a:rPr lang="fr-FR" b="1" i="0" dirty="0" err="1">
                <a:solidFill>
                  <a:srgbClr val="E6E6E6"/>
                </a:solidFill>
                <a:effectLst/>
                <a:highlight>
                  <a:srgbClr val="171717"/>
                </a:highlight>
                <a:latin typeface="Segoe UI" panose="020B0502040204020203" pitchFamily="34" charset="0"/>
              </a:rPr>
              <a:t>unmanaged</a:t>
            </a:r>
            <a:r>
              <a:rPr lang="fr-FR" b="1" i="0" dirty="0">
                <a:solidFill>
                  <a:srgbClr val="E6E6E6"/>
                </a:solidFill>
                <a:effectLst/>
                <a:highlight>
                  <a:srgbClr val="171717"/>
                </a:highlight>
                <a:latin typeface="Segoe UI" panose="020B0502040204020203" pitchFamily="34" charset="0"/>
              </a:rPr>
              <a:t> </a:t>
            </a:r>
            <a:r>
              <a:rPr lang="fr-FR" b="1" i="0" dirty="0" err="1">
                <a:solidFill>
                  <a:srgbClr val="E6E6E6"/>
                </a:solidFill>
                <a:effectLst/>
                <a:highlight>
                  <a:srgbClr val="171717"/>
                </a:highlight>
                <a:latin typeface="Segoe UI" panose="020B0502040204020203" pitchFamily="34" charset="0"/>
              </a:rPr>
              <a:t>devices</a:t>
            </a:r>
            <a:r>
              <a:rPr lang="en-US" b="1" i="0" dirty="0">
                <a:solidFill>
                  <a:srgbClr val="374151"/>
                </a:solidFill>
                <a:effectLst/>
                <a:latin typeface="Söhne"/>
              </a:rPr>
              <a:t>:</a:t>
            </a:r>
            <a:r>
              <a:rPr lang="en-US" b="0" i="0" dirty="0">
                <a:solidFill>
                  <a:srgbClr val="374151"/>
                </a:solidFill>
                <a:effectLst/>
                <a:latin typeface="Söhne"/>
              </a:rPr>
              <a:t> This policy allows you to enforce application-level restrictions for devices that are not managed by your organization. See </a:t>
            </a:r>
            <a:r>
              <a:rPr lang="fr-FR" dirty="0" err="1">
                <a:hlinkClick r:id="rId12"/>
              </a:rPr>
              <a:t>Conditional</a:t>
            </a:r>
            <a:r>
              <a:rPr lang="fr-FR" dirty="0">
                <a:hlinkClick r:id="rId12"/>
              </a:rPr>
              <a:t> Access - Use application </a:t>
            </a:r>
            <a:r>
              <a:rPr lang="fr-FR" dirty="0" err="1">
                <a:hlinkClick r:id="rId12"/>
              </a:rPr>
              <a:t>enforced</a:t>
            </a:r>
            <a:r>
              <a:rPr lang="fr-FR" dirty="0">
                <a:hlinkClick r:id="rId12"/>
              </a:rPr>
              <a:t> restrictions for </a:t>
            </a:r>
            <a:r>
              <a:rPr lang="fr-FR" dirty="0" err="1">
                <a:hlinkClick r:id="rId12"/>
              </a:rPr>
              <a:t>unmanaged</a:t>
            </a:r>
            <a:r>
              <a:rPr lang="fr-FR" dirty="0">
                <a:hlinkClick r:id="rId12"/>
              </a:rPr>
              <a:t> </a:t>
            </a:r>
            <a:r>
              <a:rPr lang="fr-FR" dirty="0" err="1">
                <a:hlinkClick r:id="rId12"/>
              </a:rPr>
              <a:t>devices</a:t>
            </a:r>
            <a:r>
              <a:rPr lang="fr-FR" dirty="0">
                <a:hlinkClick r:id="rId12"/>
              </a:rPr>
              <a:t> - Microsoft Entra ID | Microsoft </a:t>
            </a:r>
            <a:r>
              <a:rPr lang="fr-FR" dirty="0" err="1">
                <a:hlinkClick r:id="rId12"/>
              </a:rPr>
              <a:t>Learn</a:t>
            </a:r>
            <a:r>
              <a:rPr lang="fr-FR" dirty="0"/>
              <a:t>: https://learn.microsoft.com/en-us/entra/identity/conditional-access/howto-policy-app-enforced-restriction</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Sign-in risk-based multifactor authentication:</a:t>
            </a:r>
            <a:r>
              <a:rPr lang="en-US" b="0" i="0" dirty="0">
                <a:solidFill>
                  <a:srgbClr val="374151"/>
                </a:solidFill>
                <a:effectLst/>
                <a:latin typeface="Söhne"/>
              </a:rPr>
              <a:t> This policy, which requires Entra ID Premium P2, triggers additional authentication challenges during sign-ins that are deemed risky. See </a:t>
            </a:r>
            <a:r>
              <a:rPr lang="en-US" dirty="0">
                <a:hlinkClick r:id="rId13"/>
              </a:rPr>
              <a:t>Sign-in risk-based multifactor authentication - Microsoft Entra ID | Microsoft Learn</a:t>
            </a:r>
            <a:r>
              <a:rPr lang="en-US" dirty="0"/>
              <a:t>: https://learn.microsoft.com/en-us/entra/identity/conditional-access/howto-conditional-access-policy-risk</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User risk-based password change:</a:t>
            </a:r>
            <a:r>
              <a:rPr lang="en-US" b="0" i="0" dirty="0">
                <a:solidFill>
                  <a:srgbClr val="374151"/>
                </a:solidFill>
                <a:effectLst/>
                <a:latin typeface="Söhne"/>
              </a:rPr>
              <a:t> Also requiring Entra ID Premium P2, this policy forces users that are considered high-risk to change their password. See </a:t>
            </a:r>
            <a:r>
              <a:rPr lang="fr-FR" dirty="0">
                <a:hlinkClick r:id="rId14"/>
              </a:rPr>
              <a:t>User </a:t>
            </a:r>
            <a:r>
              <a:rPr lang="fr-FR" dirty="0" err="1">
                <a:hlinkClick r:id="rId14"/>
              </a:rPr>
              <a:t>risk-based</a:t>
            </a:r>
            <a:r>
              <a:rPr lang="fr-FR" dirty="0">
                <a:hlinkClick r:id="rId14"/>
              </a:rPr>
              <a:t> </a:t>
            </a:r>
            <a:r>
              <a:rPr lang="fr-FR" dirty="0" err="1">
                <a:hlinkClick r:id="rId14"/>
              </a:rPr>
              <a:t>password</a:t>
            </a:r>
            <a:r>
              <a:rPr lang="fr-FR" dirty="0">
                <a:hlinkClick r:id="rId14"/>
              </a:rPr>
              <a:t> change - Microsoft Entra ID | Microsoft </a:t>
            </a:r>
            <a:r>
              <a:rPr lang="fr-FR" dirty="0" err="1">
                <a:hlinkClick r:id="rId14"/>
              </a:rPr>
              <a:t>Learn</a:t>
            </a:r>
            <a:r>
              <a:rPr lang="fr-FR" dirty="0"/>
              <a:t>: https://learn.microsoft.com/en-us/entra/identity/conditional-access/howto-conditional-access-policy-risk-user</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Block legacy authentication, Require multifactor authentication for admins, Require multifactor authentication for all users, and Require multifactor authentication for Azure management:</a:t>
            </a:r>
            <a:r>
              <a:rPr lang="en-US" b="0" i="0" dirty="0">
                <a:solidFill>
                  <a:srgbClr val="374151"/>
                </a:solidFill>
                <a:effectLst/>
                <a:latin typeface="Söhne"/>
              </a:rPr>
              <a:t> These four policies provide similar functionality enabled by security defaults. They are designed to block outdated authentication methods and enforce multifactor authentication, increasing the security of both user and administrative accounts and Azure management tasks.</a:t>
            </a:r>
          </a:p>
          <a:p>
            <a:pPr marL="457200" lvl="1" indent="0" algn="l">
              <a:buFont typeface="Arial" panose="020B0604020202020204" pitchFamily="34" charset="0"/>
              <a:buNone/>
            </a:pPr>
            <a:r>
              <a:rPr lang="en-US" b="0" i="0" dirty="0">
                <a:solidFill>
                  <a:srgbClr val="374151"/>
                </a:solidFill>
                <a:effectLst/>
                <a:latin typeface="Söhne"/>
              </a:rPr>
              <a:t>See</a:t>
            </a:r>
          </a:p>
          <a:p>
            <a:pPr marL="628650" lvl="1" indent="-171450" algn="l">
              <a:buFont typeface="Arial" panose="020B0604020202020204" pitchFamily="34" charset="0"/>
              <a:buChar char="•"/>
            </a:pPr>
            <a:r>
              <a:rPr lang="en-US" dirty="0">
                <a:hlinkClick r:id="rId15"/>
              </a:rPr>
              <a:t>Block legacy authentication with Conditional Access - Microsoft Entra ID | Microsoft Learn</a:t>
            </a:r>
            <a:r>
              <a:rPr lang="en-US" dirty="0"/>
              <a:t>: https://learn.microsoft.com/en-us/entra/identity/conditional-access/howto-conditional-access-policy-block-legacy</a:t>
            </a:r>
          </a:p>
          <a:p>
            <a:pPr marL="628650" lvl="1" indent="-171450" algn="l">
              <a:buFont typeface="Arial" panose="020B0604020202020204" pitchFamily="34" charset="0"/>
              <a:buChar char="•"/>
            </a:pPr>
            <a:r>
              <a:rPr lang="en-US" dirty="0">
                <a:hlinkClick r:id="rId4"/>
              </a:rPr>
              <a:t>Require MFA for administrators with Conditional Access - Microsoft Entra ID | Microsoft Learn</a:t>
            </a:r>
            <a:r>
              <a:rPr lang="en-US" dirty="0"/>
              <a:t>: https://learn.microsoft.com/en-us/entra/identity/conditional-access/howto-conditional-access-policy-admin-mfa</a:t>
            </a:r>
          </a:p>
          <a:p>
            <a:pPr marL="628650" lvl="1" indent="-171450" algn="l">
              <a:buFont typeface="Arial" panose="020B0604020202020204" pitchFamily="34" charset="0"/>
              <a:buChar char="•"/>
            </a:pPr>
            <a:r>
              <a:rPr lang="en-US" dirty="0">
                <a:hlinkClick r:id="rId16"/>
              </a:rPr>
              <a:t>Require MFA for all users with Conditional Access - Microsoft Entra ID | Microsoft Learn</a:t>
            </a:r>
            <a:r>
              <a:rPr lang="en-US" dirty="0"/>
              <a:t>: https://learn.microsoft.com/en-us/entra/identity/conditional-access/howto-conditional-access-policy-all-users-mfa</a:t>
            </a:r>
          </a:p>
          <a:p>
            <a:pPr marL="628650" lvl="1" indent="-171450" algn="l">
              <a:buFont typeface="Arial" panose="020B0604020202020204" pitchFamily="34" charset="0"/>
              <a:buChar char="•"/>
            </a:pPr>
            <a:r>
              <a:rPr lang="en-US" dirty="0">
                <a:hlinkClick r:id="rId17"/>
              </a:rPr>
              <a:t>Require MFA for Azure management with Conditional Access - Microsoft Entra ID | Microsoft Learn</a:t>
            </a:r>
            <a:r>
              <a:rPr lang="en-US" dirty="0"/>
              <a:t>: https://learn.microsoft.com/en-us/entra/identity/conditional-access/howto-conditional-access-policy-azure-management</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263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712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Adding a cross-tenant access trust setting does not require the partner tenant, a.k.a. home tenant, to provide MFA or a trusted device to access resources. A conditional access policy is still required to enforce grant control.</a:t>
            </a:r>
          </a:p>
          <a:p>
            <a:endParaRPr lang="en-US" dirty="0">
              <a:latin typeface="Segoe UI Light"/>
              <a:cs typeface="Segoe UI Light"/>
            </a:endParaRPr>
          </a:p>
          <a:p>
            <a:r>
              <a:rPr lang="en-US" dirty="0">
                <a:latin typeface="Segoe UI Light"/>
                <a:cs typeface="Segoe UI Light"/>
              </a:rPr>
              <a:t>Especially in multi-tenant organizations the use of cross-tenant access settings is helpful to </a:t>
            </a:r>
            <a:r>
              <a:rPr lang="en-US" b="1" dirty="0">
                <a:latin typeface="Segoe UI Light"/>
                <a:cs typeface="Segoe UI Light"/>
              </a:rPr>
              <a:t>significantly increase the user experience and lower the administrative effort</a:t>
            </a:r>
            <a:r>
              <a:rPr lang="en-US" dirty="0">
                <a:latin typeface="Segoe UI Light"/>
                <a:cs typeface="Segoe UI Light"/>
              </a:rPr>
              <a:t>. </a:t>
            </a:r>
            <a:endParaRPr lang="en-US" dirty="0">
              <a:cs typeface="Segoe UI Light"/>
            </a:endParaRPr>
          </a:p>
          <a:p>
            <a:r>
              <a:rPr lang="en-US" dirty="0">
                <a:latin typeface="Segoe UI Light"/>
                <a:cs typeface="Segoe UI Light"/>
              </a:rPr>
              <a:t>However, this also means giving up some control because the partner organization’s MFA strength and device compliance policies cannot be checked again in the own organization. The partner tenant sets the requirements, and they are trusted without further verification.</a:t>
            </a:r>
          </a:p>
          <a:p>
            <a:endParaRPr lang="en-US" dirty="0">
              <a:latin typeface="Segoe UI Light"/>
              <a:cs typeface="Segoe UI Light"/>
            </a:endParaRPr>
          </a:p>
          <a:p>
            <a:r>
              <a:rPr lang="en-US" b="1" dirty="0">
                <a:latin typeface="Segoe UI Light"/>
                <a:cs typeface="Segoe UI Light"/>
              </a:rPr>
              <a:t>Client compliance and MFA satisfaction</a:t>
            </a:r>
            <a:r>
              <a:rPr lang="en-US" dirty="0">
                <a:latin typeface="Segoe UI Light"/>
                <a:cs typeface="Segoe UI Light"/>
              </a:rPr>
              <a:t> are checked in the partners home tenant, these may differ from the organization’s requirements in the resource tenant. Evaluate whether the compliance and MFA requirements from the partner environment meet the expectation from the resource tenants’ organization. </a:t>
            </a:r>
          </a:p>
          <a:p>
            <a:endParaRPr lang="en-US" dirty="0">
              <a:cs typeface="Segoe UI Light"/>
            </a:endParaRPr>
          </a:p>
          <a:p>
            <a:r>
              <a:rPr lang="en-US" dirty="0">
                <a:latin typeface="Segoe UI Light"/>
                <a:cs typeface="Segoe UI Light"/>
              </a:rPr>
              <a:t>The requirements in the resource tenant may be higher than in the partner organization but consider whether a lower standard is better than no standard at all.</a:t>
            </a:r>
          </a:p>
          <a:p>
            <a:endParaRPr lang="en-US" dirty="0">
              <a:cs typeface="Segoe UI Light"/>
            </a:endParaRPr>
          </a:p>
          <a:p>
            <a:endParaRPr lang="en-US" dirty="0">
              <a:cs typeface="Segoe UI Light"/>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06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99">
              <a:spcAft>
                <a:spcPts val="339"/>
              </a:spcAft>
              <a:defRPr/>
            </a:pPr>
            <a:r>
              <a:rPr lang="en-US" dirty="0"/>
              <a:t>This slide is a typical agenda slide for the Entra ID Conditional Access design decisions. The topics shown in this slide require decisions by the customer. These topics were discussed in depth in the Conditional Access Overview section at the beginning of the deck.</a:t>
            </a:r>
          </a:p>
          <a:p>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7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0">
              <a:solidFill>
                <a:srgbClr val="FFFFFF"/>
              </a:soli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0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3/24/2025 3:38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345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Locations </a:t>
            </a:r>
          </a:p>
          <a:p>
            <a:pPr marL="290953" indent="-290953">
              <a:buFont typeface="Arial" panose="020B0604020202020204" pitchFamily="34" charset="0"/>
              <a:buChar char="•"/>
            </a:pPr>
            <a:r>
              <a:rPr lang="en-US" dirty="0"/>
              <a:t>Mark as trusted location, Typically, trusted locations are network areas that your IT department controls </a:t>
            </a:r>
            <a:r>
              <a:rPr lang="en-US" dirty="0" err="1"/>
              <a:t>controls</a:t>
            </a:r>
            <a:r>
              <a:rPr lang="en-US" dirty="0"/>
              <a:t>.</a:t>
            </a:r>
          </a:p>
          <a:p>
            <a:pPr marL="290953" indent="-290953">
              <a:buFont typeface="Arial" panose="020B0604020202020204" pitchFamily="34" charset="0"/>
              <a:buChar char="•"/>
            </a:pPr>
            <a:r>
              <a:rPr lang="en-US" dirty="0"/>
              <a:t>Trusted named locations are also used by Azure Identity Protection and Entra ID security reports to reduce false positives.</a:t>
            </a:r>
          </a:p>
          <a:p>
            <a:pPr marL="290953" indent="-290953">
              <a:buFont typeface="Arial" panose="020B0604020202020204" pitchFamily="34" charset="0"/>
              <a:buChar char="•"/>
            </a:pPr>
            <a:endParaRPr lang="en-US" i="1" dirty="0"/>
          </a:p>
          <a:p>
            <a:pPr marL="290953" indent="-290953">
              <a:buFont typeface="Arial" panose="020B0604020202020204" pitchFamily="34" charset="0"/>
              <a:buChar char="•"/>
            </a:pPr>
            <a:r>
              <a:rPr lang="en-US" dirty="0"/>
              <a:t>Country / Regions - This option enables you to select one or more country or region to define a named location. Consider defining countries into a Doing Business In vs Not Doing Business In for defining policies.</a:t>
            </a:r>
          </a:p>
          <a:p>
            <a:pPr marL="290953" indent="-290953">
              <a:buFont typeface="Arial" panose="020B0604020202020204" pitchFamily="34" charset="0"/>
              <a:buChar char="•"/>
            </a:pPr>
            <a:r>
              <a:rPr lang="en-US" dirty="0"/>
              <a:t>Include unknown areas - Some IP addresses are not mapped to a specific country. This option allows you to choose if these IP addresses should be included in the named location. They could be check when the policy using the named location should apply to unknown locations.</a:t>
            </a:r>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1786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6472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emergency access admin accounts - Microsoft Entra ID | Microsoft Learn</a:t>
            </a:r>
            <a:r>
              <a:rPr lang="en-US" dirty="0"/>
              <a:t>: https://learn.microsoft.com/en-us/entra/identity/role-based-access-control/security-emergency-access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9791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397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57612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Please note that when CA </a:t>
            </a:r>
            <a:r>
              <a:rPr lang="en-US" b="1" dirty="0">
                <a:solidFill>
                  <a:srgbClr val="000000"/>
                </a:solidFill>
                <a:effectLst/>
                <a:latin typeface="Consolas" panose="020B0609020204030204" pitchFamily="49" charset="0"/>
              </a:rPr>
              <a:t>session control </a:t>
            </a:r>
            <a:r>
              <a:rPr lang="en-US" b="0" dirty="0">
                <a:solidFill>
                  <a:srgbClr val="000000"/>
                </a:solidFill>
                <a:effectLst/>
                <a:latin typeface="Consolas" panose="020B0609020204030204" pitchFamily="49" charset="0"/>
              </a:rPr>
              <a:t>is used, the target URL seen from the client point of view is different than the original. For example, if the client wants to access </a:t>
            </a:r>
            <a:r>
              <a:rPr lang="en-US" b="0" i="1" dirty="0">
                <a:solidFill>
                  <a:srgbClr val="000000"/>
                </a:solidFill>
                <a:effectLst/>
                <a:latin typeface="Consolas" panose="020B0609020204030204" pitchFamily="49" charset="0"/>
              </a:rPr>
              <a:t>teams.microsoft.com </a:t>
            </a:r>
            <a:r>
              <a:rPr lang="en-US" b="0" dirty="0">
                <a:solidFill>
                  <a:srgbClr val="000000"/>
                </a:solidFill>
                <a:effectLst/>
                <a:latin typeface="Consolas" panose="020B0609020204030204" pitchFamily="49" charset="0"/>
              </a:rPr>
              <a:t>and a CA session control is in place, the client is being redirected to </a:t>
            </a:r>
            <a:r>
              <a:rPr lang="en-US" b="0" i="1" dirty="0">
                <a:solidFill>
                  <a:srgbClr val="000000"/>
                </a:solidFill>
                <a:effectLst/>
                <a:latin typeface="Consolas" panose="020B0609020204030204" pitchFamily="49" charset="0"/>
              </a:rPr>
              <a:t>teams.microsoft.com.mcas.ms</a:t>
            </a:r>
            <a:r>
              <a:rPr lang="en-US" b="0" dirty="0">
                <a:solidFill>
                  <a:srgbClr val="000000"/>
                </a:solidFill>
                <a:effectLst/>
                <a:latin typeface="Consolas" panose="020B0609020204030204" pitchFamily="49" charset="0"/>
              </a:rPr>
              <a:t>. This may have implications if the customer is using a proxy server or by other means have restrictions on which URLs a client is allowed to access.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558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108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397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5920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54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Drastically reduce the risk of human errors</a:t>
            </a:r>
            <a:r>
              <a:rPr lang="en-US" b="0" i="0" dirty="0">
                <a:solidFill>
                  <a:srgbClr val="374151"/>
                </a:solidFill>
                <a:effectLst/>
                <a:latin typeface="Söhne"/>
              </a:rPr>
              <a:t>: Automation eliminates manual tasks that can potentially lead to mistakes in setting up or maintaining Conditional Access policies. It ensures that the policies are correctly implemented, thereby increasing the overall security posture.</a:t>
            </a:r>
          </a:p>
          <a:p>
            <a:pPr algn="l">
              <a:buFont typeface="+mj-lt"/>
              <a:buAutoNum type="arabicPeriod"/>
            </a:pPr>
            <a:r>
              <a:rPr lang="en-US" b="1" i="0" dirty="0">
                <a:solidFill>
                  <a:srgbClr val="374151"/>
                </a:solidFill>
                <a:effectLst/>
                <a:latin typeface="Söhne"/>
              </a:rPr>
              <a:t>Allows automation of testing</a:t>
            </a:r>
            <a:r>
              <a:rPr lang="en-US" b="0" i="0" dirty="0">
                <a:solidFill>
                  <a:srgbClr val="374151"/>
                </a:solidFill>
                <a:effectLst/>
                <a:latin typeface="Söhne"/>
              </a:rPr>
              <a:t>: With automation, we can consistently test the impact of Conditional Access policies without affecting users. This can be done in a controlled environment which can emulate real-world conditions, ensuring the policies work as intended.</a:t>
            </a:r>
          </a:p>
          <a:p>
            <a:pPr algn="l">
              <a:buFont typeface="+mj-lt"/>
              <a:buAutoNum type="arabicPeriod"/>
            </a:pPr>
            <a:r>
              <a:rPr lang="en-US" b="1" i="0" dirty="0">
                <a:solidFill>
                  <a:srgbClr val="374151"/>
                </a:solidFill>
                <a:effectLst/>
                <a:latin typeface="Söhne"/>
              </a:rPr>
              <a:t>Integrate approval workflows</a:t>
            </a:r>
            <a:r>
              <a:rPr lang="en-US" b="0" i="0" dirty="0">
                <a:solidFill>
                  <a:srgbClr val="374151"/>
                </a:solidFill>
                <a:effectLst/>
                <a:latin typeface="Söhne"/>
              </a:rPr>
              <a:t>: Automation can also be used to integrate an approval workflow into the policy creation and editing process. This adds an extra layer of security by requiring multiple approvals before any changes can go into effect.</a:t>
            </a:r>
          </a:p>
          <a:p>
            <a:pPr algn="l">
              <a:buFont typeface="+mj-lt"/>
              <a:buAutoNum type="arabicPeriod"/>
            </a:pPr>
            <a:r>
              <a:rPr lang="en-US" b="1" i="0" dirty="0">
                <a:solidFill>
                  <a:srgbClr val="374151"/>
                </a:solidFill>
                <a:effectLst/>
                <a:latin typeface="Söhne"/>
              </a:rPr>
              <a:t>Enforce consistent naming of policies</a:t>
            </a:r>
            <a:r>
              <a:rPr lang="en-US" b="0" i="0" dirty="0">
                <a:solidFill>
                  <a:srgbClr val="374151"/>
                </a:solidFill>
                <a:effectLst/>
                <a:latin typeface="Söhne"/>
              </a:rPr>
              <a:t>: Automation can help enforce a consistent naming convention for Conditional Access policies. This can make managing and tracking policies easier, particularly in large organizations with numerous policies.</a:t>
            </a:r>
          </a:p>
          <a:p>
            <a:pPr algn="l">
              <a:buFont typeface="+mj-lt"/>
              <a:buAutoNum type="arabicPeriod"/>
            </a:pPr>
            <a:r>
              <a:rPr lang="en-US" b="1" i="0" dirty="0">
                <a:solidFill>
                  <a:srgbClr val="374151"/>
                </a:solidFill>
                <a:effectLst/>
                <a:latin typeface="Söhne"/>
              </a:rPr>
              <a:t>Keep track of changes via change management processes</a:t>
            </a:r>
            <a:r>
              <a:rPr lang="en-US" b="0" i="0" dirty="0">
                <a:solidFill>
                  <a:srgbClr val="374151"/>
                </a:solidFill>
                <a:effectLst/>
                <a:latin typeface="Söhne"/>
              </a:rPr>
              <a:t>: Automation can integrate with change management processes to keep track of all changes made to Conditional Access policies. This helps to maintain an audit trail, enabling accountability and transparency.</a:t>
            </a:r>
          </a:p>
          <a:p>
            <a:pPr algn="l">
              <a:buFont typeface="+mj-lt"/>
              <a:buAutoNum type="arabicPeriod"/>
            </a:pPr>
            <a:r>
              <a:rPr lang="en-US" b="1" i="0" dirty="0">
                <a:solidFill>
                  <a:srgbClr val="374151"/>
                </a:solidFill>
                <a:effectLst/>
                <a:latin typeface="Söhne"/>
              </a:rPr>
              <a:t>Reduce time to deploy on scale</a:t>
            </a:r>
            <a:r>
              <a:rPr lang="en-US" b="0" i="0" dirty="0">
                <a:solidFill>
                  <a:srgbClr val="374151"/>
                </a:solidFill>
                <a:effectLst/>
                <a:latin typeface="Söhne"/>
              </a:rPr>
              <a:t>: Automation can significantly speed up the process of deploying Conditional Access policies across an organization. This can be particularly beneficial in large-scale deployments where manual deployment could be time-consuming and prone to errors.</a:t>
            </a:r>
          </a:p>
          <a:p>
            <a:pPr algn="l">
              <a:buFont typeface="+mj-lt"/>
              <a:buAutoNum type="arabicPeriod"/>
            </a:pPr>
            <a:r>
              <a:rPr lang="en-US" b="1" i="0" dirty="0">
                <a:solidFill>
                  <a:srgbClr val="374151"/>
                </a:solidFill>
                <a:effectLst/>
                <a:latin typeface="Söhne"/>
              </a:rPr>
              <a:t>Automatically backup Conditional Access policies</a:t>
            </a:r>
            <a:r>
              <a:rPr lang="en-US" b="0" i="0" dirty="0">
                <a:solidFill>
                  <a:srgbClr val="374151"/>
                </a:solidFill>
                <a:effectLst/>
                <a:latin typeface="Söhne"/>
              </a:rPr>
              <a:t>: Automation can be set up to regularly back up Conditional Access policies. This ensures that even in the event of an unexpected issue or error, the policies can be quickly restored from a backup.</a:t>
            </a:r>
          </a:p>
          <a:p>
            <a:pPr algn="l">
              <a:buFont typeface="+mj-lt"/>
              <a:buAutoNum type="arabicPeriod"/>
            </a:pPr>
            <a:r>
              <a:rPr lang="en-US" b="1" i="0" dirty="0">
                <a:solidFill>
                  <a:srgbClr val="374151"/>
                </a:solidFill>
                <a:effectLst/>
                <a:latin typeface="Söhne"/>
              </a:rPr>
              <a:t>Easy restoration of Conditional Access policies back to a given point in time</a:t>
            </a:r>
            <a:r>
              <a:rPr lang="en-US" b="0" i="0" dirty="0">
                <a:solidFill>
                  <a:srgbClr val="374151"/>
                </a:solidFill>
                <a:effectLst/>
                <a:latin typeface="Söhne"/>
              </a:rPr>
              <a:t>: Automation also simplifies the process of restoring Conditional Access policies to a previous state. This could be crucial in situations where a recent change to a policy has caused unforeseen issues.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6393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535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2739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799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this slide as a template for defining additional policies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3284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60C2175-3EA1-4069-B44A-54D928B913D3}" type="slidenum">
              <a:rPr lang="de-DE" smtClean="0"/>
              <a:t>78</a:t>
            </a:fld>
            <a:endParaRPr lang="de-DE"/>
          </a:p>
        </p:txBody>
      </p:sp>
    </p:spTree>
    <p:extLst>
      <p:ext uri="{BB962C8B-B14F-4D97-AF65-F5344CB8AC3E}">
        <p14:creationId xmlns:p14="http://schemas.microsoft.com/office/powerpoint/2010/main" val="173742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374151"/>
                </a:solidFill>
                <a:effectLst/>
                <a:latin typeface="Söhne"/>
              </a:rPr>
              <a:t>Automation Engine</a:t>
            </a:r>
            <a:endParaRPr lang="en-US" b="0" i="0">
              <a:solidFill>
                <a:srgbClr val="374151"/>
              </a:solidFill>
              <a:effectLst/>
              <a:latin typeface="Söhne"/>
            </a:endParaRPr>
          </a:p>
          <a:p>
            <a:pPr marL="742950" lvl="1" indent="-285750" algn="l">
              <a:buFont typeface="+mj-lt"/>
              <a:buAutoNum type="arabicPeriod"/>
            </a:pPr>
            <a:r>
              <a:rPr lang="en-US" b="1" i="0">
                <a:solidFill>
                  <a:srgbClr val="374151"/>
                </a:solidFill>
                <a:effectLst/>
                <a:latin typeface="Söhne"/>
              </a:rPr>
              <a:t>Azure Automation Account</a:t>
            </a:r>
            <a:r>
              <a:rPr lang="en-US" b="0" i="0">
                <a:solidFill>
                  <a:srgbClr val="374151"/>
                </a:solidFill>
                <a:effectLst/>
                <a:latin typeface="Söhne"/>
              </a:rPr>
              <a:t>: Azure Automation Account is a cloud-based automation and configuration service that provides consistent management across your Azure and non-Azure environments. It’s highly scalable and reliable, and is ideal for automating repetitive and error-prone tasks.</a:t>
            </a:r>
          </a:p>
          <a:p>
            <a:pPr marL="742950" lvl="1" indent="-285750" algn="l">
              <a:buFont typeface="+mj-lt"/>
              <a:buAutoNum type="arabicPeriod"/>
            </a:pPr>
            <a:r>
              <a:rPr lang="en-US" b="1" i="0">
                <a:solidFill>
                  <a:srgbClr val="374151"/>
                </a:solidFill>
                <a:effectLst/>
                <a:latin typeface="Söhne"/>
              </a:rPr>
              <a:t>Azure Function App</a:t>
            </a:r>
            <a:r>
              <a:rPr lang="en-US" b="0" i="0">
                <a:solidFill>
                  <a:srgbClr val="374151"/>
                </a:solidFill>
                <a:effectLst/>
                <a:latin typeface="Söhne"/>
              </a:rPr>
              <a:t>: Azure Function App is a serverless compute service that enables you to run code on-demand without having to explicitly provision or manage infrastructure. It’s suitable for processing data, integrating systems, and building simple APIs and microservices.</a:t>
            </a:r>
          </a:p>
          <a:p>
            <a:pPr marL="742950" lvl="1" indent="-285750" algn="l">
              <a:buFont typeface="+mj-lt"/>
              <a:buAutoNum type="arabicPeriod"/>
            </a:pPr>
            <a:r>
              <a:rPr lang="en-US" b="1" i="0">
                <a:solidFill>
                  <a:srgbClr val="374151"/>
                </a:solidFill>
                <a:effectLst/>
                <a:latin typeface="Söhne"/>
              </a:rPr>
              <a:t>Azure DevOps</a:t>
            </a:r>
            <a:r>
              <a:rPr lang="en-US" b="0" i="0">
                <a:solidFill>
                  <a:srgbClr val="374151"/>
                </a:solidFill>
                <a:effectLst/>
                <a:latin typeface="Söhne"/>
              </a:rPr>
              <a:t>: Azure DevOps is a set of collaborative development tools built for the cloud. It’s a complete suite that can plan work, track progress, and release software. It’s beneficial for creating and managing Conditional Access policies throughout the entire lifecycle.</a:t>
            </a:r>
          </a:p>
          <a:p>
            <a:pPr marL="742950" lvl="1" indent="-285750" algn="l">
              <a:buFont typeface="+mj-lt"/>
              <a:buAutoNum type="arabicPeriod"/>
            </a:pPr>
            <a:r>
              <a:rPr lang="en-US" b="1" i="0">
                <a:solidFill>
                  <a:srgbClr val="374151"/>
                </a:solidFill>
                <a:effectLst/>
                <a:latin typeface="Söhne"/>
              </a:rPr>
              <a:t>Other</a:t>
            </a:r>
            <a:r>
              <a:rPr lang="en-US" b="0" i="0">
                <a:solidFill>
                  <a:srgbClr val="374151"/>
                </a:solidFill>
                <a:effectLst/>
                <a:latin typeface="Söhne"/>
              </a:rPr>
              <a:t>: There are many other automation engines available, depending on specific requirements. These could include third-party tools or custom-built solutions.</a:t>
            </a:r>
          </a:p>
          <a:p>
            <a:pPr algn="l">
              <a:buFont typeface="+mj-lt"/>
              <a:buAutoNum type="arabicPeriod"/>
            </a:pPr>
            <a:r>
              <a:rPr lang="en-US" b="1" i="0">
                <a:solidFill>
                  <a:srgbClr val="374151"/>
                </a:solidFill>
                <a:effectLst/>
                <a:latin typeface="Söhne"/>
              </a:rPr>
              <a:t>Tool / API</a:t>
            </a:r>
            <a:endParaRPr lang="en-US" b="0" i="0">
              <a:solidFill>
                <a:srgbClr val="374151"/>
              </a:solidFill>
              <a:effectLst/>
              <a:latin typeface="Söhne"/>
            </a:endParaRPr>
          </a:p>
          <a:p>
            <a:pPr marL="742950" lvl="1" indent="-285750" algn="l">
              <a:buFont typeface="+mj-lt"/>
              <a:buAutoNum type="arabicPeriod"/>
            </a:pPr>
            <a:r>
              <a:rPr lang="en-US" b="1" i="0">
                <a:solidFill>
                  <a:srgbClr val="374151"/>
                </a:solidFill>
                <a:effectLst/>
                <a:latin typeface="Söhne"/>
              </a:rPr>
              <a:t>Microsoft Graph</a:t>
            </a:r>
            <a:r>
              <a:rPr lang="en-US" b="0" i="0">
                <a:solidFill>
                  <a:srgbClr val="374151"/>
                </a:solidFill>
                <a:effectLst/>
                <a:latin typeface="Söhne"/>
              </a:rPr>
              <a:t>: Microsoft Graph is the gateway to data and intelligence in Microsoft 365. It provides a unified programmability model that can be used to access vast amounts of data within Microsoft 365, including Microsoft Entra ID. It’s particularly powerful for managing and automating Conditional Access policies.</a:t>
            </a:r>
          </a:p>
          <a:p>
            <a:pPr marL="742950" lvl="1" indent="-285750" algn="l">
              <a:buFont typeface="+mj-lt"/>
              <a:buAutoNum type="arabicPeriod"/>
            </a:pPr>
            <a:r>
              <a:rPr lang="en-US" b="1" i="0">
                <a:solidFill>
                  <a:srgbClr val="374151"/>
                </a:solidFill>
                <a:effectLst/>
                <a:latin typeface="Söhne"/>
              </a:rPr>
              <a:t>Microsoft PowerShell</a:t>
            </a:r>
            <a:r>
              <a:rPr lang="en-US" b="0" i="0">
                <a:solidFill>
                  <a:srgbClr val="374151"/>
                </a:solidFill>
                <a:effectLst/>
                <a:latin typeface="Söhne"/>
              </a:rPr>
              <a:t>: PowerShell is a scripting language that allows for advanced automation of Windows systems, including Entra ID. It can be used to create, manage, and delete Conditional Access policies, as well as to automate other tasks related to these policies.</a:t>
            </a:r>
          </a:p>
          <a:p>
            <a:pPr algn="l">
              <a:buFont typeface="+mj-lt"/>
              <a:buAutoNum type="arabicPeriod"/>
            </a:pPr>
            <a:r>
              <a:rPr lang="en-US" b="1" i="0">
                <a:solidFill>
                  <a:srgbClr val="374151"/>
                </a:solidFill>
                <a:effectLst/>
                <a:latin typeface="Söhne"/>
              </a:rPr>
              <a:t>Solutions</a:t>
            </a:r>
            <a:endParaRPr lang="en-US" b="0" i="0">
              <a:solidFill>
                <a:srgbClr val="374151"/>
              </a:solidFill>
              <a:effectLst/>
              <a:latin typeface="Söhne"/>
            </a:endParaRPr>
          </a:p>
          <a:p>
            <a:pPr marL="742950" lvl="1" indent="-285750" algn="l">
              <a:buFont typeface="+mj-lt"/>
              <a:buAutoNum type="arabicPeriod"/>
            </a:pPr>
            <a:r>
              <a:rPr lang="en-US" b="1" i="0">
                <a:solidFill>
                  <a:srgbClr val="374151"/>
                </a:solidFill>
                <a:effectLst/>
                <a:latin typeface="Söhne"/>
              </a:rPr>
              <a:t>Microsoft365DSC</a:t>
            </a:r>
            <a:r>
              <a:rPr lang="en-US" b="0" i="0">
                <a:solidFill>
                  <a:srgbClr val="374151"/>
                </a:solidFill>
                <a:effectLst/>
                <a:latin typeface="Söhne"/>
              </a:rPr>
              <a:t>: Microsoft365DSC is a powerful open-source tool that allows you to define and manage the configuration of your Microsoft 365 tenant, including Entra ID and Conditional Access policies. It’s especially useful for maintaining consistent configurations across different environments.</a:t>
            </a:r>
          </a:p>
          <a:p>
            <a:pPr marL="742950" lvl="1" indent="-285750" algn="l">
              <a:buFont typeface="+mj-lt"/>
              <a:buAutoNum type="arabicPeriod"/>
            </a:pPr>
            <a:r>
              <a:rPr lang="en-US" b="1" i="0">
                <a:solidFill>
                  <a:srgbClr val="374151"/>
                </a:solidFill>
                <a:effectLst/>
                <a:latin typeface="Söhne"/>
              </a:rPr>
              <a:t>Community solutions</a:t>
            </a:r>
            <a:r>
              <a:rPr lang="en-US" b="0" i="0">
                <a:solidFill>
                  <a:srgbClr val="374151"/>
                </a:solidFill>
                <a:effectLst/>
                <a:latin typeface="Söhne"/>
              </a:rPr>
              <a:t>: There are many community-driven solutions available for automating Conditional Access policy management. These solutions often leverage the tools and APIs mentioned above and are shared freely among the Microsoft community.</a:t>
            </a:r>
          </a:p>
          <a:p>
            <a:pPr marL="742950" lvl="1" indent="-285750" algn="l">
              <a:buFont typeface="+mj-lt"/>
              <a:buAutoNum type="arabicPeriod"/>
            </a:pPr>
            <a:r>
              <a:rPr lang="en-US" b="1" i="0">
                <a:solidFill>
                  <a:srgbClr val="374151"/>
                </a:solidFill>
                <a:effectLst/>
                <a:latin typeface="Söhne"/>
              </a:rPr>
              <a:t>Custom solution</a:t>
            </a:r>
            <a:r>
              <a:rPr lang="en-US" b="0" i="0">
                <a:solidFill>
                  <a:srgbClr val="374151"/>
                </a:solidFill>
                <a:effectLst/>
                <a:latin typeface="Söhne"/>
              </a:rPr>
              <a:t>: A custom solution refers to any solution that is specifically built to meet unique business needs. These solutions are often developed internally or by a third-party vendor and can provide a high degree of flexibility and customization.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18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3/24/2025 3:38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102854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a:t>Microsoft365DSC is a community-driven project which was started by Microsoft employees but is </a:t>
            </a:r>
            <a:r>
              <a:rPr lang="en-US" b="1" u="sng"/>
              <a:t>not officially supported by Microsoft support</a:t>
            </a:r>
            <a:r>
              <a:rPr lang="en-US" b="1"/>
              <a:t>.</a:t>
            </a:r>
          </a:p>
          <a:p>
            <a:pPr marL="0" indent="0" algn="l">
              <a:buFont typeface="Arial" panose="020B0604020202020204" pitchFamily="34" charset="0"/>
              <a:buNone/>
            </a:pPr>
            <a:endParaRPr lang="en-US" b="0" i="0">
              <a:solidFill>
                <a:srgbClr val="374151"/>
              </a:solidFill>
              <a:effectLst/>
              <a:latin typeface="Söhne"/>
            </a:endParaRPr>
          </a:p>
          <a:p>
            <a:pPr marL="171450" indent="-171450" algn="l">
              <a:buFont typeface="Arial" panose="020B0604020202020204" pitchFamily="34" charset="0"/>
              <a:buChar char="•"/>
            </a:pPr>
            <a:r>
              <a:rPr lang="en-US" b="0" i="0">
                <a:solidFill>
                  <a:srgbClr val="374151"/>
                </a:solidFill>
                <a:effectLst/>
                <a:latin typeface="Söhne"/>
              </a:rPr>
              <a:t>Microsoft365DSC is a powerful tool when integrated into DevOps processes within an enterprise setting.</a:t>
            </a:r>
          </a:p>
          <a:p>
            <a:pPr marL="171450" indent="-171450" algn="l">
              <a:buFont typeface="Arial" panose="020B0604020202020204" pitchFamily="34" charset="0"/>
              <a:buChar char="•"/>
            </a:pPr>
            <a:r>
              <a:rPr lang="en-US" b="0" i="0">
                <a:solidFill>
                  <a:srgbClr val="374151"/>
                </a:solidFill>
                <a:effectLst/>
                <a:latin typeface="Söhne"/>
              </a:rPr>
              <a:t>It automates the Microsoft 365 Change Management process, allowing for any requested configuration changes to be tracked via systems such as Azure DevOps or GitHub.</a:t>
            </a:r>
          </a:p>
          <a:p>
            <a:pPr marL="171450" indent="-171450" algn="l">
              <a:buFont typeface="Arial" panose="020B0604020202020204" pitchFamily="34" charset="0"/>
              <a:buChar char="•"/>
            </a:pPr>
            <a:r>
              <a:rPr lang="en-US" b="0" i="0">
                <a:solidFill>
                  <a:srgbClr val="374151"/>
                </a:solidFill>
                <a:effectLst/>
                <a:latin typeface="Söhne"/>
              </a:rPr>
              <a:t>These changes can then be automated across your various tenants once a change is approved.</a:t>
            </a:r>
          </a:p>
          <a:p>
            <a:pPr marL="171450" indent="-171450" algn="l">
              <a:buFont typeface="Arial" panose="020B0604020202020204" pitchFamily="34" charset="0"/>
              <a:buChar char="•"/>
            </a:pPr>
            <a:r>
              <a:rPr lang="en-US" b="0" i="0">
                <a:solidFill>
                  <a:srgbClr val="374151"/>
                </a:solidFill>
                <a:effectLst/>
                <a:latin typeface="Söhne"/>
              </a:rPr>
              <a:t>This automated management of Microsoft 365 using Microsoft365DSC and Azure DevOps streamlines the change management process and enhances efficiency.</a:t>
            </a:r>
          </a:p>
          <a:p>
            <a:pPr marL="171450" indent="-171450" algn="l">
              <a:buFont typeface="Arial" panose="020B0604020202020204" pitchFamily="34" charset="0"/>
              <a:buChar char="•"/>
            </a:pPr>
            <a:r>
              <a:rPr lang="en-US" b="0" i="0">
                <a:solidFill>
                  <a:srgbClr val="374151"/>
                </a:solidFill>
                <a:effectLst/>
                <a:latin typeface="Söhne"/>
              </a:rPr>
              <a:t>Please note that while this overview doesn’t delve into the specifics of integrating Microsoft365DSC with these systems, there is a comprehensive whitepaper available that provides a detailed guide on integrating Microsoft365DSC with Azure DevOps</a:t>
            </a:r>
            <a:br>
              <a:rPr lang="en-US" b="0" i="0">
                <a:solidFill>
                  <a:srgbClr val="374151"/>
                </a:solidFill>
                <a:effectLst/>
                <a:latin typeface="Söhne"/>
              </a:rPr>
            </a:br>
            <a:r>
              <a:rPr lang="en-US" b="0" i="0">
                <a:solidFill>
                  <a:srgbClr val="374151"/>
                </a:solidFill>
                <a:effectLst/>
                <a:latin typeface="Söhne"/>
              </a:rPr>
              <a:t>https://office365dsc.azurewebsites.net/Pages/Resources/Whitepapers/Managing%20Microsoft%20365%20with%20Microsoft365Dsc%20and%20Azure%20DevOps.pdf</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8501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creativecommons.org/licenses/by/4.0/legalcode" TargetMode="External"/><Relationship Id="rId7"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hyperlink" Target="https://privacy.microsoft.com/fr-fr/" TargetMode="External"/><Relationship Id="rId5" Type="http://schemas.openxmlformats.org/officeDocument/2006/relationships/hyperlink" Target="http://go.microsoft.com/fwlink/?LinkID=254653" TargetMode="External"/><Relationship Id="rId4" Type="http://schemas.openxmlformats.org/officeDocument/2006/relationships/hyperlink" Target="https://github.com/microsoft/prosanteconnect/blob/main/LICENSE-CODE"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dirty="0"/>
              <a:t>Speaker name or subtitle</a:t>
            </a:r>
          </a:p>
        </p:txBody>
      </p:sp>
      <p:pic>
        <p:nvPicPr>
          <p:cNvPr id="3" name="Picture 1171193947"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4273" y="539750"/>
            <a:ext cx="1365885" cy="292100"/>
          </a:xfrm>
          <a:prstGeom prst="rect">
            <a:avLst/>
          </a:prstGeom>
        </p:spPr>
      </p:pic>
      <p:grpSp>
        <p:nvGrpSpPr>
          <p:cNvPr id="25" name="Group 1">
            <a:extLst>
              <a:ext uri="{FF2B5EF4-FFF2-40B4-BE49-F238E27FC236}">
                <a16:creationId xmlns:a16="http://schemas.microsoft.com/office/drawing/2014/main" id="{81DD2BB0-7E18-8D9A-D28E-3500701BC09A}"/>
              </a:ext>
            </a:extLst>
          </p:cNvPr>
          <p:cNvGrpSpPr/>
          <p:nvPr userDrawn="1"/>
        </p:nvGrpSpPr>
        <p:grpSpPr>
          <a:xfrm>
            <a:off x="6532012" y="0"/>
            <a:ext cx="5659988" cy="6858001"/>
            <a:chOff x="6532012" y="0"/>
            <a:chExt cx="5659988" cy="6858001"/>
          </a:xfrm>
        </p:grpSpPr>
        <p:sp>
          <p:nvSpPr>
            <p:cNvPr id="26" name="Freeform: Shape 2">
              <a:extLst>
                <a:ext uri="{FF2B5EF4-FFF2-40B4-BE49-F238E27FC236}">
                  <a16:creationId xmlns:a16="http://schemas.microsoft.com/office/drawing/2014/main" id="{185F7060-ABD9-3270-6F37-5E151BDC7178}"/>
                </a:ext>
              </a:extLst>
            </p:cNvPr>
            <p:cNvSpPr/>
            <p:nvPr userDrawn="1"/>
          </p:nvSpPr>
          <p:spPr>
            <a:xfrm>
              <a:off x="6532012" y="0"/>
              <a:ext cx="2284349" cy="6858000"/>
            </a:xfrm>
            <a:custGeom>
              <a:avLst/>
              <a:gdLst>
                <a:gd name="connsiteX0" fmla="*/ 862374 w 2284349"/>
                <a:gd name="connsiteY0" fmla="*/ 0 h 6858000"/>
                <a:gd name="connsiteX1" fmla="*/ 2284349 w 2284349"/>
                <a:gd name="connsiteY1" fmla="*/ 0 h 6858000"/>
                <a:gd name="connsiteX2" fmla="*/ 2241718 w 2284349"/>
                <a:gd name="connsiteY2" fmla="*/ 59906 h 6858000"/>
                <a:gd name="connsiteX3" fmla="*/ 1210283 w 2284349"/>
                <a:gd name="connsiteY3" fmla="*/ 3429706 h 6858000"/>
                <a:gd name="connsiteX4" fmla="*/ 2241718 w 2284349"/>
                <a:gd name="connsiteY4" fmla="*/ 6799506 h 6858000"/>
                <a:gd name="connsiteX5" fmla="*/ 2283345 w 2284349"/>
                <a:gd name="connsiteY5" fmla="*/ 6858000 h 6858000"/>
                <a:gd name="connsiteX6" fmla="*/ 861653 w 2284349"/>
                <a:gd name="connsiteY6" fmla="*/ 6858000 h 6858000"/>
                <a:gd name="connsiteX7" fmla="*/ 713448 w 2284349"/>
                <a:gd name="connsiteY7" fmla="*/ 6567812 h 6858000"/>
                <a:gd name="connsiteX8" fmla="*/ 569331 w 2284349"/>
                <a:gd name="connsiteY8" fmla="*/ 6248573 h 6858000"/>
                <a:gd name="connsiteX9" fmla="*/ 0 w 2284349"/>
                <a:gd name="connsiteY9" fmla="*/ 3429706 h 6858000"/>
                <a:gd name="connsiteX10" fmla="*/ 569331 w 2284349"/>
                <a:gd name="connsiteY10" fmla="*/ 610838 h 6858000"/>
                <a:gd name="connsiteX11" fmla="*/ 713448 w 2284349"/>
                <a:gd name="connsiteY11" fmla="*/ 2916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4349" h="6858000">
                  <a:moveTo>
                    <a:pt x="862374" y="0"/>
                  </a:moveTo>
                  <a:lnTo>
                    <a:pt x="2284349" y="0"/>
                  </a:lnTo>
                  <a:lnTo>
                    <a:pt x="2241718" y="59906"/>
                  </a:lnTo>
                  <a:cubicBezTo>
                    <a:pt x="1590753" y="1022653"/>
                    <a:pt x="1210283" y="2182578"/>
                    <a:pt x="1210283" y="3429706"/>
                  </a:cubicBezTo>
                  <a:cubicBezTo>
                    <a:pt x="1210283" y="4676834"/>
                    <a:pt x="1590753" y="5836759"/>
                    <a:pt x="2241718" y="6799506"/>
                  </a:cubicBezTo>
                  <a:lnTo>
                    <a:pt x="2283345" y="6858000"/>
                  </a:lnTo>
                  <a:lnTo>
                    <a:pt x="861653" y="6858000"/>
                  </a:lnTo>
                  <a:lnTo>
                    <a:pt x="713448" y="6567812"/>
                  </a:lnTo>
                  <a:cubicBezTo>
                    <a:pt x="662970" y="6462804"/>
                    <a:pt x="614922" y="6356377"/>
                    <a:pt x="569331" y="6248573"/>
                  </a:cubicBezTo>
                  <a:cubicBezTo>
                    <a:pt x="191542" y="5355375"/>
                    <a:pt x="0" y="4406931"/>
                    <a:pt x="0" y="3429706"/>
                  </a:cubicBezTo>
                  <a:cubicBezTo>
                    <a:pt x="0" y="2452481"/>
                    <a:pt x="191542" y="1503872"/>
                    <a:pt x="569331" y="610838"/>
                  </a:cubicBezTo>
                  <a:cubicBezTo>
                    <a:pt x="614922" y="503034"/>
                    <a:pt x="662970" y="396608"/>
                    <a:pt x="713448" y="291600"/>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7" name="Freeform: Shape 3">
              <a:extLst>
                <a:ext uri="{FF2B5EF4-FFF2-40B4-BE49-F238E27FC236}">
                  <a16:creationId xmlns:a16="http://schemas.microsoft.com/office/drawing/2014/main" id="{52506138-3E10-E8CE-29A6-93BB19D6DB1A}"/>
                </a:ext>
              </a:extLst>
            </p:cNvPr>
            <p:cNvSpPr/>
            <p:nvPr userDrawn="1"/>
          </p:nvSpPr>
          <p:spPr>
            <a:xfrm>
              <a:off x="6586859" y="0"/>
              <a:ext cx="2222401" cy="3172810"/>
            </a:xfrm>
            <a:custGeom>
              <a:avLst/>
              <a:gdLst>
                <a:gd name="connsiteX0" fmla="*/ 807285 w 2222401"/>
                <a:gd name="connsiteY0" fmla="*/ 0 h 3172810"/>
                <a:gd name="connsiteX1" fmla="*/ 2222401 w 2222401"/>
                <a:gd name="connsiteY1" fmla="*/ 0 h 3172810"/>
                <a:gd name="connsiteX2" fmla="*/ 2110058 w 2222401"/>
                <a:gd name="connsiteY2" fmla="*/ 165328 h 3172810"/>
                <a:gd name="connsiteX3" fmla="*/ 1205242 w 2222401"/>
                <a:gd name="connsiteY3" fmla="*/ 2646234 h 3172810"/>
                <a:gd name="connsiteX4" fmla="*/ 526576 w 2222401"/>
                <a:gd name="connsiteY4" fmla="*/ 3167597 h 3172810"/>
                <a:gd name="connsiteX5" fmla="*/ 5213 w 2222401"/>
                <a:gd name="connsiteY5" fmla="*/ 2488933 h 3172810"/>
                <a:gd name="connsiteX6" fmla="*/ 760155 w 2222401"/>
                <a:gd name="connsiteY6" fmla="*/ 85150 h 31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401" h="3172810">
                  <a:moveTo>
                    <a:pt x="807285" y="0"/>
                  </a:moveTo>
                  <a:lnTo>
                    <a:pt x="2222401" y="0"/>
                  </a:lnTo>
                  <a:lnTo>
                    <a:pt x="2110058" y="165328"/>
                  </a:lnTo>
                  <a:cubicBezTo>
                    <a:pt x="1633494" y="905229"/>
                    <a:pt x="1322939" y="1747731"/>
                    <a:pt x="1205242" y="2646234"/>
                  </a:cubicBezTo>
                  <a:cubicBezTo>
                    <a:pt x="1161906" y="2977546"/>
                    <a:pt x="858051" y="3211100"/>
                    <a:pt x="526576" y="3167597"/>
                  </a:cubicBezTo>
                  <a:cubicBezTo>
                    <a:pt x="195267" y="3124260"/>
                    <a:pt x="-38289" y="2820409"/>
                    <a:pt x="5213" y="2488933"/>
                  </a:cubicBezTo>
                  <a:cubicBezTo>
                    <a:pt x="116223" y="1640951"/>
                    <a:pt x="369827" y="834003"/>
                    <a:pt x="760155" y="85150"/>
                  </a:cubicBezTo>
                  <a:close/>
                </a:path>
              </a:pathLst>
            </a:custGeom>
            <a:gradFill>
              <a:gsLst>
                <a:gs pos="43000">
                  <a:srgbClr val="FFB900"/>
                </a:gs>
                <a:gs pos="100000">
                  <a:srgbClr val="FF8F00"/>
                </a:gs>
              </a:gsLst>
              <a:lin ang="18900000" scaled="1"/>
            </a:gra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8" name="Freeform: Shape 6">
              <a:extLst>
                <a:ext uri="{FF2B5EF4-FFF2-40B4-BE49-F238E27FC236}">
                  <a16:creationId xmlns:a16="http://schemas.microsoft.com/office/drawing/2014/main" id="{05A011C9-275F-0E22-B353-2400DCD4A52B}"/>
                </a:ext>
              </a:extLst>
            </p:cNvPr>
            <p:cNvSpPr/>
            <p:nvPr userDrawn="1"/>
          </p:nvSpPr>
          <p:spPr>
            <a:xfrm>
              <a:off x="8056398" y="0"/>
              <a:ext cx="2796646" cy="6858000"/>
            </a:xfrm>
            <a:custGeom>
              <a:avLst/>
              <a:gdLst>
                <a:gd name="connsiteX0" fmla="*/ 1140444 w 2796646"/>
                <a:gd name="connsiteY0" fmla="*/ 0 h 6858000"/>
                <a:gd name="connsiteX1" fmla="*/ 2796646 w 2796646"/>
                <a:gd name="connsiteY1" fmla="*/ 0 h 6858000"/>
                <a:gd name="connsiteX2" fmla="*/ 2534265 w 2796646"/>
                <a:gd name="connsiteY2" fmla="*/ 238512 h 6858000"/>
                <a:gd name="connsiteX3" fmla="*/ 1210285 w 2796646"/>
                <a:gd name="connsiteY3" fmla="*/ 3429710 h 6858000"/>
                <a:gd name="connsiteX4" fmla="*/ 2534203 w 2796646"/>
                <a:gd name="connsiteY4" fmla="*/ 6620909 h 6858000"/>
                <a:gd name="connsiteX5" fmla="*/ 2795016 w 2796646"/>
                <a:gd name="connsiteY5" fmla="*/ 6858000 h 6858000"/>
                <a:gd name="connsiteX6" fmla="*/ 1139386 w 2796646"/>
                <a:gd name="connsiteY6" fmla="*/ 6858000 h 6858000"/>
                <a:gd name="connsiteX7" fmla="*/ 1133945 w 2796646"/>
                <a:gd name="connsiteY7" fmla="*/ 6851071 h 6858000"/>
                <a:gd name="connsiteX8" fmla="*/ 450238 w 2796646"/>
                <a:gd name="connsiteY8" fmla="*/ 5658405 h 6858000"/>
                <a:gd name="connsiteX9" fmla="*/ 0 w 2796646"/>
                <a:gd name="connsiteY9" fmla="*/ 3429710 h 6858000"/>
                <a:gd name="connsiteX10" fmla="*/ 450238 w 2796646"/>
                <a:gd name="connsiteY10" fmla="*/ 1201015 h 6858000"/>
                <a:gd name="connsiteX11" fmla="*/ 1133945 w 2796646"/>
                <a:gd name="connsiteY11" fmla="*/ 82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6646" h="6858000">
                  <a:moveTo>
                    <a:pt x="1140444" y="0"/>
                  </a:moveTo>
                  <a:lnTo>
                    <a:pt x="2796646" y="0"/>
                  </a:lnTo>
                  <a:lnTo>
                    <a:pt x="2534265" y="238512"/>
                  </a:lnTo>
                  <a:cubicBezTo>
                    <a:pt x="1716679" y="1056077"/>
                    <a:pt x="1210285" y="2184856"/>
                    <a:pt x="1210285" y="3429710"/>
                  </a:cubicBezTo>
                  <a:cubicBezTo>
                    <a:pt x="1210285" y="4674564"/>
                    <a:pt x="1716637" y="5803343"/>
                    <a:pt x="2534203" y="6620909"/>
                  </a:cubicBezTo>
                  <a:lnTo>
                    <a:pt x="2795016" y="6858000"/>
                  </a:lnTo>
                  <a:lnTo>
                    <a:pt x="1139386" y="6858000"/>
                  </a:lnTo>
                  <a:lnTo>
                    <a:pt x="1133945" y="6851071"/>
                  </a:lnTo>
                  <a:cubicBezTo>
                    <a:pt x="859349" y="6483463"/>
                    <a:pt x="630532" y="6084535"/>
                    <a:pt x="450238" y="5658405"/>
                  </a:cubicBezTo>
                  <a:cubicBezTo>
                    <a:pt x="151513" y="4952117"/>
                    <a:pt x="0" y="4202328"/>
                    <a:pt x="0" y="3429710"/>
                  </a:cubicBezTo>
                  <a:cubicBezTo>
                    <a:pt x="0" y="2657095"/>
                    <a:pt x="151513" y="1907139"/>
                    <a:pt x="450238" y="1201015"/>
                  </a:cubicBezTo>
                  <a:cubicBezTo>
                    <a:pt x="630532" y="774885"/>
                    <a:pt x="859349" y="375892"/>
                    <a:pt x="1133945" y="8277"/>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14300">
                <a:prstClr val="black"/>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9" name="Freeform: Shape 7">
              <a:extLst>
                <a:ext uri="{FF2B5EF4-FFF2-40B4-BE49-F238E27FC236}">
                  <a16:creationId xmlns:a16="http://schemas.microsoft.com/office/drawing/2014/main" id="{0D92917E-7364-77E1-3DB5-F36D67AEA1DF}"/>
                </a:ext>
              </a:extLst>
            </p:cNvPr>
            <p:cNvSpPr/>
            <p:nvPr userDrawn="1"/>
          </p:nvSpPr>
          <p:spPr>
            <a:xfrm>
              <a:off x="6586859" y="0"/>
              <a:ext cx="2222401" cy="3172810"/>
            </a:xfrm>
            <a:custGeom>
              <a:avLst/>
              <a:gdLst>
                <a:gd name="connsiteX0" fmla="*/ 807285 w 2222401"/>
                <a:gd name="connsiteY0" fmla="*/ 0 h 3172810"/>
                <a:gd name="connsiteX1" fmla="*/ 2222401 w 2222401"/>
                <a:gd name="connsiteY1" fmla="*/ 0 h 3172810"/>
                <a:gd name="connsiteX2" fmla="*/ 2110058 w 2222401"/>
                <a:gd name="connsiteY2" fmla="*/ 165328 h 3172810"/>
                <a:gd name="connsiteX3" fmla="*/ 1205242 w 2222401"/>
                <a:gd name="connsiteY3" fmla="*/ 2646234 h 3172810"/>
                <a:gd name="connsiteX4" fmla="*/ 526576 w 2222401"/>
                <a:gd name="connsiteY4" fmla="*/ 3167597 h 3172810"/>
                <a:gd name="connsiteX5" fmla="*/ 5213 w 2222401"/>
                <a:gd name="connsiteY5" fmla="*/ 2488933 h 3172810"/>
                <a:gd name="connsiteX6" fmla="*/ 760155 w 2222401"/>
                <a:gd name="connsiteY6" fmla="*/ 85150 h 317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2401" h="3172810">
                  <a:moveTo>
                    <a:pt x="807285" y="0"/>
                  </a:moveTo>
                  <a:lnTo>
                    <a:pt x="2222401" y="0"/>
                  </a:lnTo>
                  <a:lnTo>
                    <a:pt x="2110058" y="165328"/>
                  </a:lnTo>
                  <a:cubicBezTo>
                    <a:pt x="1633494" y="905229"/>
                    <a:pt x="1322939" y="1747731"/>
                    <a:pt x="1205242" y="2646234"/>
                  </a:cubicBezTo>
                  <a:cubicBezTo>
                    <a:pt x="1161906" y="2977546"/>
                    <a:pt x="858051" y="3211100"/>
                    <a:pt x="526576" y="3167597"/>
                  </a:cubicBezTo>
                  <a:cubicBezTo>
                    <a:pt x="195267" y="3124260"/>
                    <a:pt x="-38289" y="2820409"/>
                    <a:pt x="5213" y="2488933"/>
                  </a:cubicBezTo>
                  <a:cubicBezTo>
                    <a:pt x="116223" y="1640951"/>
                    <a:pt x="369827" y="834003"/>
                    <a:pt x="760155" y="85150"/>
                  </a:cubicBezTo>
                  <a:close/>
                </a:path>
              </a:pathLst>
            </a:custGeom>
            <a:gradFill>
              <a:gsLst>
                <a:gs pos="43000">
                  <a:srgbClr val="FFB900"/>
                </a:gs>
                <a:gs pos="100000">
                  <a:srgbClr val="FF8F00"/>
                </a:gs>
              </a:gsLst>
              <a:lin ang="18900000" scaled="1"/>
            </a:gra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0" name="Freeform: Shape 8">
              <a:extLst>
                <a:ext uri="{FF2B5EF4-FFF2-40B4-BE49-F238E27FC236}">
                  <a16:creationId xmlns:a16="http://schemas.microsoft.com/office/drawing/2014/main" id="{F5BBD2E7-B3EC-F866-A940-C244221FB19E}"/>
                </a:ext>
              </a:extLst>
            </p:cNvPr>
            <p:cNvSpPr/>
            <p:nvPr userDrawn="1"/>
          </p:nvSpPr>
          <p:spPr>
            <a:xfrm>
              <a:off x="8391162" y="4645594"/>
              <a:ext cx="2450493" cy="2212407"/>
            </a:xfrm>
            <a:custGeom>
              <a:avLst/>
              <a:gdLst>
                <a:gd name="connsiteX0" fmla="*/ 626810 w 2450493"/>
                <a:gd name="connsiteY0" fmla="*/ 417 h 2212407"/>
                <a:gd name="connsiteX1" fmla="*/ 1170775 w 2450493"/>
                <a:gd name="connsiteY1" fmla="*/ 389890 h 2212407"/>
                <a:gd name="connsiteX2" fmla="*/ 2421443 w 2450493"/>
                <a:gd name="connsiteY2" fmla="*/ 2188368 h 2212407"/>
                <a:gd name="connsiteX3" fmla="*/ 2450493 w 2450493"/>
                <a:gd name="connsiteY3" fmla="*/ 2212407 h 2212407"/>
                <a:gd name="connsiteX4" fmla="*/ 2418889 w 2450493"/>
                <a:gd name="connsiteY4" fmla="*/ 2212407 h 2212407"/>
                <a:gd name="connsiteX5" fmla="*/ 2408165 w 2450493"/>
                <a:gd name="connsiteY5" fmla="*/ 2203533 h 2212407"/>
                <a:gd name="connsiteX6" fmla="*/ 1151919 w 2450493"/>
                <a:gd name="connsiteY6" fmla="*/ 397001 h 2212407"/>
                <a:gd name="connsiteX7" fmla="*/ 604588 w 2450493"/>
                <a:gd name="connsiteY7" fmla="*/ 20039 h 2212407"/>
                <a:gd name="connsiteX8" fmla="*/ 604588 w 2450493"/>
                <a:gd name="connsiteY8" fmla="*/ 20203 h 2212407"/>
                <a:gd name="connsiteX9" fmla="*/ 397167 w 2450493"/>
                <a:gd name="connsiteY9" fmla="*/ 58414 h 2212407"/>
                <a:gd name="connsiteX10" fmla="*/ 58578 w 2450493"/>
                <a:gd name="connsiteY10" fmla="*/ 813165 h 2212407"/>
                <a:gd name="connsiteX11" fmla="*/ 725069 w 2450493"/>
                <a:gd name="connsiteY11" fmla="*/ 2070211 h 2212407"/>
                <a:gd name="connsiteX12" fmla="*/ 830611 w 2450493"/>
                <a:gd name="connsiteY12" fmla="*/ 2212407 h 2212407"/>
                <a:gd name="connsiteX13" fmla="*/ 805305 w 2450493"/>
                <a:gd name="connsiteY13" fmla="*/ 2212407 h 2212407"/>
                <a:gd name="connsiteX14" fmla="*/ 708449 w 2450493"/>
                <a:gd name="connsiteY14" fmla="*/ 2081908 h 2212407"/>
                <a:gd name="connsiteX15" fmla="*/ 39557 w 2450493"/>
                <a:gd name="connsiteY15" fmla="*/ 820443 h 2212407"/>
                <a:gd name="connsiteX16" fmla="*/ 389889 w 2450493"/>
                <a:gd name="connsiteY16" fmla="*/ 39557 h 2212407"/>
                <a:gd name="connsiteX17" fmla="*/ 626810 w 2450493"/>
                <a:gd name="connsiteY17" fmla="*/ 417 h 221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0493" h="2212407">
                  <a:moveTo>
                    <a:pt x="626810" y="417"/>
                  </a:moveTo>
                  <a:cubicBezTo>
                    <a:pt x="862466" y="9193"/>
                    <a:pt x="1081703" y="156046"/>
                    <a:pt x="1170775" y="389890"/>
                  </a:cubicBezTo>
                  <a:cubicBezTo>
                    <a:pt x="1438839" y="1094420"/>
                    <a:pt x="1868368" y="1707266"/>
                    <a:pt x="2421443" y="2188368"/>
                  </a:cubicBezTo>
                  <a:lnTo>
                    <a:pt x="2450493" y="2212407"/>
                  </a:lnTo>
                  <a:lnTo>
                    <a:pt x="2418889" y="2212407"/>
                  </a:lnTo>
                  <a:lnTo>
                    <a:pt x="2408165" y="2203533"/>
                  </a:lnTo>
                  <a:cubicBezTo>
                    <a:pt x="1852638" y="1720258"/>
                    <a:pt x="1421223" y="1104634"/>
                    <a:pt x="1151919" y="397001"/>
                  </a:cubicBezTo>
                  <a:cubicBezTo>
                    <a:pt x="1063096" y="163777"/>
                    <a:pt x="840458" y="20039"/>
                    <a:pt x="604588" y="20039"/>
                  </a:cubicBezTo>
                  <a:lnTo>
                    <a:pt x="604588" y="20203"/>
                  </a:lnTo>
                  <a:cubicBezTo>
                    <a:pt x="535612" y="20203"/>
                    <a:pt x="465479" y="32443"/>
                    <a:pt x="397167" y="58414"/>
                  </a:cubicBezTo>
                  <a:cubicBezTo>
                    <a:pt x="95629" y="173206"/>
                    <a:pt x="-56215" y="511793"/>
                    <a:pt x="58578" y="813165"/>
                  </a:cubicBezTo>
                  <a:cubicBezTo>
                    <a:pt x="229672" y="1262866"/>
                    <a:pt x="452778" y="1683362"/>
                    <a:pt x="725069" y="2070211"/>
                  </a:cubicBezTo>
                  <a:lnTo>
                    <a:pt x="830611" y="2212407"/>
                  </a:lnTo>
                  <a:lnTo>
                    <a:pt x="805305" y="2212407"/>
                  </a:lnTo>
                  <a:lnTo>
                    <a:pt x="708449" y="2081908"/>
                  </a:lnTo>
                  <a:cubicBezTo>
                    <a:pt x="435190" y="1693677"/>
                    <a:pt x="211270" y="1271695"/>
                    <a:pt x="39557" y="820443"/>
                  </a:cubicBezTo>
                  <a:cubicBezTo>
                    <a:pt x="-79041" y="508652"/>
                    <a:pt x="78096" y="158320"/>
                    <a:pt x="389889" y="39557"/>
                  </a:cubicBezTo>
                  <a:cubicBezTo>
                    <a:pt x="467878" y="9909"/>
                    <a:pt x="548255" y="-2509"/>
                    <a:pt x="626810" y="417"/>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1" name="Freeform: Shape 9">
              <a:extLst>
                <a:ext uri="{FF2B5EF4-FFF2-40B4-BE49-F238E27FC236}">
                  <a16:creationId xmlns:a16="http://schemas.microsoft.com/office/drawing/2014/main" id="{27C45A89-A73B-5B34-DD8F-7B67D115B6F2}"/>
                </a:ext>
              </a:extLst>
            </p:cNvPr>
            <p:cNvSpPr/>
            <p:nvPr userDrawn="1"/>
          </p:nvSpPr>
          <p:spPr>
            <a:xfrm>
              <a:off x="8390968" y="4645402"/>
              <a:ext cx="2450734" cy="2212599"/>
            </a:xfrm>
            <a:custGeom>
              <a:avLst/>
              <a:gdLst>
                <a:gd name="connsiteX0" fmla="*/ 627190 w 2450734"/>
                <a:gd name="connsiteY0" fmla="*/ 401 h 2212599"/>
                <a:gd name="connsiteX1" fmla="*/ 1170970 w 2450734"/>
                <a:gd name="connsiteY1" fmla="*/ 390082 h 2212599"/>
                <a:gd name="connsiteX2" fmla="*/ 2421635 w 2450734"/>
                <a:gd name="connsiteY2" fmla="*/ 2188518 h 2212599"/>
                <a:gd name="connsiteX3" fmla="*/ 2450734 w 2450734"/>
                <a:gd name="connsiteY3" fmla="*/ 2212599 h 2212599"/>
                <a:gd name="connsiteX4" fmla="*/ 805498 w 2450734"/>
                <a:gd name="connsiteY4" fmla="*/ 2212599 h 2212599"/>
                <a:gd name="connsiteX5" fmla="*/ 708642 w 2450734"/>
                <a:gd name="connsiteY5" fmla="*/ 2082100 h 2212599"/>
                <a:gd name="connsiteX6" fmla="*/ 39750 w 2450734"/>
                <a:gd name="connsiteY6" fmla="*/ 820636 h 2212599"/>
                <a:gd name="connsiteX7" fmla="*/ 390082 w 2450734"/>
                <a:gd name="connsiteY7" fmla="*/ 39750 h 2212599"/>
                <a:gd name="connsiteX8" fmla="*/ 627190 w 2450734"/>
                <a:gd name="connsiteY8" fmla="*/ 401 h 221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734" h="2212599">
                  <a:moveTo>
                    <a:pt x="627190" y="401"/>
                  </a:moveTo>
                  <a:cubicBezTo>
                    <a:pt x="862878" y="9016"/>
                    <a:pt x="1081773" y="155866"/>
                    <a:pt x="1170970" y="390082"/>
                  </a:cubicBezTo>
                  <a:cubicBezTo>
                    <a:pt x="1439033" y="1094510"/>
                    <a:pt x="1868561" y="1707382"/>
                    <a:pt x="2421635" y="2188518"/>
                  </a:cubicBezTo>
                  <a:lnTo>
                    <a:pt x="2450734" y="2212599"/>
                  </a:lnTo>
                  <a:lnTo>
                    <a:pt x="805498" y="2212599"/>
                  </a:lnTo>
                  <a:lnTo>
                    <a:pt x="708642" y="2082100"/>
                  </a:lnTo>
                  <a:cubicBezTo>
                    <a:pt x="435383" y="1693870"/>
                    <a:pt x="211463" y="1271888"/>
                    <a:pt x="39750" y="820636"/>
                  </a:cubicBezTo>
                  <a:cubicBezTo>
                    <a:pt x="-79177" y="508347"/>
                    <a:pt x="77793" y="158679"/>
                    <a:pt x="390082" y="39750"/>
                  </a:cubicBezTo>
                  <a:cubicBezTo>
                    <a:pt x="468196" y="10018"/>
                    <a:pt x="548625" y="-2470"/>
                    <a:pt x="627190" y="401"/>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63500" dist="50800" dir="2700000">
                <a:prstClr val="black">
                  <a:alpha val="50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2" name="Freeform: Shape 10">
              <a:extLst>
                <a:ext uri="{FF2B5EF4-FFF2-40B4-BE49-F238E27FC236}">
                  <a16:creationId xmlns:a16="http://schemas.microsoft.com/office/drawing/2014/main" id="{3865CF25-24B0-CD68-BA28-1746A10D2CAB}"/>
                </a:ext>
              </a:extLst>
            </p:cNvPr>
            <p:cNvSpPr/>
            <p:nvPr/>
          </p:nvSpPr>
          <p:spPr>
            <a:xfrm>
              <a:off x="9545726" y="0"/>
              <a:ext cx="2646274" cy="6858000"/>
            </a:xfrm>
            <a:custGeom>
              <a:avLst/>
              <a:gdLst>
                <a:gd name="connsiteX0" fmla="*/ 1749539 w 2646274"/>
                <a:gd name="connsiteY0" fmla="*/ 0 h 6858000"/>
                <a:gd name="connsiteX1" fmla="*/ 2646274 w 2646274"/>
                <a:gd name="connsiteY1" fmla="*/ 0 h 6858000"/>
                <a:gd name="connsiteX2" fmla="*/ 2646274 w 2646274"/>
                <a:gd name="connsiteY2" fmla="*/ 860073 h 6858000"/>
                <a:gd name="connsiteX3" fmla="*/ 2545485 w 2646274"/>
                <a:gd name="connsiteY3" fmla="*/ 921368 h 6858000"/>
                <a:gd name="connsiteX4" fmla="*/ 1210282 w 2646274"/>
                <a:gd name="connsiteY4" fmla="*/ 3429706 h 6858000"/>
                <a:gd name="connsiteX5" fmla="*/ 2545485 w 2646274"/>
                <a:gd name="connsiteY5" fmla="*/ 5938046 h 6858000"/>
                <a:gd name="connsiteX6" fmla="*/ 2646274 w 2646274"/>
                <a:gd name="connsiteY6" fmla="*/ 5999341 h 6858000"/>
                <a:gd name="connsiteX7" fmla="*/ 2646274 w 2646274"/>
                <a:gd name="connsiteY7" fmla="*/ 6858000 h 6858000"/>
                <a:gd name="connsiteX8" fmla="*/ 1747536 w 2646274"/>
                <a:gd name="connsiteY8" fmla="*/ 6858000 h 6858000"/>
                <a:gd name="connsiteX9" fmla="*/ 1717277 w 2646274"/>
                <a:gd name="connsiteY9" fmla="*/ 6836661 h 6858000"/>
                <a:gd name="connsiteX10" fmla="*/ 1240717 w 2646274"/>
                <a:gd name="connsiteY10" fmla="*/ 6425064 h 6858000"/>
                <a:gd name="connsiteX11" fmla="*/ 0 w 2646274"/>
                <a:gd name="connsiteY11" fmla="*/ 3429706 h 6858000"/>
                <a:gd name="connsiteX12" fmla="*/ 1240717 w 2646274"/>
                <a:gd name="connsiteY12" fmla="*/ 434350 h 6858000"/>
                <a:gd name="connsiteX13" fmla="*/ 1717277 w 2646274"/>
                <a:gd name="connsiteY13" fmla="*/ 22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46274" h="6858000">
                  <a:moveTo>
                    <a:pt x="1749539" y="0"/>
                  </a:moveTo>
                  <a:lnTo>
                    <a:pt x="2646274" y="0"/>
                  </a:lnTo>
                  <a:lnTo>
                    <a:pt x="2646274" y="860073"/>
                  </a:lnTo>
                  <a:lnTo>
                    <a:pt x="2545485" y="921368"/>
                  </a:lnTo>
                  <a:cubicBezTo>
                    <a:pt x="1740489" y="1465666"/>
                    <a:pt x="1210282" y="2386918"/>
                    <a:pt x="1210282" y="3429706"/>
                  </a:cubicBezTo>
                  <a:cubicBezTo>
                    <a:pt x="1210282" y="4472495"/>
                    <a:pt x="1740489" y="5393748"/>
                    <a:pt x="2545485" y="5938046"/>
                  </a:cubicBezTo>
                  <a:lnTo>
                    <a:pt x="2646274" y="5999341"/>
                  </a:lnTo>
                  <a:lnTo>
                    <a:pt x="2646274" y="6858000"/>
                  </a:lnTo>
                  <a:lnTo>
                    <a:pt x="1747536" y="6858000"/>
                  </a:lnTo>
                  <a:lnTo>
                    <a:pt x="1717277" y="6836661"/>
                  </a:lnTo>
                  <a:cubicBezTo>
                    <a:pt x="1550015" y="6712455"/>
                    <a:pt x="1390731" y="6575077"/>
                    <a:pt x="1240717" y="6425064"/>
                  </a:cubicBezTo>
                  <a:cubicBezTo>
                    <a:pt x="440644" y="5624989"/>
                    <a:pt x="0" y="4561254"/>
                    <a:pt x="0" y="3429706"/>
                  </a:cubicBezTo>
                  <a:cubicBezTo>
                    <a:pt x="0" y="2298157"/>
                    <a:pt x="440644" y="1234423"/>
                    <a:pt x="1240717" y="434350"/>
                  </a:cubicBezTo>
                  <a:cubicBezTo>
                    <a:pt x="1390731" y="284336"/>
                    <a:pt x="1550015" y="146958"/>
                    <a:pt x="1717277" y="22752"/>
                  </a:cubicBezTo>
                  <a:close/>
                </a:path>
              </a:pathLst>
            </a:custGeom>
            <a:gradFill flip="none" rotWithShape="1">
              <a:gsLst>
                <a:gs pos="43000">
                  <a:srgbClr val="107C10"/>
                </a:gs>
                <a:gs pos="100000">
                  <a:srgbClr val="095E09"/>
                </a:gs>
              </a:gsLst>
              <a:lin ang="0" scaled="1"/>
              <a:tileRect/>
            </a:gra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3" name="Freeform: Shape 11">
              <a:extLst>
                <a:ext uri="{FF2B5EF4-FFF2-40B4-BE49-F238E27FC236}">
                  <a16:creationId xmlns:a16="http://schemas.microsoft.com/office/drawing/2014/main" id="{173DF0FA-A4B3-2189-0E0D-F031F5675600}"/>
                </a:ext>
              </a:extLst>
            </p:cNvPr>
            <p:cNvSpPr/>
            <p:nvPr userDrawn="1"/>
          </p:nvSpPr>
          <p:spPr>
            <a:xfrm>
              <a:off x="8626945" y="0"/>
              <a:ext cx="2215547" cy="1684784"/>
            </a:xfrm>
            <a:custGeom>
              <a:avLst/>
              <a:gdLst>
                <a:gd name="connsiteX0" fmla="*/ 570554 w 2215547"/>
                <a:gd name="connsiteY0" fmla="*/ 0 h 1684784"/>
                <a:gd name="connsiteX1" fmla="*/ 595714 w 2215547"/>
                <a:gd name="connsiteY1" fmla="*/ 0 h 1684784"/>
                <a:gd name="connsiteX2" fmla="*/ 534548 w 2215547"/>
                <a:gd name="connsiteY2" fmla="*/ 80301 h 1684784"/>
                <a:gd name="connsiteX3" fmla="*/ 85459 w 2215547"/>
                <a:gd name="connsiteY3" fmla="*/ 811316 h 1684784"/>
                <a:gd name="connsiteX4" fmla="*/ 47911 w 2215547"/>
                <a:gd name="connsiteY4" fmla="*/ 1257418 h 1684784"/>
                <a:gd name="connsiteX5" fmla="*/ 336714 w 2215547"/>
                <a:gd name="connsiteY5" fmla="*/ 1599480 h 1684784"/>
                <a:gd name="connsiteX6" fmla="*/ 1124878 w 2215547"/>
                <a:gd name="connsiteY6" fmla="*/ 1348228 h 1684784"/>
                <a:gd name="connsiteX7" fmla="*/ 2061598 w 2215547"/>
                <a:gd name="connsiteY7" fmla="*/ 109193 h 1684784"/>
                <a:gd name="connsiteX8" fmla="*/ 2184619 w 2215547"/>
                <a:gd name="connsiteY8" fmla="*/ 0 h 1684784"/>
                <a:gd name="connsiteX9" fmla="*/ 2215547 w 2215547"/>
                <a:gd name="connsiteY9" fmla="*/ 0 h 1684784"/>
                <a:gd name="connsiteX10" fmla="*/ 2075807 w 2215547"/>
                <a:gd name="connsiteY10" fmla="*/ 124033 h 1684784"/>
                <a:gd name="connsiteX11" fmla="*/ 1143237 w 2215547"/>
                <a:gd name="connsiteY11" fmla="*/ 1357491 h 1684784"/>
                <a:gd name="connsiteX12" fmla="*/ 327780 w 2215547"/>
                <a:gd name="connsiteY12" fmla="*/ 1617344 h 1684784"/>
                <a:gd name="connsiteX13" fmla="*/ 28890 w 2215547"/>
                <a:gd name="connsiteY13" fmla="*/ 1263539 h 1684784"/>
                <a:gd name="connsiteX14" fmla="*/ 67762 w 2215547"/>
                <a:gd name="connsiteY14" fmla="*/ 802054 h 1684784"/>
                <a:gd name="connsiteX15" fmla="*/ 518362 w 2215547"/>
                <a:gd name="connsiteY15" fmla="*/ 68520 h 1684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5547" h="1684784">
                  <a:moveTo>
                    <a:pt x="570554" y="0"/>
                  </a:moveTo>
                  <a:lnTo>
                    <a:pt x="595714" y="0"/>
                  </a:lnTo>
                  <a:lnTo>
                    <a:pt x="534548" y="80301"/>
                  </a:lnTo>
                  <a:cubicBezTo>
                    <a:pt x="367942" y="310807"/>
                    <a:pt x="218013" y="554770"/>
                    <a:pt x="85459" y="811316"/>
                  </a:cubicBezTo>
                  <a:cubicBezTo>
                    <a:pt x="13673" y="950092"/>
                    <a:pt x="440" y="1108552"/>
                    <a:pt x="47911" y="1257418"/>
                  </a:cubicBezTo>
                  <a:cubicBezTo>
                    <a:pt x="95384" y="1406284"/>
                    <a:pt x="197936" y="1527860"/>
                    <a:pt x="336714" y="1599480"/>
                  </a:cubicBezTo>
                  <a:cubicBezTo>
                    <a:pt x="623199" y="1747521"/>
                    <a:pt x="976837" y="1634713"/>
                    <a:pt x="1124878" y="1348228"/>
                  </a:cubicBezTo>
                  <a:cubicBezTo>
                    <a:pt x="1368098" y="877344"/>
                    <a:pt x="1685182" y="460251"/>
                    <a:pt x="2061598" y="109193"/>
                  </a:cubicBezTo>
                  <a:lnTo>
                    <a:pt x="2184619" y="0"/>
                  </a:lnTo>
                  <a:lnTo>
                    <a:pt x="2215547" y="0"/>
                  </a:lnTo>
                  <a:lnTo>
                    <a:pt x="2075807" y="124033"/>
                  </a:lnTo>
                  <a:cubicBezTo>
                    <a:pt x="1701054" y="473539"/>
                    <a:pt x="1385372" y="888778"/>
                    <a:pt x="1143237" y="1357491"/>
                  </a:cubicBezTo>
                  <a:cubicBezTo>
                    <a:pt x="990072" y="1653900"/>
                    <a:pt x="624356" y="1770511"/>
                    <a:pt x="327780" y="1617344"/>
                  </a:cubicBezTo>
                  <a:cubicBezTo>
                    <a:pt x="184206" y="1543077"/>
                    <a:pt x="78017" y="1417532"/>
                    <a:pt x="28890" y="1263539"/>
                  </a:cubicBezTo>
                  <a:cubicBezTo>
                    <a:pt x="-20237" y="1109544"/>
                    <a:pt x="-6343" y="945627"/>
                    <a:pt x="67762" y="802054"/>
                  </a:cubicBezTo>
                  <a:cubicBezTo>
                    <a:pt x="200750" y="544639"/>
                    <a:pt x="351182" y="299831"/>
                    <a:pt x="518362" y="68520"/>
                  </a:cubicBezTo>
                  <a:close/>
                </a:path>
              </a:pathLst>
            </a:custGeom>
            <a:solidFill>
              <a:srgbClr val="FFFFFF">
                <a:alpha val="50000"/>
              </a:srgbClr>
            </a:solidFill>
            <a:ln w="0"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Display"/>
              </a:endParaRPr>
            </a:p>
          </p:txBody>
        </p:sp>
        <p:sp>
          <p:nvSpPr>
            <p:cNvPr id="34" name="Freeform: Shape 12">
              <a:extLst>
                <a:ext uri="{FF2B5EF4-FFF2-40B4-BE49-F238E27FC236}">
                  <a16:creationId xmlns:a16="http://schemas.microsoft.com/office/drawing/2014/main" id="{08A091F9-2007-2613-9D5E-BB2A44718C29}"/>
                </a:ext>
              </a:extLst>
            </p:cNvPr>
            <p:cNvSpPr/>
            <p:nvPr/>
          </p:nvSpPr>
          <p:spPr>
            <a:xfrm>
              <a:off x="8627490" y="0"/>
              <a:ext cx="2215146" cy="1684858"/>
            </a:xfrm>
            <a:custGeom>
              <a:avLst/>
              <a:gdLst>
                <a:gd name="connsiteX0" fmla="*/ 570249 w 2215146"/>
                <a:gd name="connsiteY0" fmla="*/ 0 h 1684858"/>
                <a:gd name="connsiteX1" fmla="*/ 2215146 w 2215146"/>
                <a:gd name="connsiteY1" fmla="*/ 0 h 1684858"/>
                <a:gd name="connsiteX2" fmla="*/ 2075592 w 2215146"/>
                <a:gd name="connsiteY2" fmla="*/ 123868 h 1684858"/>
                <a:gd name="connsiteX3" fmla="*/ 1143023 w 2215146"/>
                <a:gd name="connsiteY3" fmla="*/ 1357323 h 1684858"/>
                <a:gd name="connsiteX4" fmla="*/ 327566 w 2215146"/>
                <a:gd name="connsiteY4" fmla="*/ 1617179 h 1684858"/>
                <a:gd name="connsiteX5" fmla="*/ 67710 w 2215146"/>
                <a:gd name="connsiteY5" fmla="*/ 801722 h 1684858"/>
                <a:gd name="connsiteX6" fmla="*/ 518310 w 2215146"/>
                <a:gd name="connsiteY6" fmla="*/ 68189 h 168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5146" h="1684858">
                  <a:moveTo>
                    <a:pt x="570249" y="0"/>
                  </a:moveTo>
                  <a:lnTo>
                    <a:pt x="2215146" y="0"/>
                  </a:lnTo>
                  <a:lnTo>
                    <a:pt x="2075592" y="123868"/>
                  </a:lnTo>
                  <a:cubicBezTo>
                    <a:pt x="1700839" y="473374"/>
                    <a:pt x="1385158" y="888612"/>
                    <a:pt x="1143023" y="1357323"/>
                  </a:cubicBezTo>
                  <a:cubicBezTo>
                    <a:pt x="989689" y="1654230"/>
                    <a:pt x="624637" y="1770677"/>
                    <a:pt x="327566" y="1617179"/>
                  </a:cubicBezTo>
                  <a:cubicBezTo>
                    <a:pt x="30495" y="1463682"/>
                    <a:pt x="-85788" y="1098793"/>
                    <a:pt x="67710" y="801722"/>
                  </a:cubicBezTo>
                  <a:cubicBezTo>
                    <a:pt x="200697" y="544308"/>
                    <a:pt x="351130" y="299500"/>
                    <a:pt x="518310" y="68189"/>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63500" dist="50800" dir="13500000">
                <a:prstClr val="black">
                  <a:alpha val="35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5" name="Freeform: Shape 13">
              <a:extLst>
                <a:ext uri="{FF2B5EF4-FFF2-40B4-BE49-F238E27FC236}">
                  <a16:creationId xmlns:a16="http://schemas.microsoft.com/office/drawing/2014/main" id="{4022E2A2-F7F2-AC7F-0B30-666D1967219B}"/>
                </a:ext>
              </a:extLst>
            </p:cNvPr>
            <p:cNvSpPr/>
            <p:nvPr/>
          </p:nvSpPr>
          <p:spPr>
            <a:xfrm>
              <a:off x="6603397" y="1964081"/>
              <a:ext cx="1214429" cy="1214429"/>
            </a:xfrm>
            <a:custGeom>
              <a:avLst/>
              <a:gdLst>
                <a:gd name="connsiteX0" fmla="*/ 464693 w 464693"/>
                <a:gd name="connsiteY0" fmla="*/ 232347 h 464693"/>
                <a:gd name="connsiteX1" fmla="*/ 232346 w 464693"/>
                <a:gd name="connsiteY1" fmla="*/ 464693 h 464693"/>
                <a:gd name="connsiteX2" fmla="*/ 0 w 464693"/>
                <a:gd name="connsiteY2" fmla="*/ 232347 h 464693"/>
                <a:gd name="connsiteX3" fmla="*/ 232346 w 464693"/>
                <a:gd name="connsiteY3" fmla="*/ 0 h 464693"/>
                <a:gd name="connsiteX4" fmla="*/ 464693 w 464693"/>
                <a:gd name="connsiteY4" fmla="*/ 232347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7"/>
                  </a:moveTo>
                  <a:cubicBezTo>
                    <a:pt x="464693" y="360668"/>
                    <a:pt x="360668" y="464693"/>
                    <a:pt x="232346" y="464693"/>
                  </a:cubicBezTo>
                  <a:cubicBezTo>
                    <a:pt x="104025" y="464693"/>
                    <a:pt x="0" y="360668"/>
                    <a:pt x="0" y="232347"/>
                  </a:cubicBezTo>
                  <a:cubicBezTo>
                    <a:pt x="0" y="104025"/>
                    <a:pt x="104025" y="0"/>
                    <a:pt x="232346" y="0"/>
                  </a:cubicBezTo>
                  <a:cubicBezTo>
                    <a:pt x="360668" y="0"/>
                    <a:pt x="464693" y="104025"/>
                    <a:pt x="464693" y="232347"/>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6" name="Freeform: Shape 14">
              <a:extLst>
                <a:ext uri="{FF2B5EF4-FFF2-40B4-BE49-F238E27FC236}">
                  <a16:creationId xmlns:a16="http://schemas.microsoft.com/office/drawing/2014/main" id="{0833381A-530E-2AA4-D48C-C5F53948ADA6}"/>
                </a:ext>
              </a:extLst>
            </p:cNvPr>
            <p:cNvSpPr/>
            <p:nvPr/>
          </p:nvSpPr>
          <p:spPr>
            <a:xfrm>
              <a:off x="6714751" y="2075435"/>
              <a:ext cx="991721" cy="991721"/>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7" name="Freeform: Shape 15">
              <a:extLst>
                <a:ext uri="{FF2B5EF4-FFF2-40B4-BE49-F238E27FC236}">
                  <a16:creationId xmlns:a16="http://schemas.microsoft.com/office/drawing/2014/main" id="{2B997B08-1DE2-2721-ADC8-5B5F8289F168}"/>
                </a:ext>
              </a:extLst>
            </p:cNvPr>
            <p:cNvSpPr/>
            <p:nvPr/>
          </p:nvSpPr>
          <p:spPr>
            <a:xfrm>
              <a:off x="8627385" y="474547"/>
              <a:ext cx="1210449" cy="1210447"/>
            </a:xfrm>
            <a:custGeom>
              <a:avLst/>
              <a:gdLst>
                <a:gd name="connsiteX0" fmla="*/ 464693 w 464693"/>
                <a:gd name="connsiteY0" fmla="*/ 232346 h 464692"/>
                <a:gd name="connsiteX1" fmla="*/ 232346 w 464693"/>
                <a:gd name="connsiteY1" fmla="*/ 464693 h 464692"/>
                <a:gd name="connsiteX2" fmla="*/ 0 w 464693"/>
                <a:gd name="connsiteY2" fmla="*/ 232346 h 464692"/>
                <a:gd name="connsiteX3" fmla="*/ 232346 w 464693"/>
                <a:gd name="connsiteY3" fmla="*/ 0 h 464692"/>
                <a:gd name="connsiteX4" fmla="*/ 464693 w 464693"/>
                <a:gd name="connsiteY4" fmla="*/ 232346 h 46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2">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8" name="Freeform: Shape 16">
              <a:extLst>
                <a:ext uri="{FF2B5EF4-FFF2-40B4-BE49-F238E27FC236}">
                  <a16:creationId xmlns:a16="http://schemas.microsoft.com/office/drawing/2014/main" id="{FE09811A-30FD-6C42-D186-1C7CE176B248}"/>
                </a:ext>
              </a:extLst>
            </p:cNvPr>
            <p:cNvSpPr/>
            <p:nvPr/>
          </p:nvSpPr>
          <p:spPr>
            <a:xfrm>
              <a:off x="8738372" y="585534"/>
              <a:ext cx="988470" cy="988470"/>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8" y="379476"/>
                    <a:pt x="0" y="294527"/>
                    <a:pt x="0" y="189738"/>
                  </a:cubicBezTo>
                  <a:cubicBezTo>
                    <a:pt x="0" y="84949"/>
                    <a:pt x="84948" y="0"/>
                    <a:pt x="189738" y="0"/>
                  </a:cubicBezTo>
                  <a:cubicBezTo>
                    <a:pt x="294527" y="0"/>
                    <a:pt x="379476" y="84949"/>
                    <a:pt x="379476" y="189738"/>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39" name="Freeform: Shape 17">
              <a:extLst>
                <a:ext uri="{FF2B5EF4-FFF2-40B4-BE49-F238E27FC236}">
                  <a16:creationId xmlns:a16="http://schemas.microsoft.com/office/drawing/2014/main" id="{7F1DFB74-829B-72F1-0CFC-891540B63B89}"/>
                </a:ext>
              </a:extLst>
            </p:cNvPr>
            <p:cNvSpPr/>
            <p:nvPr/>
          </p:nvSpPr>
          <p:spPr>
            <a:xfrm>
              <a:off x="8502171" y="4791175"/>
              <a:ext cx="988470" cy="988470"/>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0" name="Freeform: Shape 18">
              <a:extLst>
                <a:ext uri="{FF2B5EF4-FFF2-40B4-BE49-F238E27FC236}">
                  <a16:creationId xmlns:a16="http://schemas.microsoft.com/office/drawing/2014/main" id="{A7601C6D-FDEA-26B1-E1A9-0E73CA8017B1}"/>
                </a:ext>
              </a:extLst>
            </p:cNvPr>
            <p:cNvSpPr/>
            <p:nvPr/>
          </p:nvSpPr>
          <p:spPr>
            <a:xfrm>
              <a:off x="8502171" y="4791175"/>
              <a:ext cx="988473" cy="988473"/>
            </a:xfrm>
            <a:custGeom>
              <a:avLst/>
              <a:gdLst>
                <a:gd name="connsiteX0" fmla="*/ 189738 w 379476"/>
                <a:gd name="connsiteY0" fmla="*/ 7747 h 379476"/>
                <a:gd name="connsiteX1" fmla="*/ 371729 w 379476"/>
                <a:gd name="connsiteY1" fmla="*/ 189738 h 379476"/>
                <a:gd name="connsiteX2" fmla="*/ 189738 w 379476"/>
                <a:gd name="connsiteY2" fmla="*/ 371729 h 379476"/>
                <a:gd name="connsiteX3" fmla="*/ 7747 w 379476"/>
                <a:gd name="connsiteY3" fmla="*/ 189738 h 379476"/>
                <a:gd name="connsiteX4" fmla="*/ 189738 w 379476"/>
                <a:gd name="connsiteY4" fmla="*/ 7747 h 379476"/>
                <a:gd name="connsiteX5" fmla="*/ 189738 w 379476"/>
                <a:gd name="connsiteY5" fmla="*/ 0 h 379476"/>
                <a:gd name="connsiteX6" fmla="*/ 0 w 379476"/>
                <a:gd name="connsiteY6" fmla="*/ 189738 h 379476"/>
                <a:gd name="connsiteX7" fmla="*/ 189738 w 379476"/>
                <a:gd name="connsiteY7" fmla="*/ 379476 h 379476"/>
                <a:gd name="connsiteX8" fmla="*/ 379476 w 379476"/>
                <a:gd name="connsiteY8" fmla="*/ 189738 h 379476"/>
                <a:gd name="connsiteX9" fmla="*/ 189738 w 379476"/>
                <a:gd name="connsiteY9" fmla="*/ 0 h 379476"/>
                <a:gd name="connsiteX10" fmla="*/ 189738 w 379476"/>
                <a:gd name="connsiteY10" fmla="*/ 0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476" h="379476">
                  <a:moveTo>
                    <a:pt x="189738" y="7747"/>
                  </a:moveTo>
                  <a:cubicBezTo>
                    <a:pt x="290068" y="7747"/>
                    <a:pt x="371729" y="89408"/>
                    <a:pt x="371729" y="189738"/>
                  </a:cubicBezTo>
                  <a:cubicBezTo>
                    <a:pt x="371729" y="290068"/>
                    <a:pt x="290068" y="371729"/>
                    <a:pt x="189738" y="371729"/>
                  </a:cubicBezTo>
                  <a:cubicBezTo>
                    <a:pt x="89408" y="371729"/>
                    <a:pt x="7747" y="290068"/>
                    <a:pt x="7747" y="189738"/>
                  </a:cubicBezTo>
                  <a:cubicBezTo>
                    <a:pt x="7747" y="89408"/>
                    <a:pt x="89408" y="7747"/>
                    <a:pt x="189738" y="7747"/>
                  </a:cubicBezTo>
                  <a:moveTo>
                    <a:pt x="189738" y="0"/>
                  </a:moveTo>
                  <a:cubicBezTo>
                    <a:pt x="84963" y="0"/>
                    <a:pt x="0" y="84963"/>
                    <a:pt x="0" y="189738"/>
                  </a:cubicBezTo>
                  <a:cubicBezTo>
                    <a:pt x="0" y="294513"/>
                    <a:pt x="84963" y="379476"/>
                    <a:pt x="189738" y="379476"/>
                  </a:cubicBezTo>
                  <a:cubicBezTo>
                    <a:pt x="294513" y="379476"/>
                    <a:pt x="379476" y="294513"/>
                    <a:pt x="379476" y="189738"/>
                  </a:cubicBezTo>
                  <a:cubicBezTo>
                    <a:pt x="379476" y="84963"/>
                    <a:pt x="294513" y="0"/>
                    <a:pt x="189738" y="0"/>
                  </a:cubicBezTo>
                  <a:lnTo>
                    <a:pt x="189738" y="0"/>
                  </a:ln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1" name="Freeform: Shape 19">
              <a:extLst>
                <a:ext uri="{FF2B5EF4-FFF2-40B4-BE49-F238E27FC236}">
                  <a16:creationId xmlns:a16="http://schemas.microsoft.com/office/drawing/2014/main" id="{37175522-E942-8205-FA45-2C65BCE91B28}"/>
                </a:ext>
              </a:extLst>
            </p:cNvPr>
            <p:cNvSpPr/>
            <p:nvPr/>
          </p:nvSpPr>
          <p:spPr>
            <a:xfrm>
              <a:off x="9545826" y="0"/>
              <a:ext cx="2646174" cy="4181651"/>
            </a:xfrm>
            <a:custGeom>
              <a:avLst/>
              <a:gdLst>
                <a:gd name="connsiteX0" fmla="*/ 1747913 w 2646174"/>
                <a:gd name="connsiteY0" fmla="*/ 0 h 4181651"/>
                <a:gd name="connsiteX1" fmla="*/ 2646174 w 2646174"/>
                <a:gd name="connsiteY1" fmla="*/ 0 h 4181651"/>
                <a:gd name="connsiteX2" fmla="*/ 2646174 w 2646174"/>
                <a:gd name="connsiteY2" fmla="*/ 856737 h 4181651"/>
                <a:gd name="connsiteX3" fmla="*/ 2457809 w 2646174"/>
                <a:gd name="connsiteY3" fmla="*/ 980394 h 4181651"/>
                <a:gd name="connsiteX4" fmla="*/ 2011745 w 2646174"/>
                <a:gd name="connsiteY4" fmla="*/ 1378332 h 4181651"/>
                <a:gd name="connsiteX5" fmla="*/ 1212662 w 2646174"/>
                <a:gd name="connsiteY5" fmla="*/ 3551945 h 4181651"/>
                <a:gd name="connsiteX6" fmla="*/ 632417 w 2646174"/>
                <a:gd name="connsiteY6" fmla="*/ 4180987 h 4181651"/>
                <a:gd name="connsiteX7" fmla="*/ 607606 w 2646174"/>
                <a:gd name="connsiteY7" fmla="*/ 4181485 h 4181651"/>
                <a:gd name="connsiteX8" fmla="*/ 607770 w 2646174"/>
                <a:gd name="connsiteY8" fmla="*/ 4181651 h 4181651"/>
                <a:gd name="connsiteX9" fmla="*/ 3539 w 2646174"/>
                <a:gd name="connsiteY9" fmla="*/ 3600906 h 4181651"/>
                <a:gd name="connsiteX10" fmla="*/ 1122186 w 2646174"/>
                <a:gd name="connsiteY10" fmla="*/ 557912 h 4181651"/>
                <a:gd name="connsiteX11" fmla="*/ 1746652 w 2646174"/>
                <a:gd name="connsiteY11" fmla="*/ 873 h 418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46174" h="4181651">
                  <a:moveTo>
                    <a:pt x="1747913" y="0"/>
                  </a:moveTo>
                  <a:lnTo>
                    <a:pt x="2646174" y="0"/>
                  </a:lnTo>
                  <a:lnTo>
                    <a:pt x="2646174" y="856737"/>
                  </a:lnTo>
                  <a:lnTo>
                    <a:pt x="2457809" y="980394"/>
                  </a:lnTo>
                  <a:cubicBezTo>
                    <a:pt x="2298147" y="1096818"/>
                    <a:pt x="2148743" y="1229795"/>
                    <a:pt x="2011745" y="1378332"/>
                  </a:cubicBezTo>
                  <a:cubicBezTo>
                    <a:pt x="1463753" y="1972471"/>
                    <a:pt x="1180078" y="2744428"/>
                    <a:pt x="1212662" y="3551945"/>
                  </a:cubicBezTo>
                  <a:cubicBezTo>
                    <a:pt x="1226226" y="3885903"/>
                    <a:pt x="966372" y="4167590"/>
                    <a:pt x="632417" y="4180987"/>
                  </a:cubicBezTo>
                  <a:cubicBezTo>
                    <a:pt x="624146" y="4181320"/>
                    <a:pt x="615876" y="4181485"/>
                    <a:pt x="607606" y="4181485"/>
                  </a:cubicBezTo>
                  <a:lnTo>
                    <a:pt x="607770" y="4181651"/>
                  </a:lnTo>
                  <a:cubicBezTo>
                    <a:pt x="284731" y="4181651"/>
                    <a:pt x="16772" y="3926591"/>
                    <a:pt x="3539" y="3600906"/>
                  </a:cubicBezTo>
                  <a:cubicBezTo>
                    <a:pt x="-42113" y="2470349"/>
                    <a:pt x="355194" y="1389579"/>
                    <a:pt x="1122186" y="557912"/>
                  </a:cubicBezTo>
                  <a:cubicBezTo>
                    <a:pt x="1313976" y="349996"/>
                    <a:pt x="1523133" y="163851"/>
                    <a:pt x="1746652" y="873"/>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2" name="Freeform: Shape 20">
              <a:extLst>
                <a:ext uri="{FF2B5EF4-FFF2-40B4-BE49-F238E27FC236}">
                  <a16:creationId xmlns:a16="http://schemas.microsoft.com/office/drawing/2014/main" id="{F425AFF5-71D5-280A-5333-1C3552262F7B}"/>
                </a:ext>
              </a:extLst>
            </p:cNvPr>
            <p:cNvSpPr/>
            <p:nvPr/>
          </p:nvSpPr>
          <p:spPr>
            <a:xfrm>
              <a:off x="10408697" y="1"/>
              <a:ext cx="1783303" cy="1685115"/>
            </a:xfrm>
            <a:custGeom>
              <a:avLst/>
              <a:gdLst>
                <a:gd name="connsiteX0" fmla="*/ 885295 w 1783303"/>
                <a:gd name="connsiteY0" fmla="*/ 0 h 1685115"/>
                <a:gd name="connsiteX1" fmla="*/ 1783303 w 1783303"/>
                <a:gd name="connsiteY1" fmla="*/ 0 h 1685115"/>
                <a:gd name="connsiteX2" fmla="*/ 1783303 w 1783303"/>
                <a:gd name="connsiteY2" fmla="*/ 856237 h 1685115"/>
                <a:gd name="connsiteX3" fmla="*/ 1735840 w 1783303"/>
                <a:gd name="connsiteY3" fmla="*/ 883630 h 1685115"/>
                <a:gd name="connsiteX4" fmla="*/ 1066501 w 1783303"/>
                <a:gd name="connsiteY4" fmla="*/ 1471621 h 1685115"/>
                <a:gd name="connsiteX5" fmla="*/ 213495 w 1783303"/>
                <a:gd name="connsiteY5" fmla="*/ 1541256 h 1685115"/>
                <a:gd name="connsiteX6" fmla="*/ 143860 w 1783303"/>
                <a:gd name="connsiteY6" fmla="*/ 688253 h 1685115"/>
                <a:gd name="connsiteX7" fmla="*/ 744874 w 1783303"/>
                <a:gd name="connsiteY7" fmla="*/ 105988 h 168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303" h="1685115">
                  <a:moveTo>
                    <a:pt x="885295" y="0"/>
                  </a:moveTo>
                  <a:lnTo>
                    <a:pt x="1783303" y="0"/>
                  </a:lnTo>
                  <a:lnTo>
                    <a:pt x="1783303" y="856237"/>
                  </a:lnTo>
                  <a:lnTo>
                    <a:pt x="1735840" y="883630"/>
                  </a:lnTo>
                  <a:cubicBezTo>
                    <a:pt x="1488117" y="1043358"/>
                    <a:pt x="1262631" y="1240567"/>
                    <a:pt x="1066501" y="1471621"/>
                  </a:cubicBezTo>
                  <a:cubicBezTo>
                    <a:pt x="850146" y="1726348"/>
                    <a:pt x="468222" y="1757608"/>
                    <a:pt x="213495" y="1541256"/>
                  </a:cubicBezTo>
                  <a:cubicBezTo>
                    <a:pt x="-41232" y="1324903"/>
                    <a:pt x="-72493" y="942980"/>
                    <a:pt x="143860" y="688253"/>
                  </a:cubicBezTo>
                  <a:cubicBezTo>
                    <a:pt x="326924" y="472603"/>
                    <a:pt x="528245" y="278012"/>
                    <a:pt x="744874" y="10598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63500" dist="50800" dir="13500000">
                <a:prstClr val="black">
                  <a:alpha val="35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3" name="Freeform: Shape 21">
              <a:extLst>
                <a:ext uri="{FF2B5EF4-FFF2-40B4-BE49-F238E27FC236}">
                  <a16:creationId xmlns:a16="http://schemas.microsoft.com/office/drawing/2014/main" id="{71D4AD0F-837F-46CA-5D1C-390EA3960842}"/>
                </a:ext>
              </a:extLst>
            </p:cNvPr>
            <p:cNvSpPr/>
            <p:nvPr/>
          </p:nvSpPr>
          <p:spPr>
            <a:xfrm>
              <a:off x="10519807" y="585534"/>
              <a:ext cx="988470" cy="988470"/>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4" name="Freeform: Shape 22">
              <a:extLst>
                <a:ext uri="{FF2B5EF4-FFF2-40B4-BE49-F238E27FC236}">
                  <a16:creationId xmlns:a16="http://schemas.microsoft.com/office/drawing/2014/main" id="{125E4E80-5525-5A97-583F-F5F174FC85B4}"/>
                </a:ext>
              </a:extLst>
            </p:cNvPr>
            <p:cNvSpPr/>
            <p:nvPr/>
          </p:nvSpPr>
          <p:spPr>
            <a:xfrm>
              <a:off x="9576979" y="3003283"/>
              <a:ext cx="1182338" cy="1182338"/>
            </a:xfrm>
            <a:custGeom>
              <a:avLst/>
              <a:gdLst>
                <a:gd name="connsiteX0" fmla="*/ 464693 w 464693"/>
                <a:gd name="connsiteY0" fmla="*/ 232346 h 464693"/>
                <a:gd name="connsiteX1" fmla="*/ 232346 w 464693"/>
                <a:gd name="connsiteY1" fmla="*/ 464693 h 464693"/>
                <a:gd name="connsiteX2" fmla="*/ 0 w 464693"/>
                <a:gd name="connsiteY2" fmla="*/ 232346 h 464693"/>
                <a:gd name="connsiteX3" fmla="*/ 232346 w 464693"/>
                <a:gd name="connsiteY3" fmla="*/ 0 h 464693"/>
                <a:gd name="connsiteX4" fmla="*/ 464693 w 464693"/>
                <a:gd name="connsiteY4" fmla="*/ 232346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5" name="Freeform: Shape 23">
              <a:extLst>
                <a:ext uri="{FF2B5EF4-FFF2-40B4-BE49-F238E27FC236}">
                  <a16:creationId xmlns:a16="http://schemas.microsoft.com/office/drawing/2014/main" id="{E0D772DF-35D2-B9F6-ED53-046CF01202A9}"/>
                </a:ext>
              </a:extLst>
            </p:cNvPr>
            <p:cNvSpPr/>
            <p:nvPr/>
          </p:nvSpPr>
          <p:spPr>
            <a:xfrm>
              <a:off x="9685389" y="3111691"/>
              <a:ext cx="965514" cy="965514"/>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1E5D2D"/>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dirty="0"/>
              <a:t>Modifiez le style du titre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grpSp>
        <p:nvGrpSpPr>
          <p:cNvPr id="3" name="Group 15">
            <a:extLst>
              <a:ext uri="{FF2B5EF4-FFF2-40B4-BE49-F238E27FC236}">
                <a16:creationId xmlns:a16="http://schemas.microsoft.com/office/drawing/2014/main" id="{37663285-467F-CC10-A79D-1445F0417B4C}"/>
              </a:ext>
              <a:ext uri="{C183D7F6-B498-43B3-948B-1728B52AA6E4}">
                <adec:decorative xmlns:adec="http://schemas.microsoft.com/office/drawing/2017/decorative" val="1"/>
              </a:ext>
            </a:extLst>
          </p:cNvPr>
          <p:cNvGrpSpPr/>
          <p:nvPr userDrawn="1"/>
        </p:nvGrpSpPr>
        <p:grpSpPr>
          <a:xfrm>
            <a:off x="8989557" y="1130300"/>
            <a:ext cx="3202444" cy="4978400"/>
            <a:chOff x="8615046" y="648426"/>
            <a:chExt cx="3576955" cy="5560602"/>
          </a:xfrm>
        </p:grpSpPr>
        <p:sp>
          <p:nvSpPr>
            <p:cNvPr id="4" name="Freeform: Shape 16">
              <a:extLst>
                <a:ext uri="{FF2B5EF4-FFF2-40B4-BE49-F238E27FC236}">
                  <a16:creationId xmlns:a16="http://schemas.microsoft.com/office/drawing/2014/main" id="{BAB371A0-C733-F564-3488-B4EEEAE2BA06}"/>
                </a:ext>
              </a:extLst>
            </p:cNvPr>
            <p:cNvSpPr/>
            <p:nvPr/>
          </p:nvSpPr>
          <p:spPr>
            <a:xfrm>
              <a:off x="8615046" y="648968"/>
              <a:ext cx="3576955" cy="5560060"/>
            </a:xfrm>
            <a:custGeom>
              <a:avLst/>
              <a:gdLst>
                <a:gd name="connsiteX0" fmla="*/ 2780030 w 3576955"/>
                <a:gd name="connsiteY0" fmla="*/ 0 h 5560060"/>
                <a:gd name="connsiteX1" fmla="*/ 3333234 w 3576955"/>
                <a:gd name="connsiteY1" fmla="*/ 54896 h 5560060"/>
                <a:gd name="connsiteX2" fmla="*/ 3576955 w 3576955"/>
                <a:gd name="connsiteY2" fmla="*/ 117040 h 5560060"/>
                <a:gd name="connsiteX3" fmla="*/ 3576955 w 3576955"/>
                <a:gd name="connsiteY3" fmla="*/ 608925 h 5560060"/>
                <a:gd name="connsiteX4" fmla="*/ 3467806 w 3576955"/>
                <a:gd name="connsiteY4" fmla="*/ 568900 h 5560060"/>
                <a:gd name="connsiteX5" fmla="*/ 2780030 w 3576955"/>
                <a:gd name="connsiteY5" fmla="*/ 464630 h 5560060"/>
                <a:gd name="connsiteX6" fmla="*/ 464629 w 3576955"/>
                <a:gd name="connsiteY6" fmla="*/ 2780030 h 5560060"/>
                <a:gd name="connsiteX7" fmla="*/ 2780030 w 3576955"/>
                <a:gd name="connsiteY7" fmla="*/ 5095431 h 5560060"/>
                <a:gd name="connsiteX8" fmla="*/ 3467806 w 3576955"/>
                <a:gd name="connsiteY8" fmla="*/ 4991161 h 5560060"/>
                <a:gd name="connsiteX9" fmla="*/ 3576955 w 3576955"/>
                <a:gd name="connsiteY9" fmla="*/ 4951136 h 5560060"/>
                <a:gd name="connsiteX10" fmla="*/ 3576955 w 3576955"/>
                <a:gd name="connsiteY10" fmla="*/ 5443014 h 5560060"/>
                <a:gd name="connsiteX11" fmla="*/ 3333210 w 3576955"/>
                <a:gd name="connsiteY11" fmla="*/ 5505164 h 5560060"/>
                <a:gd name="connsiteX12" fmla="*/ 2780030 w 3576955"/>
                <a:gd name="connsiteY12" fmla="*/ 5560060 h 5560060"/>
                <a:gd name="connsiteX13" fmla="*/ 1697863 w 3576955"/>
                <a:gd name="connsiteY13" fmla="*/ 5341493 h 5560060"/>
                <a:gd name="connsiteX14" fmla="*/ 814260 w 3576955"/>
                <a:gd name="connsiteY14" fmla="*/ 4745800 h 5560060"/>
                <a:gd name="connsiteX15" fmla="*/ 218567 w 3576955"/>
                <a:gd name="connsiteY15" fmla="*/ 3862197 h 5560060"/>
                <a:gd name="connsiteX16" fmla="*/ 0 w 3576955"/>
                <a:gd name="connsiteY16" fmla="*/ 2780030 h 5560060"/>
                <a:gd name="connsiteX17" fmla="*/ 218567 w 3576955"/>
                <a:gd name="connsiteY17" fmla="*/ 1697863 h 5560060"/>
                <a:gd name="connsiteX18" fmla="*/ 814260 w 3576955"/>
                <a:gd name="connsiteY18" fmla="*/ 814261 h 5560060"/>
                <a:gd name="connsiteX19" fmla="*/ 1697863 w 3576955"/>
                <a:gd name="connsiteY19" fmla="*/ 218567 h 5560060"/>
                <a:gd name="connsiteX20" fmla="*/ 2780030 w 3576955"/>
                <a:gd name="connsiteY20" fmla="*/ 0 h 55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955" h="5560060">
                  <a:moveTo>
                    <a:pt x="2780030" y="0"/>
                  </a:moveTo>
                  <a:cubicBezTo>
                    <a:pt x="2967609" y="0"/>
                    <a:pt x="3152442" y="18383"/>
                    <a:pt x="3333234" y="54896"/>
                  </a:cubicBezTo>
                  <a:lnTo>
                    <a:pt x="3576955" y="117040"/>
                  </a:lnTo>
                  <a:lnTo>
                    <a:pt x="3576955" y="608925"/>
                  </a:lnTo>
                  <a:lnTo>
                    <a:pt x="3467806" y="568900"/>
                  </a:lnTo>
                  <a:cubicBezTo>
                    <a:pt x="3250435" y="501146"/>
                    <a:pt x="3019417" y="464630"/>
                    <a:pt x="2780030" y="464630"/>
                  </a:cubicBezTo>
                  <a:cubicBezTo>
                    <a:pt x="1503299" y="464630"/>
                    <a:pt x="464629" y="1503299"/>
                    <a:pt x="464629" y="2780030"/>
                  </a:cubicBezTo>
                  <a:cubicBezTo>
                    <a:pt x="464629" y="4056761"/>
                    <a:pt x="1503299" y="5095431"/>
                    <a:pt x="2780030" y="5095431"/>
                  </a:cubicBezTo>
                  <a:cubicBezTo>
                    <a:pt x="3019417" y="5095431"/>
                    <a:pt x="3250435" y="5058915"/>
                    <a:pt x="3467806" y="4991161"/>
                  </a:cubicBezTo>
                  <a:lnTo>
                    <a:pt x="3576955" y="4951136"/>
                  </a:lnTo>
                  <a:lnTo>
                    <a:pt x="3576955" y="5443014"/>
                  </a:lnTo>
                  <a:lnTo>
                    <a:pt x="3333210" y="5505164"/>
                  </a:lnTo>
                  <a:cubicBezTo>
                    <a:pt x="3152426" y="5541677"/>
                    <a:pt x="2967609" y="5560060"/>
                    <a:pt x="2780030" y="5560060"/>
                  </a:cubicBezTo>
                  <a:cubicBezTo>
                    <a:pt x="2404808" y="5560060"/>
                    <a:pt x="2040700" y="5486527"/>
                    <a:pt x="1697863" y="5341493"/>
                  </a:cubicBezTo>
                  <a:cubicBezTo>
                    <a:pt x="1366774" y="5201476"/>
                    <a:pt x="1069531" y="5001070"/>
                    <a:pt x="814260" y="4745800"/>
                  </a:cubicBezTo>
                  <a:cubicBezTo>
                    <a:pt x="558990" y="4490530"/>
                    <a:pt x="358584" y="4193286"/>
                    <a:pt x="218567" y="3862197"/>
                  </a:cubicBezTo>
                  <a:cubicBezTo>
                    <a:pt x="73533" y="3519297"/>
                    <a:pt x="0" y="3155188"/>
                    <a:pt x="0" y="2780030"/>
                  </a:cubicBezTo>
                  <a:cubicBezTo>
                    <a:pt x="0" y="2404872"/>
                    <a:pt x="73533" y="2040700"/>
                    <a:pt x="218567" y="1697863"/>
                  </a:cubicBezTo>
                  <a:cubicBezTo>
                    <a:pt x="358584" y="1366774"/>
                    <a:pt x="558990" y="1069531"/>
                    <a:pt x="814260" y="814261"/>
                  </a:cubicBezTo>
                  <a:cubicBezTo>
                    <a:pt x="1069531" y="558991"/>
                    <a:pt x="1366774" y="358585"/>
                    <a:pt x="1697863" y="218567"/>
                  </a:cubicBezTo>
                  <a:cubicBezTo>
                    <a:pt x="2040763" y="73533"/>
                    <a:pt x="2404872" y="0"/>
                    <a:pt x="2780030" y="0"/>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5" name="Freeform: Shape 17">
              <a:extLst>
                <a:ext uri="{FF2B5EF4-FFF2-40B4-BE49-F238E27FC236}">
                  <a16:creationId xmlns:a16="http://schemas.microsoft.com/office/drawing/2014/main" id="{14DB6655-5989-E26F-D585-DE2A191416F8}"/>
                </a:ext>
              </a:extLst>
            </p:cNvPr>
            <p:cNvSpPr/>
            <p:nvPr/>
          </p:nvSpPr>
          <p:spPr>
            <a:xfrm>
              <a:off x="9200260" y="1231011"/>
              <a:ext cx="2991740" cy="4395978"/>
            </a:xfrm>
            <a:custGeom>
              <a:avLst/>
              <a:gdLst>
                <a:gd name="connsiteX0" fmla="*/ 2197989 w 2991740"/>
                <a:gd name="connsiteY0" fmla="*/ 0 h 4395978"/>
                <a:gd name="connsiteX1" fmla="*/ 2847249 w 2991740"/>
                <a:gd name="connsiteY1" fmla="*/ 97459 h 4395978"/>
                <a:gd name="connsiteX2" fmla="*/ 2991740 w 2991740"/>
                <a:gd name="connsiteY2" fmla="*/ 150250 h 4395978"/>
                <a:gd name="connsiteX3" fmla="*/ 2991740 w 2991740"/>
                <a:gd name="connsiteY3" fmla="*/ 658797 h 4395978"/>
                <a:gd name="connsiteX4" fmla="*/ 2872055 w 2991740"/>
                <a:gd name="connsiteY4" fmla="*/ 601058 h 4395978"/>
                <a:gd name="connsiteX5" fmla="*/ 2197989 w 2991740"/>
                <a:gd name="connsiteY5" fmla="*/ 464630 h 4395978"/>
                <a:gd name="connsiteX6" fmla="*/ 464630 w 2991740"/>
                <a:gd name="connsiteY6" fmla="*/ 2197989 h 4395978"/>
                <a:gd name="connsiteX7" fmla="*/ 2197989 w 2991740"/>
                <a:gd name="connsiteY7" fmla="*/ 3931348 h 4395978"/>
                <a:gd name="connsiteX8" fmla="*/ 2872055 w 2991740"/>
                <a:gd name="connsiteY8" fmla="*/ 3794921 h 4395978"/>
                <a:gd name="connsiteX9" fmla="*/ 2991740 w 2991740"/>
                <a:gd name="connsiteY9" fmla="*/ 3737181 h 4395978"/>
                <a:gd name="connsiteX10" fmla="*/ 2991740 w 2991740"/>
                <a:gd name="connsiteY10" fmla="*/ 4245725 h 4395978"/>
                <a:gd name="connsiteX11" fmla="*/ 2847222 w 2991740"/>
                <a:gd name="connsiteY11" fmla="*/ 4298520 h 4395978"/>
                <a:gd name="connsiteX12" fmla="*/ 2197989 w 2991740"/>
                <a:gd name="connsiteY12" fmla="*/ 4395978 h 4395978"/>
                <a:gd name="connsiteX13" fmla="*/ 1342390 w 2991740"/>
                <a:gd name="connsiteY13" fmla="*/ 4223131 h 4395978"/>
                <a:gd name="connsiteX14" fmla="*/ 643827 w 2991740"/>
                <a:gd name="connsiteY14" fmla="*/ 3752152 h 4395978"/>
                <a:gd name="connsiteX15" fmla="*/ 172847 w 2991740"/>
                <a:gd name="connsiteY15" fmla="*/ 3053588 h 4395978"/>
                <a:gd name="connsiteX16" fmla="*/ 0 w 2991740"/>
                <a:gd name="connsiteY16" fmla="*/ 2197989 h 4395978"/>
                <a:gd name="connsiteX17" fmla="*/ 172847 w 2991740"/>
                <a:gd name="connsiteY17" fmla="*/ 1342390 h 4395978"/>
                <a:gd name="connsiteX18" fmla="*/ 643827 w 2991740"/>
                <a:gd name="connsiteY18" fmla="*/ 643827 h 4395978"/>
                <a:gd name="connsiteX19" fmla="*/ 1342390 w 2991740"/>
                <a:gd name="connsiteY19" fmla="*/ 172847 h 4395978"/>
                <a:gd name="connsiteX20" fmla="*/ 2197989 w 2991740"/>
                <a:gd name="connsiteY20" fmla="*/ 0 h 439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91740" h="4395978">
                  <a:moveTo>
                    <a:pt x="2197989" y="0"/>
                  </a:moveTo>
                  <a:cubicBezTo>
                    <a:pt x="2420446" y="0"/>
                    <a:pt x="2638009" y="32719"/>
                    <a:pt x="2847249" y="97459"/>
                  </a:cubicBezTo>
                  <a:lnTo>
                    <a:pt x="2991740" y="150250"/>
                  </a:lnTo>
                  <a:lnTo>
                    <a:pt x="2991740" y="658797"/>
                  </a:lnTo>
                  <a:lnTo>
                    <a:pt x="2872055" y="601058"/>
                  </a:lnTo>
                  <a:cubicBezTo>
                    <a:pt x="2664750" y="513227"/>
                    <a:pt x="2436940" y="464630"/>
                    <a:pt x="2197989" y="464630"/>
                  </a:cubicBezTo>
                  <a:cubicBezTo>
                    <a:pt x="1242251" y="464630"/>
                    <a:pt x="464630" y="1242187"/>
                    <a:pt x="464630" y="2197989"/>
                  </a:cubicBezTo>
                  <a:cubicBezTo>
                    <a:pt x="464630" y="3153791"/>
                    <a:pt x="1242187" y="3931348"/>
                    <a:pt x="2197989" y="3931348"/>
                  </a:cubicBezTo>
                  <a:cubicBezTo>
                    <a:pt x="2436940" y="3931348"/>
                    <a:pt x="2664750" y="3882751"/>
                    <a:pt x="2872055" y="3794921"/>
                  </a:cubicBezTo>
                  <a:lnTo>
                    <a:pt x="2991740" y="3737181"/>
                  </a:lnTo>
                  <a:lnTo>
                    <a:pt x="2991740" y="4245725"/>
                  </a:lnTo>
                  <a:lnTo>
                    <a:pt x="2847222" y="4298520"/>
                  </a:lnTo>
                  <a:cubicBezTo>
                    <a:pt x="2637973" y="4363260"/>
                    <a:pt x="2420446" y="4395978"/>
                    <a:pt x="2197989" y="4395978"/>
                  </a:cubicBezTo>
                  <a:cubicBezTo>
                    <a:pt x="1901381" y="4395978"/>
                    <a:pt x="1613472" y="4337812"/>
                    <a:pt x="1342390" y="4223131"/>
                  </a:cubicBezTo>
                  <a:cubicBezTo>
                    <a:pt x="1080643" y="4112387"/>
                    <a:pt x="845566" y="3953955"/>
                    <a:pt x="643827" y="3752152"/>
                  </a:cubicBezTo>
                  <a:cubicBezTo>
                    <a:pt x="442023" y="3550348"/>
                    <a:pt x="283591" y="3315335"/>
                    <a:pt x="172847" y="3053588"/>
                  </a:cubicBezTo>
                  <a:cubicBezTo>
                    <a:pt x="58166" y="2782443"/>
                    <a:pt x="0" y="2494598"/>
                    <a:pt x="0" y="2197989"/>
                  </a:cubicBezTo>
                  <a:cubicBezTo>
                    <a:pt x="0" y="1901381"/>
                    <a:pt x="58166" y="1613472"/>
                    <a:pt x="172847" y="1342390"/>
                  </a:cubicBezTo>
                  <a:cubicBezTo>
                    <a:pt x="283591" y="1080643"/>
                    <a:pt x="442023" y="845566"/>
                    <a:pt x="643827" y="643827"/>
                  </a:cubicBezTo>
                  <a:cubicBezTo>
                    <a:pt x="845630" y="442024"/>
                    <a:pt x="1080643" y="283591"/>
                    <a:pt x="1342390" y="172847"/>
                  </a:cubicBezTo>
                  <a:cubicBezTo>
                    <a:pt x="1613535" y="58166"/>
                    <a:pt x="1901381" y="0"/>
                    <a:pt x="2197989"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14300">
                <a:prstClr val="black"/>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 name="Freeform: Shape 19">
              <a:extLst>
                <a:ext uri="{FF2B5EF4-FFF2-40B4-BE49-F238E27FC236}">
                  <a16:creationId xmlns:a16="http://schemas.microsoft.com/office/drawing/2014/main" id="{2B0C655E-74A7-B19E-9571-36BCAEBA91B1}"/>
                </a:ext>
              </a:extLst>
            </p:cNvPr>
            <p:cNvSpPr/>
            <p:nvPr/>
          </p:nvSpPr>
          <p:spPr>
            <a:xfrm>
              <a:off x="8636102" y="648426"/>
              <a:ext cx="3555899" cy="2681949"/>
            </a:xfrm>
            <a:custGeom>
              <a:avLst/>
              <a:gdLst>
                <a:gd name="connsiteX0" fmla="*/ 2841007 w 3555899"/>
                <a:gd name="connsiteY0" fmla="*/ 1362 h 2681949"/>
                <a:gd name="connsiteX1" fmla="*/ 3119598 w 3555899"/>
                <a:gd name="connsiteY1" fmla="*/ 23997 h 2681949"/>
                <a:gd name="connsiteX2" fmla="*/ 3394622 w 3555899"/>
                <a:gd name="connsiteY2" fmla="*/ 73880 h 2681949"/>
                <a:gd name="connsiteX3" fmla="*/ 3555899 w 3555899"/>
                <a:gd name="connsiteY3" fmla="*/ 120121 h 2681949"/>
                <a:gd name="connsiteX4" fmla="*/ 3555899 w 3555899"/>
                <a:gd name="connsiteY4" fmla="*/ 608023 h 2681949"/>
                <a:gd name="connsiteX5" fmla="*/ 3504814 w 3555899"/>
                <a:gd name="connsiteY5" fmla="*/ 587905 h 2681949"/>
                <a:gd name="connsiteX6" fmla="*/ 3059209 w 3555899"/>
                <a:gd name="connsiteY6" fmla="*/ 484690 h 2681949"/>
                <a:gd name="connsiteX7" fmla="*/ 1347757 w 3555899"/>
                <a:gd name="connsiteY7" fmla="*/ 944493 h 2681949"/>
                <a:gd name="connsiteX8" fmla="*/ 462694 w 3555899"/>
                <a:gd name="connsiteY8" fmla="*/ 2479796 h 2681949"/>
                <a:gd name="connsiteX9" fmla="*/ 202153 w 3555899"/>
                <a:gd name="connsiteY9" fmla="*/ 2679948 h 2681949"/>
                <a:gd name="connsiteX10" fmla="*/ 2001 w 3555899"/>
                <a:gd name="connsiteY10" fmla="*/ 2419408 h 2681949"/>
                <a:gd name="connsiteX11" fmla="*/ 359252 w 3555899"/>
                <a:gd name="connsiteY11" fmla="*/ 1374769 h 2681949"/>
                <a:gd name="connsiteX12" fmla="*/ 1064674 w 3555899"/>
                <a:gd name="connsiteY12" fmla="*/ 576003 h 2681949"/>
                <a:gd name="connsiteX13" fmla="*/ 2018190 w 3555899"/>
                <a:gd name="connsiteY13" fmla="*/ 100134 h 2681949"/>
                <a:gd name="connsiteX14" fmla="*/ 2841007 w 3555899"/>
                <a:gd name="connsiteY14" fmla="*/ 1362 h 268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5899" h="2681949">
                  <a:moveTo>
                    <a:pt x="2841007" y="1362"/>
                  </a:moveTo>
                  <a:cubicBezTo>
                    <a:pt x="2933670" y="4264"/>
                    <a:pt x="3026586" y="11805"/>
                    <a:pt x="3119598" y="23997"/>
                  </a:cubicBezTo>
                  <a:cubicBezTo>
                    <a:pt x="3212610" y="36173"/>
                    <a:pt x="3304335" y="52818"/>
                    <a:pt x="3394622" y="73880"/>
                  </a:cubicBezTo>
                  <a:lnTo>
                    <a:pt x="3555899" y="120121"/>
                  </a:lnTo>
                  <a:lnTo>
                    <a:pt x="3555899" y="608023"/>
                  </a:lnTo>
                  <a:lnTo>
                    <a:pt x="3504814" y="587905"/>
                  </a:lnTo>
                  <a:cubicBezTo>
                    <a:pt x="3361572" y="539479"/>
                    <a:pt x="3212514" y="504772"/>
                    <a:pt x="3059209" y="484690"/>
                  </a:cubicBezTo>
                  <a:cubicBezTo>
                    <a:pt x="2445989" y="404362"/>
                    <a:pt x="1838168" y="567684"/>
                    <a:pt x="1347757" y="944493"/>
                  </a:cubicBezTo>
                  <a:cubicBezTo>
                    <a:pt x="857346" y="1321302"/>
                    <a:pt x="543021" y="1866576"/>
                    <a:pt x="462694" y="2479796"/>
                  </a:cubicBezTo>
                  <a:cubicBezTo>
                    <a:pt x="446057" y="2606987"/>
                    <a:pt x="329407" y="2696649"/>
                    <a:pt x="202153" y="2679948"/>
                  </a:cubicBezTo>
                  <a:cubicBezTo>
                    <a:pt x="74963" y="2663311"/>
                    <a:pt x="-14699" y="2546662"/>
                    <a:pt x="2001" y="2419408"/>
                  </a:cubicBezTo>
                  <a:cubicBezTo>
                    <a:pt x="50706" y="2047361"/>
                    <a:pt x="170911" y="1695889"/>
                    <a:pt x="359252" y="1374769"/>
                  </a:cubicBezTo>
                  <a:cubicBezTo>
                    <a:pt x="541116" y="1064698"/>
                    <a:pt x="778416" y="795966"/>
                    <a:pt x="1064674" y="576003"/>
                  </a:cubicBezTo>
                  <a:cubicBezTo>
                    <a:pt x="1350932" y="356102"/>
                    <a:pt x="1671734" y="195955"/>
                    <a:pt x="2018190" y="100134"/>
                  </a:cubicBezTo>
                  <a:cubicBezTo>
                    <a:pt x="2287319" y="25696"/>
                    <a:pt x="2563020" y="-7344"/>
                    <a:pt x="2841007" y="1362"/>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 name="Freeform: Shape 24">
              <a:extLst>
                <a:ext uri="{FF2B5EF4-FFF2-40B4-BE49-F238E27FC236}">
                  <a16:creationId xmlns:a16="http://schemas.microsoft.com/office/drawing/2014/main" id="{2E7D53F3-4B27-3432-9ADA-71734962C53F}"/>
                </a:ext>
              </a:extLst>
            </p:cNvPr>
            <p:cNvSpPr/>
            <p:nvPr/>
          </p:nvSpPr>
          <p:spPr>
            <a:xfrm>
              <a:off x="9328776" y="3895779"/>
              <a:ext cx="2863225" cy="1731718"/>
            </a:xfrm>
            <a:custGeom>
              <a:avLst/>
              <a:gdLst>
                <a:gd name="connsiteX0" fmla="*/ 240633 w 2863225"/>
                <a:gd name="connsiteY0" fmla="*/ 160 h 1731718"/>
                <a:gd name="connsiteX1" fmla="*/ 449462 w 2863225"/>
                <a:gd name="connsiteY1" fmla="*/ 149679 h 1731718"/>
                <a:gd name="connsiteX2" fmla="*/ 1359862 w 2863225"/>
                <a:gd name="connsiteY2" fmla="*/ 1114625 h 1731718"/>
                <a:gd name="connsiteX3" fmla="*/ 2685932 w 2863225"/>
                <a:gd name="connsiteY3" fmla="*/ 1153169 h 1731718"/>
                <a:gd name="connsiteX4" fmla="*/ 2848141 w 2863225"/>
                <a:gd name="connsiteY4" fmla="*/ 1081850 h 1731718"/>
                <a:gd name="connsiteX5" fmla="*/ 2863225 w 2863225"/>
                <a:gd name="connsiteY5" fmla="*/ 1073303 h 1731718"/>
                <a:gd name="connsiteX6" fmla="*/ 2863225 w 2863225"/>
                <a:gd name="connsiteY6" fmla="*/ 1082217 h 1731718"/>
                <a:gd name="connsiteX7" fmla="*/ 2851661 w 2863225"/>
                <a:gd name="connsiteY7" fmla="*/ 1088769 h 1731718"/>
                <a:gd name="connsiteX8" fmla="*/ 2688726 w 2863225"/>
                <a:gd name="connsiteY8" fmla="*/ 1160408 h 1731718"/>
                <a:gd name="connsiteX9" fmla="*/ 1356687 w 2863225"/>
                <a:gd name="connsiteY9" fmla="*/ 1121673 h 1731718"/>
                <a:gd name="connsiteX10" fmla="*/ 442223 w 2863225"/>
                <a:gd name="connsiteY10" fmla="*/ 152409 h 1731718"/>
                <a:gd name="connsiteX11" fmla="*/ 232102 w 2863225"/>
                <a:gd name="connsiteY11" fmla="*/ 7693 h 1731718"/>
                <a:gd name="connsiteX12" fmla="*/ 232102 w 2863225"/>
                <a:gd name="connsiteY12" fmla="*/ 7756 h 1731718"/>
                <a:gd name="connsiteX13" fmla="*/ 152473 w 2863225"/>
                <a:gd name="connsiteY13" fmla="*/ 22425 h 1731718"/>
                <a:gd name="connsiteX14" fmla="*/ 22488 w 2863225"/>
                <a:gd name="connsiteY14" fmla="*/ 312175 h 1731718"/>
                <a:gd name="connsiteX15" fmla="*/ 486673 w 2863225"/>
                <a:gd name="connsiteY15" fmla="*/ 1047759 h 1731718"/>
                <a:gd name="connsiteX16" fmla="*/ 1172854 w 2863225"/>
                <a:gd name="connsiteY16" fmla="*/ 1531439 h 1731718"/>
                <a:gd name="connsiteX17" fmla="*/ 1990353 w 2863225"/>
                <a:gd name="connsiteY17" fmla="*/ 1722447 h 1731718"/>
                <a:gd name="connsiteX18" fmla="*/ 2070744 w 2863225"/>
                <a:gd name="connsiteY18" fmla="*/ 1723907 h 1731718"/>
                <a:gd name="connsiteX19" fmla="*/ 2848493 w 2863225"/>
                <a:gd name="connsiteY19" fmla="*/ 1580143 h 1731718"/>
                <a:gd name="connsiteX20" fmla="*/ 2863225 w 2863225"/>
                <a:gd name="connsiteY20" fmla="*/ 1573691 h 1731718"/>
                <a:gd name="connsiteX21" fmla="*/ 2863225 w 2863225"/>
                <a:gd name="connsiteY21" fmla="*/ 1582152 h 1731718"/>
                <a:gd name="connsiteX22" fmla="*/ 2851286 w 2863225"/>
                <a:gd name="connsiteY22" fmla="*/ 1587382 h 1731718"/>
                <a:gd name="connsiteX23" fmla="*/ 2070808 w 2863225"/>
                <a:gd name="connsiteY23" fmla="*/ 1731654 h 1731718"/>
                <a:gd name="connsiteX24" fmla="*/ 2070681 w 2863225"/>
                <a:gd name="connsiteY24" fmla="*/ 1731718 h 1731718"/>
                <a:gd name="connsiteX25" fmla="*/ 1990036 w 2863225"/>
                <a:gd name="connsiteY25" fmla="*/ 1730257 h 1731718"/>
                <a:gd name="connsiteX26" fmla="*/ 1169616 w 2863225"/>
                <a:gd name="connsiteY26" fmla="*/ 1538551 h 1731718"/>
                <a:gd name="connsiteX27" fmla="*/ 481022 w 2863225"/>
                <a:gd name="connsiteY27" fmla="*/ 1053157 h 1731718"/>
                <a:gd name="connsiteX28" fmla="*/ 15186 w 2863225"/>
                <a:gd name="connsiteY28" fmla="*/ 314969 h 1731718"/>
                <a:gd name="connsiteX29" fmla="*/ 149679 w 2863225"/>
                <a:gd name="connsiteY29" fmla="*/ 15186 h 1731718"/>
                <a:gd name="connsiteX30" fmla="*/ 240633 w 2863225"/>
                <a:gd name="connsiteY30" fmla="*/ 160 h 173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63225" h="1731718">
                  <a:moveTo>
                    <a:pt x="240633" y="160"/>
                  </a:moveTo>
                  <a:cubicBezTo>
                    <a:pt x="331102" y="3529"/>
                    <a:pt x="415267" y="59906"/>
                    <a:pt x="449462" y="149679"/>
                  </a:cubicBezTo>
                  <a:cubicBezTo>
                    <a:pt x="614118" y="582431"/>
                    <a:pt x="937460" y="925077"/>
                    <a:pt x="1359862" y="1114625"/>
                  </a:cubicBezTo>
                  <a:cubicBezTo>
                    <a:pt x="1782264" y="1304172"/>
                    <a:pt x="2253243" y="1317888"/>
                    <a:pt x="2685932" y="1153169"/>
                  </a:cubicBezTo>
                  <a:cubicBezTo>
                    <a:pt x="2741760" y="1131925"/>
                    <a:pt x="2795858" y="1108089"/>
                    <a:pt x="2848141" y="1081850"/>
                  </a:cubicBezTo>
                  <a:lnTo>
                    <a:pt x="2863225" y="1073303"/>
                  </a:lnTo>
                  <a:lnTo>
                    <a:pt x="2863225" y="1082217"/>
                  </a:lnTo>
                  <a:lnTo>
                    <a:pt x="2851661" y="1088769"/>
                  </a:lnTo>
                  <a:cubicBezTo>
                    <a:pt x="2799144" y="1115125"/>
                    <a:pt x="2744804" y="1139068"/>
                    <a:pt x="2688726" y="1160408"/>
                  </a:cubicBezTo>
                  <a:cubicBezTo>
                    <a:pt x="2254069" y="1325826"/>
                    <a:pt x="1781057" y="1312046"/>
                    <a:pt x="1356687" y="1121673"/>
                  </a:cubicBezTo>
                  <a:cubicBezTo>
                    <a:pt x="932380" y="931300"/>
                    <a:pt x="607641" y="587067"/>
                    <a:pt x="442223" y="152409"/>
                  </a:cubicBezTo>
                  <a:cubicBezTo>
                    <a:pt x="408124" y="62874"/>
                    <a:pt x="322653" y="7693"/>
                    <a:pt x="232102" y="7693"/>
                  </a:cubicBezTo>
                  <a:lnTo>
                    <a:pt x="232102" y="7756"/>
                  </a:lnTo>
                  <a:cubicBezTo>
                    <a:pt x="205622" y="7756"/>
                    <a:pt x="178698" y="12455"/>
                    <a:pt x="152473" y="22425"/>
                  </a:cubicBezTo>
                  <a:cubicBezTo>
                    <a:pt x="36712" y="66494"/>
                    <a:pt x="-21581" y="196478"/>
                    <a:pt x="22488" y="312175"/>
                  </a:cubicBezTo>
                  <a:cubicBezTo>
                    <a:pt x="127581" y="588400"/>
                    <a:pt x="283791" y="835923"/>
                    <a:pt x="486673" y="1047759"/>
                  </a:cubicBezTo>
                  <a:cubicBezTo>
                    <a:pt x="682571" y="1252293"/>
                    <a:pt x="913393" y="1415043"/>
                    <a:pt x="1172854" y="1531439"/>
                  </a:cubicBezTo>
                  <a:cubicBezTo>
                    <a:pt x="1432315" y="1647834"/>
                    <a:pt x="1707334" y="1712160"/>
                    <a:pt x="1990353" y="1722447"/>
                  </a:cubicBezTo>
                  <a:cubicBezTo>
                    <a:pt x="2017023" y="1723399"/>
                    <a:pt x="2044074" y="1723907"/>
                    <a:pt x="2070744" y="1723907"/>
                  </a:cubicBezTo>
                  <a:cubicBezTo>
                    <a:pt x="2336174" y="1723907"/>
                    <a:pt x="2597858" y="1675520"/>
                    <a:pt x="2848493" y="1580143"/>
                  </a:cubicBezTo>
                  <a:lnTo>
                    <a:pt x="2863225" y="1573691"/>
                  </a:lnTo>
                  <a:lnTo>
                    <a:pt x="2863225" y="1582152"/>
                  </a:lnTo>
                  <a:lnTo>
                    <a:pt x="2851286" y="1587382"/>
                  </a:lnTo>
                  <a:cubicBezTo>
                    <a:pt x="2599763" y="1683077"/>
                    <a:pt x="2337127" y="1731654"/>
                    <a:pt x="2070808" y="1731654"/>
                  </a:cubicBezTo>
                  <a:lnTo>
                    <a:pt x="2070681" y="1731718"/>
                  </a:lnTo>
                  <a:cubicBezTo>
                    <a:pt x="2043947" y="1731718"/>
                    <a:pt x="2016769" y="1731210"/>
                    <a:pt x="1990036" y="1730257"/>
                  </a:cubicBezTo>
                  <a:cubicBezTo>
                    <a:pt x="1706000" y="1719907"/>
                    <a:pt x="1429966" y="1655391"/>
                    <a:pt x="1169616" y="1538551"/>
                  </a:cubicBezTo>
                  <a:cubicBezTo>
                    <a:pt x="909266" y="1421711"/>
                    <a:pt x="677554" y="1258389"/>
                    <a:pt x="481022" y="1053157"/>
                  </a:cubicBezTo>
                  <a:cubicBezTo>
                    <a:pt x="277441" y="840559"/>
                    <a:pt x="120659" y="592147"/>
                    <a:pt x="15186" y="314969"/>
                  </a:cubicBezTo>
                  <a:cubicBezTo>
                    <a:pt x="-30344" y="195272"/>
                    <a:pt x="29981" y="60779"/>
                    <a:pt x="149679" y="15186"/>
                  </a:cubicBezTo>
                  <a:cubicBezTo>
                    <a:pt x="179619" y="3804"/>
                    <a:pt x="210476" y="-963"/>
                    <a:pt x="240633" y="160"/>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8" name="Freeform: Shape 26">
              <a:extLst>
                <a:ext uri="{FF2B5EF4-FFF2-40B4-BE49-F238E27FC236}">
                  <a16:creationId xmlns:a16="http://schemas.microsoft.com/office/drawing/2014/main" id="{36D67180-F119-440D-586D-5835FD6B49EA}"/>
                </a:ext>
              </a:extLst>
            </p:cNvPr>
            <p:cNvSpPr/>
            <p:nvPr/>
          </p:nvSpPr>
          <p:spPr>
            <a:xfrm>
              <a:off x="9328702" y="3895705"/>
              <a:ext cx="2863299" cy="1731792"/>
            </a:xfrm>
            <a:custGeom>
              <a:avLst/>
              <a:gdLst>
                <a:gd name="connsiteX0" fmla="*/ 240779 w 2863299"/>
                <a:gd name="connsiteY0" fmla="*/ 154 h 1731792"/>
                <a:gd name="connsiteX1" fmla="*/ 449537 w 2863299"/>
                <a:gd name="connsiteY1" fmla="*/ 149753 h 1731792"/>
                <a:gd name="connsiteX2" fmla="*/ 1359936 w 2863299"/>
                <a:gd name="connsiteY2" fmla="*/ 1114699 h 1731792"/>
                <a:gd name="connsiteX3" fmla="*/ 2686006 w 2863299"/>
                <a:gd name="connsiteY3" fmla="*/ 1153243 h 1731792"/>
                <a:gd name="connsiteX4" fmla="*/ 2848215 w 2863299"/>
                <a:gd name="connsiteY4" fmla="*/ 1081924 h 1731792"/>
                <a:gd name="connsiteX5" fmla="*/ 2863299 w 2863299"/>
                <a:gd name="connsiteY5" fmla="*/ 1073377 h 1731792"/>
                <a:gd name="connsiteX6" fmla="*/ 2863299 w 2863299"/>
                <a:gd name="connsiteY6" fmla="*/ 1582228 h 1731792"/>
                <a:gd name="connsiteX7" fmla="*/ 2851361 w 2863299"/>
                <a:gd name="connsiteY7" fmla="*/ 1587457 h 1731792"/>
                <a:gd name="connsiteX8" fmla="*/ 2070882 w 2863299"/>
                <a:gd name="connsiteY8" fmla="*/ 1731729 h 1731792"/>
                <a:gd name="connsiteX9" fmla="*/ 2070755 w 2863299"/>
                <a:gd name="connsiteY9" fmla="*/ 1731792 h 1731792"/>
                <a:gd name="connsiteX10" fmla="*/ 1990110 w 2863299"/>
                <a:gd name="connsiteY10" fmla="*/ 1730332 h 1731792"/>
                <a:gd name="connsiteX11" fmla="*/ 1169690 w 2863299"/>
                <a:gd name="connsiteY11" fmla="*/ 1538625 h 1731792"/>
                <a:gd name="connsiteX12" fmla="*/ 481096 w 2863299"/>
                <a:gd name="connsiteY12" fmla="*/ 1053231 h 1731792"/>
                <a:gd name="connsiteX13" fmla="*/ 15260 w 2863299"/>
                <a:gd name="connsiteY13" fmla="*/ 315043 h 1731792"/>
                <a:gd name="connsiteX14" fmla="*/ 149753 w 2863299"/>
                <a:gd name="connsiteY14" fmla="*/ 15260 h 1731792"/>
                <a:gd name="connsiteX15" fmla="*/ 240779 w 2863299"/>
                <a:gd name="connsiteY15" fmla="*/ 154 h 173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3299" h="1731792">
                  <a:moveTo>
                    <a:pt x="240779" y="154"/>
                  </a:moveTo>
                  <a:cubicBezTo>
                    <a:pt x="331260" y="3461"/>
                    <a:pt x="415294" y="59837"/>
                    <a:pt x="449537" y="149753"/>
                  </a:cubicBezTo>
                  <a:cubicBezTo>
                    <a:pt x="614192" y="582442"/>
                    <a:pt x="937534" y="925152"/>
                    <a:pt x="1359936" y="1114699"/>
                  </a:cubicBezTo>
                  <a:cubicBezTo>
                    <a:pt x="1782338" y="1304247"/>
                    <a:pt x="2253318" y="1317963"/>
                    <a:pt x="2686006" y="1153243"/>
                  </a:cubicBezTo>
                  <a:cubicBezTo>
                    <a:pt x="2741834" y="1131999"/>
                    <a:pt x="2795932" y="1108163"/>
                    <a:pt x="2848215" y="1081924"/>
                  </a:cubicBezTo>
                  <a:lnTo>
                    <a:pt x="2863299" y="1073377"/>
                  </a:lnTo>
                  <a:lnTo>
                    <a:pt x="2863299" y="1582228"/>
                  </a:lnTo>
                  <a:lnTo>
                    <a:pt x="2851361" y="1587457"/>
                  </a:lnTo>
                  <a:cubicBezTo>
                    <a:pt x="2599519" y="1683278"/>
                    <a:pt x="2337328" y="1731729"/>
                    <a:pt x="2070882" y="1731729"/>
                  </a:cubicBezTo>
                  <a:lnTo>
                    <a:pt x="2070755" y="1731792"/>
                  </a:lnTo>
                  <a:cubicBezTo>
                    <a:pt x="2043895" y="1731792"/>
                    <a:pt x="2017034" y="1731284"/>
                    <a:pt x="1990110" y="1730332"/>
                  </a:cubicBezTo>
                  <a:cubicBezTo>
                    <a:pt x="1706075" y="1719981"/>
                    <a:pt x="1430040" y="1655465"/>
                    <a:pt x="1169690" y="1538625"/>
                  </a:cubicBezTo>
                  <a:cubicBezTo>
                    <a:pt x="909340" y="1421785"/>
                    <a:pt x="677629" y="1258463"/>
                    <a:pt x="481096" y="1053231"/>
                  </a:cubicBezTo>
                  <a:cubicBezTo>
                    <a:pt x="277515" y="840633"/>
                    <a:pt x="120733" y="592221"/>
                    <a:pt x="15260" y="315043"/>
                  </a:cubicBezTo>
                  <a:cubicBezTo>
                    <a:pt x="-30396" y="195155"/>
                    <a:pt x="29865" y="60917"/>
                    <a:pt x="149753" y="15260"/>
                  </a:cubicBezTo>
                  <a:cubicBezTo>
                    <a:pt x="179741" y="3846"/>
                    <a:pt x="210618" y="-948"/>
                    <a:pt x="240779" y="154"/>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63500" dist="50800" dir="2700000">
                <a:prstClr val="black">
                  <a:alpha val="50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 name="Freeform: Shape 32">
              <a:extLst>
                <a:ext uri="{FF2B5EF4-FFF2-40B4-BE49-F238E27FC236}">
                  <a16:creationId xmlns:a16="http://schemas.microsoft.com/office/drawing/2014/main" id="{0FDFEEA9-11B1-7980-B4BD-E8DDF9FC03CA}"/>
                </a:ext>
              </a:extLst>
            </p:cNvPr>
            <p:cNvSpPr/>
            <p:nvPr/>
          </p:nvSpPr>
          <p:spPr>
            <a:xfrm>
              <a:off x="9772015" y="1802763"/>
              <a:ext cx="2419985" cy="3252470"/>
            </a:xfrm>
            <a:custGeom>
              <a:avLst/>
              <a:gdLst>
                <a:gd name="connsiteX0" fmla="*/ 1626235 w 2419985"/>
                <a:gd name="connsiteY0" fmla="*/ 0 h 3252470"/>
                <a:gd name="connsiteX1" fmla="*/ 2391876 w 2419985"/>
                <a:gd name="connsiteY1" fmla="*/ 190627 h 3252470"/>
                <a:gd name="connsiteX2" fmla="*/ 2419985 w 2419985"/>
                <a:gd name="connsiteY2" fmla="*/ 207496 h 3252470"/>
                <a:gd name="connsiteX3" fmla="*/ 2419985 w 2419985"/>
                <a:gd name="connsiteY3" fmla="*/ 780465 h 3252470"/>
                <a:gd name="connsiteX4" fmla="*/ 2364703 w 2419985"/>
                <a:gd name="connsiteY4" fmla="*/ 730211 h 3252470"/>
                <a:gd name="connsiteX5" fmla="*/ 1626235 w 2419985"/>
                <a:gd name="connsiteY5" fmla="*/ 464630 h 3252470"/>
                <a:gd name="connsiteX6" fmla="*/ 464629 w 2419985"/>
                <a:gd name="connsiteY6" fmla="*/ 1626235 h 3252470"/>
                <a:gd name="connsiteX7" fmla="*/ 1626235 w 2419985"/>
                <a:gd name="connsiteY7" fmla="*/ 2787841 h 3252470"/>
                <a:gd name="connsiteX8" fmla="*/ 2364703 w 2419985"/>
                <a:gd name="connsiteY8" fmla="*/ 2522260 h 3252470"/>
                <a:gd name="connsiteX9" fmla="*/ 2419985 w 2419985"/>
                <a:gd name="connsiteY9" fmla="*/ 2472006 h 3252470"/>
                <a:gd name="connsiteX10" fmla="*/ 2419985 w 2419985"/>
                <a:gd name="connsiteY10" fmla="*/ 3044975 h 3252470"/>
                <a:gd name="connsiteX11" fmla="*/ 2391876 w 2419985"/>
                <a:gd name="connsiteY11" fmla="*/ 3061843 h 3252470"/>
                <a:gd name="connsiteX12" fmla="*/ 1626235 w 2419985"/>
                <a:gd name="connsiteY12" fmla="*/ 3252470 h 3252470"/>
                <a:gd name="connsiteX13" fmla="*/ 476313 w 2419985"/>
                <a:gd name="connsiteY13" fmla="*/ 2776157 h 3252470"/>
                <a:gd name="connsiteX14" fmla="*/ 0 w 2419985"/>
                <a:gd name="connsiteY14" fmla="*/ 1626235 h 3252470"/>
                <a:gd name="connsiteX15" fmla="*/ 476313 w 2419985"/>
                <a:gd name="connsiteY15" fmla="*/ 476314 h 3252470"/>
                <a:gd name="connsiteX16" fmla="*/ 1626235 w 2419985"/>
                <a:gd name="connsiteY16" fmla="*/ 0 h 325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9985" h="3252470">
                  <a:moveTo>
                    <a:pt x="1626235" y="0"/>
                  </a:moveTo>
                  <a:cubicBezTo>
                    <a:pt x="1897737" y="0"/>
                    <a:pt x="2159069" y="66080"/>
                    <a:pt x="2391876" y="190627"/>
                  </a:cubicBezTo>
                  <a:lnTo>
                    <a:pt x="2419985" y="207496"/>
                  </a:lnTo>
                  <a:lnTo>
                    <a:pt x="2419985" y="780465"/>
                  </a:lnTo>
                  <a:lnTo>
                    <a:pt x="2364703" y="730211"/>
                  </a:lnTo>
                  <a:cubicBezTo>
                    <a:pt x="2163832" y="564368"/>
                    <a:pt x="1906464" y="464630"/>
                    <a:pt x="1626235" y="464630"/>
                  </a:cubicBezTo>
                  <a:cubicBezTo>
                    <a:pt x="985710" y="464630"/>
                    <a:pt x="464629" y="985711"/>
                    <a:pt x="464629" y="1626235"/>
                  </a:cubicBezTo>
                  <a:cubicBezTo>
                    <a:pt x="464629" y="2266760"/>
                    <a:pt x="985710" y="2787841"/>
                    <a:pt x="1626235" y="2787841"/>
                  </a:cubicBezTo>
                  <a:cubicBezTo>
                    <a:pt x="1906464" y="2787841"/>
                    <a:pt x="2163832" y="2688103"/>
                    <a:pt x="2364703" y="2522260"/>
                  </a:cubicBezTo>
                  <a:lnTo>
                    <a:pt x="2419985" y="2472006"/>
                  </a:lnTo>
                  <a:lnTo>
                    <a:pt x="2419985" y="3044975"/>
                  </a:lnTo>
                  <a:lnTo>
                    <a:pt x="2391876" y="3061843"/>
                  </a:lnTo>
                  <a:cubicBezTo>
                    <a:pt x="2159069" y="3186391"/>
                    <a:pt x="1897737" y="3252470"/>
                    <a:pt x="1626235" y="3252470"/>
                  </a:cubicBezTo>
                  <a:cubicBezTo>
                    <a:pt x="1191832" y="3252470"/>
                    <a:pt x="783463" y="3083306"/>
                    <a:pt x="476313" y="2776157"/>
                  </a:cubicBezTo>
                  <a:cubicBezTo>
                    <a:pt x="169164" y="2469007"/>
                    <a:pt x="0" y="2060638"/>
                    <a:pt x="0" y="1626235"/>
                  </a:cubicBezTo>
                  <a:cubicBezTo>
                    <a:pt x="0" y="1191832"/>
                    <a:pt x="169164" y="783463"/>
                    <a:pt x="476313" y="476314"/>
                  </a:cubicBezTo>
                  <a:cubicBezTo>
                    <a:pt x="783463" y="169164"/>
                    <a:pt x="1191832" y="0"/>
                    <a:pt x="1626235"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 name="Freeform: Shape 34">
              <a:extLst>
                <a:ext uri="{FF2B5EF4-FFF2-40B4-BE49-F238E27FC236}">
                  <a16:creationId xmlns:a16="http://schemas.microsoft.com/office/drawing/2014/main" id="{78D10006-C663-FA49-96B6-9E640284ACAB}"/>
                </a:ext>
              </a:extLst>
            </p:cNvPr>
            <p:cNvSpPr/>
            <p:nvPr/>
          </p:nvSpPr>
          <p:spPr>
            <a:xfrm>
              <a:off x="9419294" y="1230592"/>
              <a:ext cx="2772706" cy="1528528"/>
            </a:xfrm>
            <a:custGeom>
              <a:avLst/>
              <a:gdLst>
                <a:gd name="connsiteX0" fmla="*/ 1936010 w 2772706"/>
                <a:gd name="connsiteY0" fmla="*/ 417 h 1528528"/>
                <a:gd name="connsiteX1" fmla="*/ 2148057 w 2772706"/>
                <a:gd name="connsiteY1" fmla="*/ 6515 h 1528528"/>
                <a:gd name="connsiteX2" fmla="*/ 2579039 w 2772706"/>
                <a:gd name="connsiteY2" fmla="*/ 83485 h 1528528"/>
                <a:gd name="connsiteX3" fmla="*/ 2772706 w 2772706"/>
                <a:gd name="connsiteY3" fmla="*/ 149339 h 1528528"/>
                <a:gd name="connsiteX4" fmla="*/ 2772706 w 2772706"/>
                <a:gd name="connsiteY4" fmla="*/ 157430 h 1528528"/>
                <a:gd name="connsiteX5" fmla="*/ 2576951 w 2772706"/>
                <a:gd name="connsiteY5" fmla="*/ 90859 h 1528528"/>
                <a:gd name="connsiteX6" fmla="*/ 2147485 w 2772706"/>
                <a:gd name="connsiteY6" fmla="*/ 14135 h 1528528"/>
                <a:gd name="connsiteX7" fmla="*/ 1313603 w 2772706"/>
                <a:gd name="connsiteY7" fmla="*/ 111607 h 1528528"/>
                <a:gd name="connsiteX8" fmla="*/ 577130 w 2772706"/>
                <a:gd name="connsiteY8" fmla="*/ 514705 h 1528528"/>
                <a:gd name="connsiteX9" fmla="*/ 32808 w 2772706"/>
                <a:gd name="connsiteY9" fmla="*/ 1193203 h 1528528"/>
                <a:gd name="connsiteX10" fmla="*/ 18393 w 2772706"/>
                <a:gd name="connsiteY10" fmla="*/ 1364462 h 1528528"/>
                <a:gd name="connsiteX11" fmla="*/ 129265 w 2772706"/>
                <a:gd name="connsiteY11" fmla="*/ 1495780 h 1528528"/>
                <a:gd name="connsiteX12" fmla="*/ 431842 w 2772706"/>
                <a:gd name="connsiteY12" fmla="*/ 1399324 h 1528528"/>
                <a:gd name="connsiteX13" fmla="*/ 1449938 w 2772706"/>
                <a:gd name="connsiteY13" fmla="*/ 539534 h 1528528"/>
                <a:gd name="connsiteX14" fmla="*/ 1980671 w 2772706"/>
                <a:gd name="connsiteY14" fmla="*/ 456412 h 1528528"/>
                <a:gd name="connsiteX15" fmla="*/ 1980925 w 2772706"/>
                <a:gd name="connsiteY15" fmla="*/ 456476 h 1528528"/>
                <a:gd name="connsiteX16" fmla="*/ 2586304 w 2772706"/>
                <a:gd name="connsiteY16" fmla="*/ 566418 h 1528528"/>
                <a:gd name="connsiteX17" fmla="*/ 2772706 w 2772706"/>
                <a:gd name="connsiteY17" fmla="*/ 649180 h 1528528"/>
                <a:gd name="connsiteX18" fmla="*/ 2772706 w 2772706"/>
                <a:gd name="connsiteY18" fmla="*/ 657624 h 1528528"/>
                <a:gd name="connsiteX19" fmla="*/ 2617606 w 2772706"/>
                <a:gd name="connsiteY19" fmla="*/ 586846 h 1528528"/>
                <a:gd name="connsiteX20" fmla="*/ 1452478 w 2772706"/>
                <a:gd name="connsiteY20" fmla="*/ 546963 h 1528528"/>
                <a:gd name="connsiteX21" fmla="*/ 438890 w 2772706"/>
                <a:gd name="connsiteY21" fmla="*/ 1402880 h 1528528"/>
                <a:gd name="connsiteX22" fmla="*/ 125835 w 2772706"/>
                <a:gd name="connsiteY22" fmla="*/ 1502638 h 1528528"/>
                <a:gd name="connsiteX23" fmla="*/ 11091 w 2772706"/>
                <a:gd name="connsiteY23" fmla="*/ 1366812 h 1528528"/>
                <a:gd name="connsiteX24" fmla="*/ 26014 w 2772706"/>
                <a:gd name="connsiteY24" fmla="*/ 1189647 h 1528528"/>
                <a:gd name="connsiteX25" fmla="*/ 572240 w 2772706"/>
                <a:gd name="connsiteY25" fmla="*/ 508800 h 1528528"/>
                <a:gd name="connsiteX26" fmla="*/ 1311253 w 2772706"/>
                <a:gd name="connsiteY26" fmla="*/ 104305 h 1528528"/>
                <a:gd name="connsiteX27" fmla="*/ 1936010 w 2772706"/>
                <a:gd name="connsiteY27" fmla="*/ 417 h 152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2706" h="1528528">
                  <a:moveTo>
                    <a:pt x="1936010" y="417"/>
                  </a:moveTo>
                  <a:cubicBezTo>
                    <a:pt x="2006500" y="-958"/>
                    <a:pt x="2077223" y="1070"/>
                    <a:pt x="2148057" y="6515"/>
                  </a:cubicBezTo>
                  <a:cubicBezTo>
                    <a:pt x="2294805" y="17786"/>
                    <a:pt x="2438791" y="43535"/>
                    <a:pt x="2579039" y="83485"/>
                  </a:cubicBezTo>
                  <a:lnTo>
                    <a:pt x="2772706" y="149339"/>
                  </a:lnTo>
                  <a:lnTo>
                    <a:pt x="2772706" y="157430"/>
                  </a:lnTo>
                  <a:lnTo>
                    <a:pt x="2576951" y="90859"/>
                  </a:lnTo>
                  <a:cubicBezTo>
                    <a:pt x="2437204" y="51044"/>
                    <a:pt x="2293725" y="25375"/>
                    <a:pt x="2147485" y="14135"/>
                  </a:cubicBezTo>
                  <a:cubicBezTo>
                    <a:pt x="1865101" y="-7582"/>
                    <a:pt x="1584558" y="25247"/>
                    <a:pt x="1313603" y="111607"/>
                  </a:cubicBezTo>
                  <a:cubicBezTo>
                    <a:pt x="1042648" y="197967"/>
                    <a:pt x="794872" y="333603"/>
                    <a:pt x="577130" y="514705"/>
                  </a:cubicBezTo>
                  <a:cubicBezTo>
                    <a:pt x="351641" y="702284"/>
                    <a:pt x="168508" y="930567"/>
                    <a:pt x="32808" y="1193203"/>
                  </a:cubicBezTo>
                  <a:cubicBezTo>
                    <a:pt x="5249" y="1246479"/>
                    <a:pt x="169" y="1307312"/>
                    <a:pt x="18393" y="1364462"/>
                  </a:cubicBezTo>
                  <a:cubicBezTo>
                    <a:pt x="36618" y="1421612"/>
                    <a:pt x="75988" y="1468285"/>
                    <a:pt x="129265" y="1495780"/>
                  </a:cubicBezTo>
                  <a:cubicBezTo>
                    <a:pt x="239247" y="1552613"/>
                    <a:pt x="375009" y="1509306"/>
                    <a:pt x="431842" y="1399324"/>
                  </a:cubicBezTo>
                  <a:cubicBezTo>
                    <a:pt x="645265" y="986129"/>
                    <a:pt x="1006834" y="680821"/>
                    <a:pt x="1449938" y="539534"/>
                  </a:cubicBezTo>
                  <a:cubicBezTo>
                    <a:pt x="1624182" y="483971"/>
                    <a:pt x="1802871" y="456412"/>
                    <a:pt x="1980671" y="456412"/>
                  </a:cubicBezTo>
                  <a:lnTo>
                    <a:pt x="1980925" y="456476"/>
                  </a:lnTo>
                  <a:cubicBezTo>
                    <a:pt x="2186665" y="456476"/>
                    <a:pt x="2391155" y="493338"/>
                    <a:pt x="2586304" y="566418"/>
                  </a:cubicBezTo>
                  <a:lnTo>
                    <a:pt x="2772706" y="649180"/>
                  </a:lnTo>
                  <a:lnTo>
                    <a:pt x="2772706" y="657624"/>
                  </a:lnTo>
                  <a:lnTo>
                    <a:pt x="2617606" y="586846"/>
                  </a:lnTo>
                  <a:cubicBezTo>
                    <a:pt x="2246133" y="438846"/>
                    <a:pt x="1838414" y="423893"/>
                    <a:pt x="1452478" y="546963"/>
                  </a:cubicBezTo>
                  <a:cubicBezTo>
                    <a:pt x="1011343" y="687552"/>
                    <a:pt x="651361" y="991590"/>
                    <a:pt x="438890" y="1402880"/>
                  </a:cubicBezTo>
                  <a:cubicBezTo>
                    <a:pt x="380090" y="1516672"/>
                    <a:pt x="239691" y="1561439"/>
                    <a:pt x="125835" y="1502638"/>
                  </a:cubicBezTo>
                  <a:cubicBezTo>
                    <a:pt x="70717" y="1474127"/>
                    <a:pt x="29951" y="1425930"/>
                    <a:pt x="11091" y="1366812"/>
                  </a:cubicBezTo>
                  <a:cubicBezTo>
                    <a:pt x="-7769" y="1307693"/>
                    <a:pt x="-2435" y="1244765"/>
                    <a:pt x="26014" y="1189647"/>
                  </a:cubicBezTo>
                  <a:cubicBezTo>
                    <a:pt x="162158" y="926122"/>
                    <a:pt x="345927" y="697014"/>
                    <a:pt x="572240" y="508800"/>
                  </a:cubicBezTo>
                  <a:cubicBezTo>
                    <a:pt x="790744" y="327063"/>
                    <a:pt x="1039410" y="190919"/>
                    <a:pt x="1311253" y="104305"/>
                  </a:cubicBezTo>
                  <a:cubicBezTo>
                    <a:pt x="1515183" y="39297"/>
                    <a:pt x="1724543" y="4542"/>
                    <a:pt x="1936010" y="417"/>
                  </a:cubicBezTo>
                  <a:close/>
                </a:path>
              </a:pathLst>
            </a:custGeom>
            <a:solidFill>
              <a:srgbClr val="FFFFFF">
                <a:alpha val="50000"/>
              </a:srgbClr>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Freeform: Shape 46">
              <a:extLst>
                <a:ext uri="{FF2B5EF4-FFF2-40B4-BE49-F238E27FC236}">
                  <a16:creationId xmlns:a16="http://schemas.microsoft.com/office/drawing/2014/main" id="{67E6C662-5D0D-BFF5-F5ED-F79C6666693E}"/>
                </a:ext>
              </a:extLst>
            </p:cNvPr>
            <p:cNvSpPr/>
            <p:nvPr/>
          </p:nvSpPr>
          <p:spPr>
            <a:xfrm>
              <a:off x="9419503" y="1230465"/>
              <a:ext cx="2772497" cy="1528684"/>
            </a:xfrm>
            <a:custGeom>
              <a:avLst/>
              <a:gdLst>
                <a:gd name="connsiteX0" fmla="*/ 1935964 w 2772497"/>
                <a:gd name="connsiteY0" fmla="*/ 417 h 1528684"/>
                <a:gd name="connsiteX1" fmla="*/ 2148037 w 2772497"/>
                <a:gd name="connsiteY1" fmla="*/ 6515 h 1528684"/>
                <a:gd name="connsiteX2" fmla="*/ 2579020 w 2772497"/>
                <a:gd name="connsiteY2" fmla="*/ 83485 h 1528684"/>
                <a:gd name="connsiteX3" fmla="*/ 2772497 w 2772497"/>
                <a:gd name="connsiteY3" fmla="*/ 149275 h 1528684"/>
                <a:gd name="connsiteX4" fmla="*/ 2772497 w 2772497"/>
                <a:gd name="connsiteY4" fmla="*/ 657629 h 1528684"/>
                <a:gd name="connsiteX5" fmla="*/ 2617526 w 2772497"/>
                <a:gd name="connsiteY5" fmla="*/ 586909 h 1528684"/>
                <a:gd name="connsiteX6" fmla="*/ 1452395 w 2772497"/>
                <a:gd name="connsiteY6" fmla="*/ 547027 h 1528684"/>
                <a:gd name="connsiteX7" fmla="*/ 438808 w 2772497"/>
                <a:gd name="connsiteY7" fmla="*/ 1402943 h 1528684"/>
                <a:gd name="connsiteX8" fmla="*/ 125753 w 2772497"/>
                <a:gd name="connsiteY8" fmla="*/ 1502702 h 1528684"/>
                <a:gd name="connsiteX9" fmla="*/ 25994 w 2772497"/>
                <a:gd name="connsiteY9" fmla="*/ 1189647 h 1528684"/>
                <a:gd name="connsiteX10" fmla="*/ 572221 w 2772497"/>
                <a:gd name="connsiteY10" fmla="*/ 508800 h 1528684"/>
                <a:gd name="connsiteX11" fmla="*/ 1311234 w 2772497"/>
                <a:gd name="connsiteY11" fmla="*/ 104305 h 1528684"/>
                <a:gd name="connsiteX12" fmla="*/ 1935964 w 2772497"/>
                <a:gd name="connsiteY12" fmla="*/ 417 h 152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497" h="1528684">
                  <a:moveTo>
                    <a:pt x="1935964" y="417"/>
                  </a:moveTo>
                  <a:cubicBezTo>
                    <a:pt x="2006456" y="-958"/>
                    <a:pt x="2077187" y="1070"/>
                    <a:pt x="2148037" y="6515"/>
                  </a:cubicBezTo>
                  <a:cubicBezTo>
                    <a:pt x="2294786" y="17786"/>
                    <a:pt x="2438772" y="43535"/>
                    <a:pt x="2579020" y="83485"/>
                  </a:cubicBezTo>
                  <a:lnTo>
                    <a:pt x="2772497" y="149275"/>
                  </a:lnTo>
                  <a:lnTo>
                    <a:pt x="2772497" y="657629"/>
                  </a:lnTo>
                  <a:lnTo>
                    <a:pt x="2617526" y="586909"/>
                  </a:lnTo>
                  <a:cubicBezTo>
                    <a:pt x="2246064" y="438909"/>
                    <a:pt x="1838387" y="423956"/>
                    <a:pt x="1452395" y="547027"/>
                  </a:cubicBezTo>
                  <a:cubicBezTo>
                    <a:pt x="1011260" y="687616"/>
                    <a:pt x="651279" y="991654"/>
                    <a:pt x="438808" y="1402943"/>
                  </a:cubicBezTo>
                  <a:cubicBezTo>
                    <a:pt x="379943" y="1516926"/>
                    <a:pt x="239799" y="1561630"/>
                    <a:pt x="125753" y="1502702"/>
                  </a:cubicBezTo>
                  <a:cubicBezTo>
                    <a:pt x="11707" y="1443774"/>
                    <a:pt x="-32934" y="1303693"/>
                    <a:pt x="25994" y="1189647"/>
                  </a:cubicBezTo>
                  <a:cubicBezTo>
                    <a:pt x="162138" y="926122"/>
                    <a:pt x="345907" y="697014"/>
                    <a:pt x="572221" y="508800"/>
                  </a:cubicBezTo>
                  <a:cubicBezTo>
                    <a:pt x="790725" y="327063"/>
                    <a:pt x="1039391" y="190919"/>
                    <a:pt x="1311234" y="104305"/>
                  </a:cubicBezTo>
                  <a:cubicBezTo>
                    <a:pt x="1515164" y="39297"/>
                    <a:pt x="1724488" y="4542"/>
                    <a:pt x="1935964" y="417"/>
                  </a:cubicBezTo>
                  <a:close/>
                </a:path>
              </a:pathLst>
            </a:custGeom>
            <a:solidFill>
              <a:srgbClr val="107C10"/>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 name="Freeform: Shape 47">
              <a:extLst>
                <a:ext uri="{FF2B5EF4-FFF2-40B4-BE49-F238E27FC236}">
                  <a16:creationId xmlns:a16="http://schemas.microsoft.com/office/drawing/2014/main" id="{D2367368-A566-CF78-9D08-D582A9B8CE74}"/>
                </a:ext>
              </a:extLst>
            </p:cNvPr>
            <p:cNvSpPr/>
            <p:nvPr/>
          </p:nvSpPr>
          <p:spPr>
            <a:xfrm>
              <a:off x="8642451" y="2866343"/>
              <a:ext cx="466221" cy="466221"/>
            </a:xfrm>
            <a:custGeom>
              <a:avLst/>
              <a:gdLst>
                <a:gd name="connsiteX0" fmla="*/ 464693 w 464693"/>
                <a:gd name="connsiteY0" fmla="*/ 232347 h 464693"/>
                <a:gd name="connsiteX1" fmla="*/ 232346 w 464693"/>
                <a:gd name="connsiteY1" fmla="*/ 464693 h 464693"/>
                <a:gd name="connsiteX2" fmla="*/ 0 w 464693"/>
                <a:gd name="connsiteY2" fmla="*/ 232347 h 464693"/>
                <a:gd name="connsiteX3" fmla="*/ 232346 w 464693"/>
                <a:gd name="connsiteY3" fmla="*/ 0 h 464693"/>
                <a:gd name="connsiteX4" fmla="*/ 464693 w 464693"/>
                <a:gd name="connsiteY4" fmla="*/ 232347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7"/>
                  </a:moveTo>
                  <a:cubicBezTo>
                    <a:pt x="464693" y="360668"/>
                    <a:pt x="360668" y="464693"/>
                    <a:pt x="232346" y="464693"/>
                  </a:cubicBezTo>
                  <a:cubicBezTo>
                    <a:pt x="104025" y="464693"/>
                    <a:pt x="0" y="360668"/>
                    <a:pt x="0" y="232347"/>
                  </a:cubicBezTo>
                  <a:cubicBezTo>
                    <a:pt x="0" y="104025"/>
                    <a:pt x="104025" y="0"/>
                    <a:pt x="232346" y="0"/>
                  </a:cubicBezTo>
                  <a:cubicBezTo>
                    <a:pt x="360668" y="0"/>
                    <a:pt x="464693" y="104025"/>
                    <a:pt x="464693" y="23234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3" name="Freeform: Shape 48">
              <a:extLst>
                <a:ext uri="{FF2B5EF4-FFF2-40B4-BE49-F238E27FC236}">
                  <a16:creationId xmlns:a16="http://schemas.microsoft.com/office/drawing/2014/main" id="{9350758A-8C09-076A-AE59-009662EA29A2}"/>
                </a:ext>
              </a:extLst>
            </p:cNvPr>
            <p:cNvSpPr/>
            <p:nvPr/>
          </p:nvSpPr>
          <p:spPr>
            <a:xfrm>
              <a:off x="8685200" y="2909092"/>
              <a:ext cx="380723" cy="380723"/>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4" name="Freeform: Shape 49">
              <a:extLst>
                <a:ext uri="{FF2B5EF4-FFF2-40B4-BE49-F238E27FC236}">
                  <a16:creationId xmlns:a16="http://schemas.microsoft.com/office/drawing/2014/main" id="{77786824-423F-AEBB-D1CE-1FA6F8AD8264}"/>
                </a:ext>
              </a:extLst>
            </p:cNvPr>
            <p:cNvSpPr/>
            <p:nvPr/>
          </p:nvSpPr>
          <p:spPr>
            <a:xfrm>
              <a:off x="9419463" y="2294509"/>
              <a:ext cx="464693" cy="464692"/>
            </a:xfrm>
            <a:custGeom>
              <a:avLst/>
              <a:gdLst>
                <a:gd name="connsiteX0" fmla="*/ 464693 w 464693"/>
                <a:gd name="connsiteY0" fmla="*/ 232346 h 464692"/>
                <a:gd name="connsiteX1" fmla="*/ 232346 w 464693"/>
                <a:gd name="connsiteY1" fmla="*/ 464693 h 464692"/>
                <a:gd name="connsiteX2" fmla="*/ 0 w 464693"/>
                <a:gd name="connsiteY2" fmla="*/ 232346 h 464692"/>
                <a:gd name="connsiteX3" fmla="*/ 232346 w 464693"/>
                <a:gd name="connsiteY3" fmla="*/ 0 h 464692"/>
                <a:gd name="connsiteX4" fmla="*/ 464693 w 464693"/>
                <a:gd name="connsiteY4" fmla="*/ 232346 h 46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2">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107C10"/>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5" name="Freeform: Shape 50">
              <a:extLst>
                <a:ext uri="{FF2B5EF4-FFF2-40B4-BE49-F238E27FC236}">
                  <a16:creationId xmlns:a16="http://schemas.microsoft.com/office/drawing/2014/main" id="{7B7DD5A1-916E-0A48-DFED-E3C2781CBFA4}"/>
                </a:ext>
              </a:extLst>
            </p:cNvPr>
            <p:cNvSpPr/>
            <p:nvPr/>
          </p:nvSpPr>
          <p:spPr>
            <a:xfrm>
              <a:off x="9462071"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8" y="379476"/>
                    <a:pt x="0" y="294527"/>
                    <a:pt x="0" y="189738"/>
                  </a:cubicBezTo>
                  <a:cubicBezTo>
                    <a:pt x="0" y="84949"/>
                    <a:pt x="84948"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6" name="Freeform: Shape 51">
              <a:extLst>
                <a:ext uri="{FF2B5EF4-FFF2-40B4-BE49-F238E27FC236}">
                  <a16:creationId xmlns:a16="http://schemas.microsoft.com/office/drawing/2014/main" id="{2150CA1A-DD11-6C6B-471E-33BB76440192}"/>
                </a:ext>
              </a:extLst>
            </p:cNvPr>
            <p:cNvSpPr/>
            <p:nvPr/>
          </p:nvSpPr>
          <p:spPr>
            <a:xfrm>
              <a:off x="9371393" y="3951668"/>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7" name="Freeform: Shape 52">
              <a:extLst>
                <a:ext uri="{FF2B5EF4-FFF2-40B4-BE49-F238E27FC236}">
                  <a16:creationId xmlns:a16="http://schemas.microsoft.com/office/drawing/2014/main" id="{E0C70FAE-AACB-4C50-B8CA-A7C0C3662A9D}"/>
                </a:ext>
              </a:extLst>
            </p:cNvPr>
            <p:cNvSpPr/>
            <p:nvPr/>
          </p:nvSpPr>
          <p:spPr>
            <a:xfrm>
              <a:off x="9371393" y="3951668"/>
              <a:ext cx="379476" cy="379476"/>
            </a:xfrm>
            <a:custGeom>
              <a:avLst/>
              <a:gdLst>
                <a:gd name="connsiteX0" fmla="*/ 189738 w 379476"/>
                <a:gd name="connsiteY0" fmla="*/ 7747 h 379476"/>
                <a:gd name="connsiteX1" fmla="*/ 371729 w 379476"/>
                <a:gd name="connsiteY1" fmla="*/ 189738 h 379476"/>
                <a:gd name="connsiteX2" fmla="*/ 189738 w 379476"/>
                <a:gd name="connsiteY2" fmla="*/ 371729 h 379476"/>
                <a:gd name="connsiteX3" fmla="*/ 7747 w 379476"/>
                <a:gd name="connsiteY3" fmla="*/ 189738 h 379476"/>
                <a:gd name="connsiteX4" fmla="*/ 189738 w 379476"/>
                <a:gd name="connsiteY4" fmla="*/ 7747 h 379476"/>
                <a:gd name="connsiteX5" fmla="*/ 189738 w 379476"/>
                <a:gd name="connsiteY5" fmla="*/ 0 h 379476"/>
                <a:gd name="connsiteX6" fmla="*/ 0 w 379476"/>
                <a:gd name="connsiteY6" fmla="*/ 189738 h 379476"/>
                <a:gd name="connsiteX7" fmla="*/ 189738 w 379476"/>
                <a:gd name="connsiteY7" fmla="*/ 379476 h 379476"/>
                <a:gd name="connsiteX8" fmla="*/ 379476 w 379476"/>
                <a:gd name="connsiteY8" fmla="*/ 189738 h 379476"/>
                <a:gd name="connsiteX9" fmla="*/ 189738 w 379476"/>
                <a:gd name="connsiteY9" fmla="*/ 0 h 379476"/>
                <a:gd name="connsiteX10" fmla="*/ 189738 w 379476"/>
                <a:gd name="connsiteY10" fmla="*/ 0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476" h="379476">
                  <a:moveTo>
                    <a:pt x="189738" y="7747"/>
                  </a:moveTo>
                  <a:cubicBezTo>
                    <a:pt x="290068" y="7747"/>
                    <a:pt x="371729" y="89408"/>
                    <a:pt x="371729" y="189738"/>
                  </a:cubicBezTo>
                  <a:cubicBezTo>
                    <a:pt x="371729" y="290068"/>
                    <a:pt x="290068" y="371729"/>
                    <a:pt x="189738" y="371729"/>
                  </a:cubicBezTo>
                  <a:cubicBezTo>
                    <a:pt x="89408" y="371729"/>
                    <a:pt x="7747" y="290068"/>
                    <a:pt x="7747" y="189738"/>
                  </a:cubicBezTo>
                  <a:cubicBezTo>
                    <a:pt x="7747" y="89408"/>
                    <a:pt x="89408" y="7747"/>
                    <a:pt x="189738" y="7747"/>
                  </a:cubicBezTo>
                  <a:moveTo>
                    <a:pt x="189738" y="0"/>
                  </a:moveTo>
                  <a:cubicBezTo>
                    <a:pt x="84963" y="0"/>
                    <a:pt x="0" y="84963"/>
                    <a:pt x="0" y="189738"/>
                  </a:cubicBezTo>
                  <a:cubicBezTo>
                    <a:pt x="0" y="294513"/>
                    <a:pt x="84963" y="379476"/>
                    <a:pt x="189738" y="379476"/>
                  </a:cubicBezTo>
                  <a:cubicBezTo>
                    <a:pt x="294513" y="379476"/>
                    <a:pt x="379476" y="294513"/>
                    <a:pt x="379476" y="189738"/>
                  </a:cubicBezTo>
                  <a:cubicBezTo>
                    <a:pt x="379476" y="84963"/>
                    <a:pt x="294513" y="0"/>
                    <a:pt x="189738" y="0"/>
                  </a:cubicBezTo>
                  <a:lnTo>
                    <a:pt x="189738" y="0"/>
                  </a:ln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8" name="Freeform: Shape 53">
              <a:extLst>
                <a:ext uri="{FF2B5EF4-FFF2-40B4-BE49-F238E27FC236}">
                  <a16:creationId xmlns:a16="http://schemas.microsoft.com/office/drawing/2014/main" id="{60F6BA91-0A88-FB24-5105-BAA41970220B}"/>
                </a:ext>
              </a:extLst>
            </p:cNvPr>
            <p:cNvSpPr/>
            <p:nvPr/>
          </p:nvSpPr>
          <p:spPr>
            <a:xfrm>
              <a:off x="9772053" y="1802794"/>
              <a:ext cx="2419947" cy="1914877"/>
            </a:xfrm>
            <a:custGeom>
              <a:avLst/>
              <a:gdLst>
                <a:gd name="connsiteX0" fmla="*/ 1560538 w 2419947"/>
                <a:gd name="connsiteY0" fmla="*/ 1367 h 1914877"/>
                <a:gd name="connsiteX1" fmla="*/ 2333233 w 2419947"/>
                <a:gd name="connsiteY1" fmla="*/ 160903 h 1914877"/>
                <a:gd name="connsiteX2" fmla="*/ 2419947 w 2419947"/>
                <a:gd name="connsiteY2" fmla="*/ 208283 h 1914877"/>
                <a:gd name="connsiteX3" fmla="*/ 2419947 w 2419947"/>
                <a:gd name="connsiteY3" fmla="*/ 779410 h 1914877"/>
                <a:gd name="connsiteX4" fmla="*/ 2413374 w 2419947"/>
                <a:gd name="connsiteY4" fmla="*/ 772742 h 1914877"/>
                <a:gd name="connsiteX5" fmla="*/ 1579270 w 2419947"/>
                <a:gd name="connsiteY5" fmla="*/ 465552 h 1914877"/>
                <a:gd name="connsiteX6" fmla="*/ 772312 w 2419947"/>
                <a:gd name="connsiteY6" fmla="*/ 838679 h 1914877"/>
                <a:gd name="connsiteX7" fmla="*/ 465543 w 2419947"/>
                <a:gd name="connsiteY7" fmla="*/ 1673132 h 1914877"/>
                <a:gd name="connsiteX8" fmla="*/ 242786 w 2419947"/>
                <a:gd name="connsiteY8" fmla="*/ 1914622 h 1914877"/>
                <a:gd name="connsiteX9" fmla="*/ 233261 w 2419947"/>
                <a:gd name="connsiteY9" fmla="*/ 1914813 h 1914877"/>
                <a:gd name="connsiteX10" fmla="*/ 233324 w 2419947"/>
                <a:gd name="connsiteY10" fmla="*/ 1914877 h 1914877"/>
                <a:gd name="connsiteX11" fmla="*/ 1359 w 2419947"/>
                <a:gd name="connsiteY11" fmla="*/ 1691928 h 1914877"/>
                <a:gd name="connsiteX12" fmla="*/ 430809 w 2419947"/>
                <a:gd name="connsiteY12" fmla="*/ 523719 h 1914877"/>
                <a:gd name="connsiteX13" fmla="*/ 1560538 w 2419947"/>
                <a:gd name="connsiteY13" fmla="*/ 1367 h 191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9947" h="1914877">
                  <a:moveTo>
                    <a:pt x="1560538" y="1367"/>
                  </a:moveTo>
                  <a:cubicBezTo>
                    <a:pt x="1831762" y="-9626"/>
                    <a:pt x="2095570" y="45857"/>
                    <a:pt x="2333233" y="160903"/>
                  </a:cubicBezTo>
                  <a:lnTo>
                    <a:pt x="2419947" y="208283"/>
                  </a:lnTo>
                  <a:lnTo>
                    <a:pt x="2419947" y="779410"/>
                  </a:lnTo>
                  <a:lnTo>
                    <a:pt x="2413374" y="772742"/>
                  </a:lnTo>
                  <a:cubicBezTo>
                    <a:pt x="2194712" y="571074"/>
                    <a:pt x="1899278" y="452630"/>
                    <a:pt x="1579270" y="465552"/>
                  </a:cubicBezTo>
                  <a:cubicBezTo>
                    <a:pt x="1269263" y="478062"/>
                    <a:pt x="982687" y="610586"/>
                    <a:pt x="772312" y="838679"/>
                  </a:cubicBezTo>
                  <a:cubicBezTo>
                    <a:pt x="561937" y="1066770"/>
                    <a:pt x="453034" y="1363125"/>
                    <a:pt x="465543" y="1673132"/>
                  </a:cubicBezTo>
                  <a:cubicBezTo>
                    <a:pt x="470750" y="1801339"/>
                    <a:pt x="370992" y="1909479"/>
                    <a:pt x="242786" y="1914622"/>
                  </a:cubicBezTo>
                  <a:cubicBezTo>
                    <a:pt x="239611" y="1914750"/>
                    <a:pt x="236436" y="1914813"/>
                    <a:pt x="233261" y="1914813"/>
                  </a:cubicBezTo>
                  <a:lnTo>
                    <a:pt x="233324" y="1914877"/>
                  </a:lnTo>
                  <a:cubicBezTo>
                    <a:pt x="109309" y="1914877"/>
                    <a:pt x="6439" y="1816959"/>
                    <a:pt x="1359" y="1691928"/>
                  </a:cubicBezTo>
                  <a:cubicBezTo>
                    <a:pt x="-16167" y="1257906"/>
                    <a:pt x="136360" y="842997"/>
                    <a:pt x="430809" y="523719"/>
                  </a:cubicBezTo>
                  <a:cubicBezTo>
                    <a:pt x="725322" y="204441"/>
                    <a:pt x="1126515" y="18894"/>
                    <a:pt x="1560538" y="136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9" name="Freeform: Shape 54">
              <a:extLst>
                <a:ext uri="{FF2B5EF4-FFF2-40B4-BE49-F238E27FC236}">
                  <a16:creationId xmlns:a16="http://schemas.microsoft.com/office/drawing/2014/main" id="{9987B91E-D2C0-62AD-C53F-0A756F6468AB}"/>
                </a:ext>
              </a:extLst>
            </p:cNvPr>
            <p:cNvSpPr/>
            <p:nvPr/>
          </p:nvSpPr>
          <p:spPr>
            <a:xfrm>
              <a:off x="10103311" y="1802703"/>
              <a:ext cx="2088689" cy="956544"/>
            </a:xfrm>
            <a:custGeom>
              <a:avLst/>
              <a:gdLst>
                <a:gd name="connsiteX0" fmla="*/ 1324175 w 2088689"/>
                <a:gd name="connsiteY0" fmla="*/ 215 h 956544"/>
                <a:gd name="connsiteX1" fmla="*/ 2083459 w 2088689"/>
                <a:gd name="connsiteY1" fmla="*/ 203530 h 956544"/>
                <a:gd name="connsiteX2" fmla="*/ 2088689 w 2088689"/>
                <a:gd name="connsiteY2" fmla="*/ 206789 h 956544"/>
                <a:gd name="connsiteX3" fmla="*/ 2088689 w 2088689"/>
                <a:gd name="connsiteY3" fmla="*/ 780155 h 956544"/>
                <a:gd name="connsiteX4" fmla="*/ 2046715 w 2088689"/>
                <a:gd name="connsiteY4" fmla="*/ 740853 h 956544"/>
                <a:gd name="connsiteX5" fmla="*/ 1200387 w 2088689"/>
                <a:gd name="connsiteY5" fmla="*/ 468628 h 956544"/>
                <a:gd name="connsiteX6" fmla="*/ 409431 w 2088689"/>
                <a:gd name="connsiteY6" fmla="*/ 874584 h 956544"/>
                <a:gd name="connsiteX7" fmla="*/ 81961 w 2088689"/>
                <a:gd name="connsiteY7" fmla="*/ 901317 h 956544"/>
                <a:gd name="connsiteX8" fmla="*/ 55228 w 2088689"/>
                <a:gd name="connsiteY8" fmla="*/ 573848 h 956544"/>
                <a:gd name="connsiteX9" fmla="*/ 1162541 w 2088689"/>
                <a:gd name="connsiteY9" fmla="*/ 5523 h 956544"/>
                <a:gd name="connsiteX10" fmla="*/ 1324175 w 2088689"/>
                <a:gd name="connsiteY10" fmla="*/ 215 h 95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8689" h="956544">
                  <a:moveTo>
                    <a:pt x="1324175" y="215"/>
                  </a:moveTo>
                  <a:cubicBezTo>
                    <a:pt x="1592111" y="4544"/>
                    <a:pt x="1851521" y="74352"/>
                    <a:pt x="2083459" y="203530"/>
                  </a:cubicBezTo>
                  <a:lnTo>
                    <a:pt x="2088689" y="206789"/>
                  </a:lnTo>
                  <a:lnTo>
                    <a:pt x="2088689" y="780155"/>
                  </a:lnTo>
                  <a:lnTo>
                    <a:pt x="2046715" y="740853"/>
                  </a:lnTo>
                  <a:cubicBezTo>
                    <a:pt x="1810177" y="540066"/>
                    <a:pt x="1509632" y="443355"/>
                    <a:pt x="1200387" y="468628"/>
                  </a:cubicBezTo>
                  <a:cubicBezTo>
                    <a:pt x="891141" y="493902"/>
                    <a:pt x="610217" y="638046"/>
                    <a:pt x="409431" y="874584"/>
                  </a:cubicBezTo>
                  <a:cubicBezTo>
                    <a:pt x="326372" y="972374"/>
                    <a:pt x="179751" y="984375"/>
                    <a:pt x="81961" y="901317"/>
                  </a:cubicBezTo>
                  <a:cubicBezTo>
                    <a:pt x="-15829" y="818259"/>
                    <a:pt x="-27830" y="671638"/>
                    <a:pt x="55228" y="573848"/>
                  </a:cubicBezTo>
                  <a:cubicBezTo>
                    <a:pt x="336342" y="242695"/>
                    <a:pt x="729597" y="40892"/>
                    <a:pt x="1162541" y="5523"/>
                  </a:cubicBezTo>
                  <a:cubicBezTo>
                    <a:pt x="1216659" y="1102"/>
                    <a:pt x="1270587" y="-651"/>
                    <a:pt x="1324175" y="215"/>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63500" dist="50800" dir="13500000">
                <a:prstClr val="black">
                  <a:alpha val="35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Freeform: Shape 55">
              <a:extLst>
                <a:ext uri="{FF2B5EF4-FFF2-40B4-BE49-F238E27FC236}">
                  <a16:creationId xmlns:a16="http://schemas.microsoft.com/office/drawing/2014/main" id="{3691F333-C0F2-832E-50C2-31636FE0C933}"/>
                </a:ext>
              </a:extLst>
            </p:cNvPr>
            <p:cNvSpPr/>
            <p:nvPr/>
          </p:nvSpPr>
          <p:spPr>
            <a:xfrm>
              <a:off x="10145966"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Freeform: Shape 56">
              <a:extLst>
                <a:ext uri="{FF2B5EF4-FFF2-40B4-BE49-F238E27FC236}">
                  <a16:creationId xmlns:a16="http://schemas.microsoft.com/office/drawing/2014/main" id="{9DA3E30C-F540-EBE5-5CA2-9FB26E43C527}"/>
                </a:ext>
              </a:extLst>
            </p:cNvPr>
            <p:cNvSpPr/>
            <p:nvPr/>
          </p:nvSpPr>
          <p:spPr>
            <a:xfrm>
              <a:off x="9777663" y="3265294"/>
              <a:ext cx="453901" cy="453901"/>
            </a:xfrm>
            <a:custGeom>
              <a:avLst/>
              <a:gdLst>
                <a:gd name="connsiteX0" fmla="*/ 464693 w 464693"/>
                <a:gd name="connsiteY0" fmla="*/ 232346 h 464693"/>
                <a:gd name="connsiteX1" fmla="*/ 232346 w 464693"/>
                <a:gd name="connsiteY1" fmla="*/ 464693 h 464693"/>
                <a:gd name="connsiteX2" fmla="*/ 0 w 464693"/>
                <a:gd name="connsiteY2" fmla="*/ 232346 h 464693"/>
                <a:gd name="connsiteX3" fmla="*/ 232346 w 464693"/>
                <a:gd name="connsiteY3" fmla="*/ 0 h 464693"/>
                <a:gd name="connsiteX4" fmla="*/ 464693 w 464693"/>
                <a:gd name="connsiteY4" fmla="*/ 232346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2" name="Freeform: Shape 57">
              <a:extLst>
                <a:ext uri="{FF2B5EF4-FFF2-40B4-BE49-F238E27FC236}">
                  <a16:creationId xmlns:a16="http://schemas.microsoft.com/office/drawing/2014/main" id="{5D8C8626-BD97-2BF4-6582-14BEBEF2B950}"/>
                </a:ext>
              </a:extLst>
            </p:cNvPr>
            <p:cNvSpPr/>
            <p:nvPr/>
          </p:nvSpPr>
          <p:spPr>
            <a:xfrm>
              <a:off x="9819282" y="3306912"/>
              <a:ext cx="370662" cy="370662"/>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492443"/>
          </a:xfrm>
        </p:spPr>
        <p:txBody>
          <a:bodyPr/>
          <a:lstStyle>
            <a:lvl1pPr>
              <a:defRPr sz="3200"/>
            </a:lvl1pPr>
          </a:lstStyle>
          <a:p>
            <a:r>
              <a:rPr lang="en-US" dirty="0"/>
              <a:t>Agenda</a:t>
            </a:r>
          </a:p>
        </p:txBody>
      </p:sp>
      <p:sp>
        <p:nvSpPr>
          <p:cNvPr id="4" name="Text Placeholder 3"/>
          <p:cNvSpPr>
            <a:spLocks noGrp="1"/>
          </p:cNvSpPr>
          <p:nvPr>
            <p:ph type="body" sz="quarter" idx="10"/>
          </p:nvPr>
        </p:nvSpPr>
        <p:spPr>
          <a:xfrm>
            <a:off x="584200" y="1435100"/>
            <a:ext cx="5212080" cy="1772793"/>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58" name="Group 15">
            <a:extLst>
              <a:ext uri="{FF2B5EF4-FFF2-40B4-BE49-F238E27FC236}">
                <a16:creationId xmlns:a16="http://schemas.microsoft.com/office/drawing/2014/main" id="{0A204FC4-9695-77DD-60E2-1FD8152FE5C1}"/>
              </a:ext>
              <a:ext uri="{C183D7F6-B498-43B3-948B-1728B52AA6E4}">
                <adec:decorative xmlns:adec="http://schemas.microsoft.com/office/drawing/2017/decorative" val="1"/>
              </a:ext>
            </a:extLst>
          </p:cNvPr>
          <p:cNvGrpSpPr/>
          <p:nvPr userDrawn="1"/>
        </p:nvGrpSpPr>
        <p:grpSpPr>
          <a:xfrm>
            <a:off x="8989557" y="1130300"/>
            <a:ext cx="3202444" cy="4978400"/>
            <a:chOff x="8615046" y="648426"/>
            <a:chExt cx="3576955" cy="5560602"/>
          </a:xfrm>
        </p:grpSpPr>
        <p:sp>
          <p:nvSpPr>
            <p:cNvPr id="59" name="Freeform: Shape 16">
              <a:extLst>
                <a:ext uri="{FF2B5EF4-FFF2-40B4-BE49-F238E27FC236}">
                  <a16:creationId xmlns:a16="http://schemas.microsoft.com/office/drawing/2014/main" id="{2F975FD2-5B9F-2A15-22EA-E901C0129A21}"/>
                </a:ext>
              </a:extLst>
            </p:cNvPr>
            <p:cNvSpPr/>
            <p:nvPr/>
          </p:nvSpPr>
          <p:spPr>
            <a:xfrm>
              <a:off x="8615046" y="648968"/>
              <a:ext cx="3576955" cy="5560060"/>
            </a:xfrm>
            <a:custGeom>
              <a:avLst/>
              <a:gdLst>
                <a:gd name="connsiteX0" fmla="*/ 2780030 w 3576955"/>
                <a:gd name="connsiteY0" fmla="*/ 0 h 5560060"/>
                <a:gd name="connsiteX1" fmla="*/ 3333234 w 3576955"/>
                <a:gd name="connsiteY1" fmla="*/ 54896 h 5560060"/>
                <a:gd name="connsiteX2" fmla="*/ 3576955 w 3576955"/>
                <a:gd name="connsiteY2" fmla="*/ 117040 h 5560060"/>
                <a:gd name="connsiteX3" fmla="*/ 3576955 w 3576955"/>
                <a:gd name="connsiteY3" fmla="*/ 608925 h 5560060"/>
                <a:gd name="connsiteX4" fmla="*/ 3467806 w 3576955"/>
                <a:gd name="connsiteY4" fmla="*/ 568900 h 5560060"/>
                <a:gd name="connsiteX5" fmla="*/ 2780030 w 3576955"/>
                <a:gd name="connsiteY5" fmla="*/ 464630 h 5560060"/>
                <a:gd name="connsiteX6" fmla="*/ 464629 w 3576955"/>
                <a:gd name="connsiteY6" fmla="*/ 2780030 h 5560060"/>
                <a:gd name="connsiteX7" fmla="*/ 2780030 w 3576955"/>
                <a:gd name="connsiteY7" fmla="*/ 5095431 h 5560060"/>
                <a:gd name="connsiteX8" fmla="*/ 3467806 w 3576955"/>
                <a:gd name="connsiteY8" fmla="*/ 4991161 h 5560060"/>
                <a:gd name="connsiteX9" fmla="*/ 3576955 w 3576955"/>
                <a:gd name="connsiteY9" fmla="*/ 4951136 h 5560060"/>
                <a:gd name="connsiteX10" fmla="*/ 3576955 w 3576955"/>
                <a:gd name="connsiteY10" fmla="*/ 5443014 h 5560060"/>
                <a:gd name="connsiteX11" fmla="*/ 3333210 w 3576955"/>
                <a:gd name="connsiteY11" fmla="*/ 5505164 h 5560060"/>
                <a:gd name="connsiteX12" fmla="*/ 2780030 w 3576955"/>
                <a:gd name="connsiteY12" fmla="*/ 5560060 h 5560060"/>
                <a:gd name="connsiteX13" fmla="*/ 1697863 w 3576955"/>
                <a:gd name="connsiteY13" fmla="*/ 5341493 h 5560060"/>
                <a:gd name="connsiteX14" fmla="*/ 814260 w 3576955"/>
                <a:gd name="connsiteY14" fmla="*/ 4745800 h 5560060"/>
                <a:gd name="connsiteX15" fmla="*/ 218567 w 3576955"/>
                <a:gd name="connsiteY15" fmla="*/ 3862197 h 5560060"/>
                <a:gd name="connsiteX16" fmla="*/ 0 w 3576955"/>
                <a:gd name="connsiteY16" fmla="*/ 2780030 h 5560060"/>
                <a:gd name="connsiteX17" fmla="*/ 218567 w 3576955"/>
                <a:gd name="connsiteY17" fmla="*/ 1697863 h 5560060"/>
                <a:gd name="connsiteX18" fmla="*/ 814260 w 3576955"/>
                <a:gd name="connsiteY18" fmla="*/ 814261 h 5560060"/>
                <a:gd name="connsiteX19" fmla="*/ 1697863 w 3576955"/>
                <a:gd name="connsiteY19" fmla="*/ 218567 h 5560060"/>
                <a:gd name="connsiteX20" fmla="*/ 2780030 w 3576955"/>
                <a:gd name="connsiteY20" fmla="*/ 0 h 55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955" h="5560060">
                  <a:moveTo>
                    <a:pt x="2780030" y="0"/>
                  </a:moveTo>
                  <a:cubicBezTo>
                    <a:pt x="2967609" y="0"/>
                    <a:pt x="3152442" y="18383"/>
                    <a:pt x="3333234" y="54896"/>
                  </a:cubicBezTo>
                  <a:lnTo>
                    <a:pt x="3576955" y="117040"/>
                  </a:lnTo>
                  <a:lnTo>
                    <a:pt x="3576955" y="608925"/>
                  </a:lnTo>
                  <a:lnTo>
                    <a:pt x="3467806" y="568900"/>
                  </a:lnTo>
                  <a:cubicBezTo>
                    <a:pt x="3250435" y="501146"/>
                    <a:pt x="3019417" y="464630"/>
                    <a:pt x="2780030" y="464630"/>
                  </a:cubicBezTo>
                  <a:cubicBezTo>
                    <a:pt x="1503299" y="464630"/>
                    <a:pt x="464629" y="1503299"/>
                    <a:pt x="464629" y="2780030"/>
                  </a:cubicBezTo>
                  <a:cubicBezTo>
                    <a:pt x="464629" y="4056761"/>
                    <a:pt x="1503299" y="5095431"/>
                    <a:pt x="2780030" y="5095431"/>
                  </a:cubicBezTo>
                  <a:cubicBezTo>
                    <a:pt x="3019417" y="5095431"/>
                    <a:pt x="3250435" y="5058915"/>
                    <a:pt x="3467806" y="4991161"/>
                  </a:cubicBezTo>
                  <a:lnTo>
                    <a:pt x="3576955" y="4951136"/>
                  </a:lnTo>
                  <a:lnTo>
                    <a:pt x="3576955" y="5443014"/>
                  </a:lnTo>
                  <a:lnTo>
                    <a:pt x="3333210" y="5505164"/>
                  </a:lnTo>
                  <a:cubicBezTo>
                    <a:pt x="3152426" y="5541677"/>
                    <a:pt x="2967609" y="5560060"/>
                    <a:pt x="2780030" y="5560060"/>
                  </a:cubicBezTo>
                  <a:cubicBezTo>
                    <a:pt x="2404808" y="5560060"/>
                    <a:pt x="2040700" y="5486527"/>
                    <a:pt x="1697863" y="5341493"/>
                  </a:cubicBezTo>
                  <a:cubicBezTo>
                    <a:pt x="1366774" y="5201476"/>
                    <a:pt x="1069531" y="5001070"/>
                    <a:pt x="814260" y="4745800"/>
                  </a:cubicBezTo>
                  <a:cubicBezTo>
                    <a:pt x="558990" y="4490530"/>
                    <a:pt x="358584" y="4193286"/>
                    <a:pt x="218567" y="3862197"/>
                  </a:cubicBezTo>
                  <a:cubicBezTo>
                    <a:pt x="73533" y="3519297"/>
                    <a:pt x="0" y="3155188"/>
                    <a:pt x="0" y="2780030"/>
                  </a:cubicBezTo>
                  <a:cubicBezTo>
                    <a:pt x="0" y="2404872"/>
                    <a:pt x="73533" y="2040700"/>
                    <a:pt x="218567" y="1697863"/>
                  </a:cubicBezTo>
                  <a:cubicBezTo>
                    <a:pt x="358584" y="1366774"/>
                    <a:pt x="558990" y="1069531"/>
                    <a:pt x="814260" y="814261"/>
                  </a:cubicBezTo>
                  <a:cubicBezTo>
                    <a:pt x="1069531" y="558991"/>
                    <a:pt x="1366774" y="358585"/>
                    <a:pt x="1697863" y="218567"/>
                  </a:cubicBezTo>
                  <a:cubicBezTo>
                    <a:pt x="2040763" y="73533"/>
                    <a:pt x="2404872" y="0"/>
                    <a:pt x="2780030" y="0"/>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0" name="Freeform: Shape 17">
              <a:extLst>
                <a:ext uri="{FF2B5EF4-FFF2-40B4-BE49-F238E27FC236}">
                  <a16:creationId xmlns:a16="http://schemas.microsoft.com/office/drawing/2014/main" id="{4319D0C1-7875-080F-5895-3D2FBCC47FD4}"/>
                </a:ext>
              </a:extLst>
            </p:cNvPr>
            <p:cNvSpPr/>
            <p:nvPr/>
          </p:nvSpPr>
          <p:spPr>
            <a:xfrm>
              <a:off x="9200260" y="1231011"/>
              <a:ext cx="2991740" cy="4395978"/>
            </a:xfrm>
            <a:custGeom>
              <a:avLst/>
              <a:gdLst>
                <a:gd name="connsiteX0" fmla="*/ 2197989 w 2991740"/>
                <a:gd name="connsiteY0" fmla="*/ 0 h 4395978"/>
                <a:gd name="connsiteX1" fmla="*/ 2847249 w 2991740"/>
                <a:gd name="connsiteY1" fmla="*/ 97459 h 4395978"/>
                <a:gd name="connsiteX2" fmla="*/ 2991740 w 2991740"/>
                <a:gd name="connsiteY2" fmla="*/ 150250 h 4395978"/>
                <a:gd name="connsiteX3" fmla="*/ 2991740 w 2991740"/>
                <a:gd name="connsiteY3" fmla="*/ 658797 h 4395978"/>
                <a:gd name="connsiteX4" fmla="*/ 2872055 w 2991740"/>
                <a:gd name="connsiteY4" fmla="*/ 601058 h 4395978"/>
                <a:gd name="connsiteX5" fmla="*/ 2197989 w 2991740"/>
                <a:gd name="connsiteY5" fmla="*/ 464630 h 4395978"/>
                <a:gd name="connsiteX6" fmla="*/ 464630 w 2991740"/>
                <a:gd name="connsiteY6" fmla="*/ 2197989 h 4395978"/>
                <a:gd name="connsiteX7" fmla="*/ 2197989 w 2991740"/>
                <a:gd name="connsiteY7" fmla="*/ 3931348 h 4395978"/>
                <a:gd name="connsiteX8" fmla="*/ 2872055 w 2991740"/>
                <a:gd name="connsiteY8" fmla="*/ 3794921 h 4395978"/>
                <a:gd name="connsiteX9" fmla="*/ 2991740 w 2991740"/>
                <a:gd name="connsiteY9" fmla="*/ 3737181 h 4395978"/>
                <a:gd name="connsiteX10" fmla="*/ 2991740 w 2991740"/>
                <a:gd name="connsiteY10" fmla="*/ 4245725 h 4395978"/>
                <a:gd name="connsiteX11" fmla="*/ 2847222 w 2991740"/>
                <a:gd name="connsiteY11" fmla="*/ 4298520 h 4395978"/>
                <a:gd name="connsiteX12" fmla="*/ 2197989 w 2991740"/>
                <a:gd name="connsiteY12" fmla="*/ 4395978 h 4395978"/>
                <a:gd name="connsiteX13" fmla="*/ 1342390 w 2991740"/>
                <a:gd name="connsiteY13" fmla="*/ 4223131 h 4395978"/>
                <a:gd name="connsiteX14" fmla="*/ 643827 w 2991740"/>
                <a:gd name="connsiteY14" fmla="*/ 3752152 h 4395978"/>
                <a:gd name="connsiteX15" fmla="*/ 172847 w 2991740"/>
                <a:gd name="connsiteY15" fmla="*/ 3053588 h 4395978"/>
                <a:gd name="connsiteX16" fmla="*/ 0 w 2991740"/>
                <a:gd name="connsiteY16" fmla="*/ 2197989 h 4395978"/>
                <a:gd name="connsiteX17" fmla="*/ 172847 w 2991740"/>
                <a:gd name="connsiteY17" fmla="*/ 1342390 h 4395978"/>
                <a:gd name="connsiteX18" fmla="*/ 643827 w 2991740"/>
                <a:gd name="connsiteY18" fmla="*/ 643827 h 4395978"/>
                <a:gd name="connsiteX19" fmla="*/ 1342390 w 2991740"/>
                <a:gd name="connsiteY19" fmla="*/ 172847 h 4395978"/>
                <a:gd name="connsiteX20" fmla="*/ 2197989 w 2991740"/>
                <a:gd name="connsiteY20" fmla="*/ 0 h 439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91740" h="4395978">
                  <a:moveTo>
                    <a:pt x="2197989" y="0"/>
                  </a:moveTo>
                  <a:cubicBezTo>
                    <a:pt x="2420446" y="0"/>
                    <a:pt x="2638009" y="32719"/>
                    <a:pt x="2847249" y="97459"/>
                  </a:cubicBezTo>
                  <a:lnTo>
                    <a:pt x="2991740" y="150250"/>
                  </a:lnTo>
                  <a:lnTo>
                    <a:pt x="2991740" y="658797"/>
                  </a:lnTo>
                  <a:lnTo>
                    <a:pt x="2872055" y="601058"/>
                  </a:lnTo>
                  <a:cubicBezTo>
                    <a:pt x="2664750" y="513227"/>
                    <a:pt x="2436940" y="464630"/>
                    <a:pt x="2197989" y="464630"/>
                  </a:cubicBezTo>
                  <a:cubicBezTo>
                    <a:pt x="1242251" y="464630"/>
                    <a:pt x="464630" y="1242187"/>
                    <a:pt x="464630" y="2197989"/>
                  </a:cubicBezTo>
                  <a:cubicBezTo>
                    <a:pt x="464630" y="3153791"/>
                    <a:pt x="1242187" y="3931348"/>
                    <a:pt x="2197989" y="3931348"/>
                  </a:cubicBezTo>
                  <a:cubicBezTo>
                    <a:pt x="2436940" y="3931348"/>
                    <a:pt x="2664750" y="3882751"/>
                    <a:pt x="2872055" y="3794921"/>
                  </a:cubicBezTo>
                  <a:lnTo>
                    <a:pt x="2991740" y="3737181"/>
                  </a:lnTo>
                  <a:lnTo>
                    <a:pt x="2991740" y="4245725"/>
                  </a:lnTo>
                  <a:lnTo>
                    <a:pt x="2847222" y="4298520"/>
                  </a:lnTo>
                  <a:cubicBezTo>
                    <a:pt x="2637973" y="4363260"/>
                    <a:pt x="2420446" y="4395978"/>
                    <a:pt x="2197989" y="4395978"/>
                  </a:cubicBezTo>
                  <a:cubicBezTo>
                    <a:pt x="1901381" y="4395978"/>
                    <a:pt x="1613472" y="4337812"/>
                    <a:pt x="1342390" y="4223131"/>
                  </a:cubicBezTo>
                  <a:cubicBezTo>
                    <a:pt x="1080643" y="4112387"/>
                    <a:pt x="845566" y="3953955"/>
                    <a:pt x="643827" y="3752152"/>
                  </a:cubicBezTo>
                  <a:cubicBezTo>
                    <a:pt x="442023" y="3550348"/>
                    <a:pt x="283591" y="3315335"/>
                    <a:pt x="172847" y="3053588"/>
                  </a:cubicBezTo>
                  <a:cubicBezTo>
                    <a:pt x="58166" y="2782443"/>
                    <a:pt x="0" y="2494598"/>
                    <a:pt x="0" y="2197989"/>
                  </a:cubicBezTo>
                  <a:cubicBezTo>
                    <a:pt x="0" y="1901381"/>
                    <a:pt x="58166" y="1613472"/>
                    <a:pt x="172847" y="1342390"/>
                  </a:cubicBezTo>
                  <a:cubicBezTo>
                    <a:pt x="283591" y="1080643"/>
                    <a:pt x="442023" y="845566"/>
                    <a:pt x="643827" y="643827"/>
                  </a:cubicBezTo>
                  <a:cubicBezTo>
                    <a:pt x="845630" y="442024"/>
                    <a:pt x="1080643" y="283591"/>
                    <a:pt x="1342390" y="172847"/>
                  </a:cubicBezTo>
                  <a:cubicBezTo>
                    <a:pt x="1613535" y="58166"/>
                    <a:pt x="1901381" y="0"/>
                    <a:pt x="2197989"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14300">
                <a:prstClr val="black"/>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1" name="Freeform: Shape 19">
              <a:extLst>
                <a:ext uri="{FF2B5EF4-FFF2-40B4-BE49-F238E27FC236}">
                  <a16:creationId xmlns:a16="http://schemas.microsoft.com/office/drawing/2014/main" id="{F3ED7BD4-923B-4E2C-1A4B-721946CEE532}"/>
                </a:ext>
              </a:extLst>
            </p:cNvPr>
            <p:cNvSpPr/>
            <p:nvPr/>
          </p:nvSpPr>
          <p:spPr>
            <a:xfrm>
              <a:off x="8636102" y="648426"/>
              <a:ext cx="3555899" cy="2681949"/>
            </a:xfrm>
            <a:custGeom>
              <a:avLst/>
              <a:gdLst>
                <a:gd name="connsiteX0" fmla="*/ 2841007 w 3555899"/>
                <a:gd name="connsiteY0" fmla="*/ 1362 h 2681949"/>
                <a:gd name="connsiteX1" fmla="*/ 3119598 w 3555899"/>
                <a:gd name="connsiteY1" fmla="*/ 23997 h 2681949"/>
                <a:gd name="connsiteX2" fmla="*/ 3394622 w 3555899"/>
                <a:gd name="connsiteY2" fmla="*/ 73880 h 2681949"/>
                <a:gd name="connsiteX3" fmla="*/ 3555899 w 3555899"/>
                <a:gd name="connsiteY3" fmla="*/ 120121 h 2681949"/>
                <a:gd name="connsiteX4" fmla="*/ 3555899 w 3555899"/>
                <a:gd name="connsiteY4" fmla="*/ 608023 h 2681949"/>
                <a:gd name="connsiteX5" fmla="*/ 3504814 w 3555899"/>
                <a:gd name="connsiteY5" fmla="*/ 587905 h 2681949"/>
                <a:gd name="connsiteX6" fmla="*/ 3059209 w 3555899"/>
                <a:gd name="connsiteY6" fmla="*/ 484690 h 2681949"/>
                <a:gd name="connsiteX7" fmla="*/ 1347757 w 3555899"/>
                <a:gd name="connsiteY7" fmla="*/ 944493 h 2681949"/>
                <a:gd name="connsiteX8" fmla="*/ 462694 w 3555899"/>
                <a:gd name="connsiteY8" fmla="*/ 2479796 h 2681949"/>
                <a:gd name="connsiteX9" fmla="*/ 202153 w 3555899"/>
                <a:gd name="connsiteY9" fmla="*/ 2679948 h 2681949"/>
                <a:gd name="connsiteX10" fmla="*/ 2001 w 3555899"/>
                <a:gd name="connsiteY10" fmla="*/ 2419408 h 2681949"/>
                <a:gd name="connsiteX11" fmla="*/ 359252 w 3555899"/>
                <a:gd name="connsiteY11" fmla="*/ 1374769 h 2681949"/>
                <a:gd name="connsiteX12" fmla="*/ 1064674 w 3555899"/>
                <a:gd name="connsiteY12" fmla="*/ 576003 h 2681949"/>
                <a:gd name="connsiteX13" fmla="*/ 2018190 w 3555899"/>
                <a:gd name="connsiteY13" fmla="*/ 100134 h 2681949"/>
                <a:gd name="connsiteX14" fmla="*/ 2841007 w 3555899"/>
                <a:gd name="connsiteY14" fmla="*/ 1362 h 268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5899" h="2681949">
                  <a:moveTo>
                    <a:pt x="2841007" y="1362"/>
                  </a:moveTo>
                  <a:cubicBezTo>
                    <a:pt x="2933670" y="4264"/>
                    <a:pt x="3026586" y="11805"/>
                    <a:pt x="3119598" y="23997"/>
                  </a:cubicBezTo>
                  <a:cubicBezTo>
                    <a:pt x="3212610" y="36173"/>
                    <a:pt x="3304335" y="52818"/>
                    <a:pt x="3394622" y="73880"/>
                  </a:cubicBezTo>
                  <a:lnTo>
                    <a:pt x="3555899" y="120121"/>
                  </a:lnTo>
                  <a:lnTo>
                    <a:pt x="3555899" y="608023"/>
                  </a:lnTo>
                  <a:lnTo>
                    <a:pt x="3504814" y="587905"/>
                  </a:lnTo>
                  <a:cubicBezTo>
                    <a:pt x="3361572" y="539479"/>
                    <a:pt x="3212514" y="504772"/>
                    <a:pt x="3059209" y="484690"/>
                  </a:cubicBezTo>
                  <a:cubicBezTo>
                    <a:pt x="2445989" y="404362"/>
                    <a:pt x="1838168" y="567684"/>
                    <a:pt x="1347757" y="944493"/>
                  </a:cubicBezTo>
                  <a:cubicBezTo>
                    <a:pt x="857346" y="1321302"/>
                    <a:pt x="543021" y="1866576"/>
                    <a:pt x="462694" y="2479796"/>
                  </a:cubicBezTo>
                  <a:cubicBezTo>
                    <a:pt x="446057" y="2606987"/>
                    <a:pt x="329407" y="2696649"/>
                    <a:pt x="202153" y="2679948"/>
                  </a:cubicBezTo>
                  <a:cubicBezTo>
                    <a:pt x="74963" y="2663311"/>
                    <a:pt x="-14699" y="2546662"/>
                    <a:pt x="2001" y="2419408"/>
                  </a:cubicBezTo>
                  <a:cubicBezTo>
                    <a:pt x="50706" y="2047361"/>
                    <a:pt x="170911" y="1695889"/>
                    <a:pt x="359252" y="1374769"/>
                  </a:cubicBezTo>
                  <a:cubicBezTo>
                    <a:pt x="541116" y="1064698"/>
                    <a:pt x="778416" y="795966"/>
                    <a:pt x="1064674" y="576003"/>
                  </a:cubicBezTo>
                  <a:cubicBezTo>
                    <a:pt x="1350932" y="356102"/>
                    <a:pt x="1671734" y="195955"/>
                    <a:pt x="2018190" y="100134"/>
                  </a:cubicBezTo>
                  <a:cubicBezTo>
                    <a:pt x="2287319" y="25696"/>
                    <a:pt x="2563020" y="-7344"/>
                    <a:pt x="2841007" y="1362"/>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2" name="Freeform: Shape 24">
              <a:extLst>
                <a:ext uri="{FF2B5EF4-FFF2-40B4-BE49-F238E27FC236}">
                  <a16:creationId xmlns:a16="http://schemas.microsoft.com/office/drawing/2014/main" id="{FBE61E3E-26E8-7201-221A-0D5A8871DB70}"/>
                </a:ext>
              </a:extLst>
            </p:cNvPr>
            <p:cNvSpPr/>
            <p:nvPr/>
          </p:nvSpPr>
          <p:spPr>
            <a:xfrm>
              <a:off x="9328776" y="3895779"/>
              <a:ext cx="2863225" cy="1731718"/>
            </a:xfrm>
            <a:custGeom>
              <a:avLst/>
              <a:gdLst>
                <a:gd name="connsiteX0" fmla="*/ 240633 w 2863225"/>
                <a:gd name="connsiteY0" fmla="*/ 160 h 1731718"/>
                <a:gd name="connsiteX1" fmla="*/ 449462 w 2863225"/>
                <a:gd name="connsiteY1" fmla="*/ 149679 h 1731718"/>
                <a:gd name="connsiteX2" fmla="*/ 1359862 w 2863225"/>
                <a:gd name="connsiteY2" fmla="*/ 1114625 h 1731718"/>
                <a:gd name="connsiteX3" fmla="*/ 2685932 w 2863225"/>
                <a:gd name="connsiteY3" fmla="*/ 1153169 h 1731718"/>
                <a:gd name="connsiteX4" fmla="*/ 2848141 w 2863225"/>
                <a:gd name="connsiteY4" fmla="*/ 1081850 h 1731718"/>
                <a:gd name="connsiteX5" fmla="*/ 2863225 w 2863225"/>
                <a:gd name="connsiteY5" fmla="*/ 1073303 h 1731718"/>
                <a:gd name="connsiteX6" fmla="*/ 2863225 w 2863225"/>
                <a:gd name="connsiteY6" fmla="*/ 1082217 h 1731718"/>
                <a:gd name="connsiteX7" fmla="*/ 2851661 w 2863225"/>
                <a:gd name="connsiteY7" fmla="*/ 1088769 h 1731718"/>
                <a:gd name="connsiteX8" fmla="*/ 2688726 w 2863225"/>
                <a:gd name="connsiteY8" fmla="*/ 1160408 h 1731718"/>
                <a:gd name="connsiteX9" fmla="*/ 1356687 w 2863225"/>
                <a:gd name="connsiteY9" fmla="*/ 1121673 h 1731718"/>
                <a:gd name="connsiteX10" fmla="*/ 442223 w 2863225"/>
                <a:gd name="connsiteY10" fmla="*/ 152409 h 1731718"/>
                <a:gd name="connsiteX11" fmla="*/ 232102 w 2863225"/>
                <a:gd name="connsiteY11" fmla="*/ 7693 h 1731718"/>
                <a:gd name="connsiteX12" fmla="*/ 232102 w 2863225"/>
                <a:gd name="connsiteY12" fmla="*/ 7756 h 1731718"/>
                <a:gd name="connsiteX13" fmla="*/ 152473 w 2863225"/>
                <a:gd name="connsiteY13" fmla="*/ 22425 h 1731718"/>
                <a:gd name="connsiteX14" fmla="*/ 22488 w 2863225"/>
                <a:gd name="connsiteY14" fmla="*/ 312175 h 1731718"/>
                <a:gd name="connsiteX15" fmla="*/ 486673 w 2863225"/>
                <a:gd name="connsiteY15" fmla="*/ 1047759 h 1731718"/>
                <a:gd name="connsiteX16" fmla="*/ 1172854 w 2863225"/>
                <a:gd name="connsiteY16" fmla="*/ 1531439 h 1731718"/>
                <a:gd name="connsiteX17" fmla="*/ 1990353 w 2863225"/>
                <a:gd name="connsiteY17" fmla="*/ 1722447 h 1731718"/>
                <a:gd name="connsiteX18" fmla="*/ 2070744 w 2863225"/>
                <a:gd name="connsiteY18" fmla="*/ 1723907 h 1731718"/>
                <a:gd name="connsiteX19" fmla="*/ 2848493 w 2863225"/>
                <a:gd name="connsiteY19" fmla="*/ 1580143 h 1731718"/>
                <a:gd name="connsiteX20" fmla="*/ 2863225 w 2863225"/>
                <a:gd name="connsiteY20" fmla="*/ 1573691 h 1731718"/>
                <a:gd name="connsiteX21" fmla="*/ 2863225 w 2863225"/>
                <a:gd name="connsiteY21" fmla="*/ 1582152 h 1731718"/>
                <a:gd name="connsiteX22" fmla="*/ 2851286 w 2863225"/>
                <a:gd name="connsiteY22" fmla="*/ 1587382 h 1731718"/>
                <a:gd name="connsiteX23" fmla="*/ 2070808 w 2863225"/>
                <a:gd name="connsiteY23" fmla="*/ 1731654 h 1731718"/>
                <a:gd name="connsiteX24" fmla="*/ 2070681 w 2863225"/>
                <a:gd name="connsiteY24" fmla="*/ 1731718 h 1731718"/>
                <a:gd name="connsiteX25" fmla="*/ 1990036 w 2863225"/>
                <a:gd name="connsiteY25" fmla="*/ 1730257 h 1731718"/>
                <a:gd name="connsiteX26" fmla="*/ 1169616 w 2863225"/>
                <a:gd name="connsiteY26" fmla="*/ 1538551 h 1731718"/>
                <a:gd name="connsiteX27" fmla="*/ 481022 w 2863225"/>
                <a:gd name="connsiteY27" fmla="*/ 1053157 h 1731718"/>
                <a:gd name="connsiteX28" fmla="*/ 15186 w 2863225"/>
                <a:gd name="connsiteY28" fmla="*/ 314969 h 1731718"/>
                <a:gd name="connsiteX29" fmla="*/ 149679 w 2863225"/>
                <a:gd name="connsiteY29" fmla="*/ 15186 h 1731718"/>
                <a:gd name="connsiteX30" fmla="*/ 240633 w 2863225"/>
                <a:gd name="connsiteY30" fmla="*/ 160 h 173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63225" h="1731718">
                  <a:moveTo>
                    <a:pt x="240633" y="160"/>
                  </a:moveTo>
                  <a:cubicBezTo>
                    <a:pt x="331102" y="3529"/>
                    <a:pt x="415267" y="59906"/>
                    <a:pt x="449462" y="149679"/>
                  </a:cubicBezTo>
                  <a:cubicBezTo>
                    <a:pt x="614118" y="582431"/>
                    <a:pt x="937460" y="925077"/>
                    <a:pt x="1359862" y="1114625"/>
                  </a:cubicBezTo>
                  <a:cubicBezTo>
                    <a:pt x="1782264" y="1304172"/>
                    <a:pt x="2253243" y="1317888"/>
                    <a:pt x="2685932" y="1153169"/>
                  </a:cubicBezTo>
                  <a:cubicBezTo>
                    <a:pt x="2741760" y="1131925"/>
                    <a:pt x="2795858" y="1108089"/>
                    <a:pt x="2848141" y="1081850"/>
                  </a:cubicBezTo>
                  <a:lnTo>
                    <a:pt x="2863225" y="1073303"/>
                  </a:lnTo>
                  <a:lnTo>
                    <a:pt x="2863225" y="1082217"/>
                  </a:lnTo>
                  <a:lnTo>
                    <a:pt x="2851661" y="1088769"/>
                  </a:lnTo>
                  <a:cubicBezTo>
                    <a:pt x="2799144" y="1115125"/>
                    <a:pt x="2744804" y="1139068"/>
                    <a:pt x="2688726" y="1160408"/>
                  </a:cubicBezTo>
                  <a:cubicBezTo>
                    <a:pt x="2254069" y="1325826"/>
                    <a:pt x="1781057" y="1312046"/>
                    <a:pt x="1356687" y="1121673"/>
                  </a:cubicBezTo>
                  <a:cubicBezTo>
                    <a:pt x="932380" y="931300"/>
                    <a:pt x="607641" y="587067"/>
                    <a:pt x="442223" y="152409"/>
                  </a:cubicBezTo>
                  <a:cubicBezTo>
                    <a:pt x="408124" y="62874"/>
                    <a:pt x="322653" y="7693"/>
                    <a:pt x="232102" y="7693"/>
                  </a:cubicBezTo>
                  <a:lnTo>
                    <a:pt x="232102" y="7756"/>
                  </a:lnTo>
                  <a:cubicBezTo>
                    <a:pt x="205622" y="7756"/>
                    <a:pt x="178698" y="12455"/>
                    <a:pt x="152473" y="22425"/>
                  </a:cubicBezTo>
                  <a:cubicBezTo>
                    <a:pt x="36712" y="66494"/>
                    <a:pt x="-21581" y="196478"/>
                    <a:pt x="22488" y="312175"/>
                  </a:cubicBezTo>
                  <a:cubicBezTo>
                    <a:pt x="127581" y="588400"/>
                    <a:pt x="283791" y="835923"/>
                    <a:pt x="486673" y="1047759"/>
                  </a:cubicBezTo>
                  <a:cubicBezTo>
                    <a:pt x="682571" y="1252293"/>
                    <a:pt x="913393" y="1415043"/>
                    <a:pt x="1172854" y="1531439"/>
                  </a:cubicBezTo>
                  <a:cubicBezTo>
                    <a:pt x="1432315" y="1647834"/>
                    <a:pt x="1707334" y="1712160"/>
                    <a:pt x="1990353" y="1722447"/>
                  </a:cubicBezTo>
                  <a:cubicBezTo>
                    <a:pt x="2017023" y="1723399"/>
                    <a:pt x="2044074" y="1723907"/>
                    <a:pt x="2070744" y="1723907"/>
                  </a:cubicBezTo>
                  <a:cubicBezTo>
                    <a:pt x="2336174" y="1723907"/>
                    <a:pt x="2597858" y="1675520"/>
                    <a:pt x="2848493" y="1580143"/>
                  </a:cubicBezTo>
                  <a:lnTo>
                    <a:pt x="2863225" y="1573691"/>
                  </a:lnTo>
                  <a:lnTo>
                    <a:pt x="2863225" y="1582152"/>
                  </a:lnTo>
                  <a:lnTo>
                    <a:pt x="2851286" y="1587382"/>
                  </a:lnTo>
                  <a:cubicBezTo>
                    <a:pt x="2599763" y="1683077"/>
                    <a:pt x="2337127" y="1731654"/>
                    <a:pt x="2070808" y="1731654"/>
                  </a:cubicBezTo>
                  <a:lnTo>
                    <a:pt x="2070681" y="1731718"/>
                  </a:lnTo>
                  <a:cubicBezTo>
                    <a:pt x="2043947" y="1731718"/>
                    <a:pt x="2016769" y="1731210"/>
                    <a:pt x="1990036" y="1730257"/>
                  </a:cubicBezTo>
                  <a:cubicBezTo>
                    <a:pt x="1706000" y="1719907"/>
                    <a:pt x="1429966" y="1655391"/>
                    <a:pt x="1169616" y="1538551"/>
                  </a:cubicBezTo>
                  <a:cubicBezTo>
                    <a:pt x="909266" y="1421711"/>
                    <a:pt x="677554" y="1258389"/>
                    <a:pt x="481022" y="1053157"/>
                  </a:cubicBezTo>
                  <a:cubicBezTo>
                    <a:pt x="277441" y="840559"/>
                    <a:pt x="120659" y="592147"/>
                    <a:pt x="15186" y="314969"/>
                  </a:cubicBezTo>
                  <a:cubicBezTo>
                    <a:pt x="-30344" y="195272"/>
                    <a:pt x="29981" y="60779"/>
                    <a:pt x="149679" y="15186"/>
                  </a:cubicBezTo>
                  <a:cubicBezTo>
                    <a:pt x="179619" y="3804"/>
                    <a:pt x="210476" y="-963"/>
                    <a:pt x="240633" y="160"/>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3" name="Freeform: Shape 26">
              <a:extLst>
                <a:ext uri="{FF2B5EF4-FFF2-40B4-BE49-F238E27FC236}">
                  <a16:creationId xmlns:a16="http://schemas.microsoft.com/office/drawing/2014/main" id="{BE91363B-5351-106B-1EA9-291AA2D86DE9}"/>
                </a:ext>
              </a:extLst>
            </p:cNvPr>
            <p:cNvSpPr/>
            <p:nvPr/>
          </p:nvSpPr>
          <p:spPr>
            <a:xfrm>
              <a:off x="9328702" y="3895705"/>
              <a:ext cx="2863299" cy="1731792"/>
            </a:xfrm>
            <a:custGeom>
              <a:avLst/>
              <a:gdLst>
                <a:gd name="connsiteX0" fmla="*/ 240779 w 2863299"/>
                <a:gd name="connsiteY0" fmla="*/ 154 h 1731792"/>
                <a:gd name="connsiteX1" fmla="*/ 449537 w 2863299"/>
                <a:gd name="connsiteY1" fmla="*/ 149753 h 1731792"/>
                <a:gd name="connsiteX2" fmla="*/ 1359936 w 2863299"/>
                <a:gd name="connsiteY2" fmla="*/ 1114699 h 1731792"/>
                <a:gd name="connsiteX3" fmla="*/ 2686006 w 2863299"/>
                <a:gd name="connsiteY3" fmla="*/ 1153243 h 1731792"/>
                <a:gd name="connsiteX4" fmla="*/ 2848215 w 2863299"/>
                <a:gd name="connsiteY4" fmla="*/ 1081924 h 1731792"/>
                <a:gd name="connsiteX5" fmla="*/ 2863299 w 2863299"/>
                <a:gd name="connsiteY5" fmla="*/ 1073377 h 1731792"/>
                <a:gd name="connsiteX6" fmla="*/ 2863299 w 2863299"/>
                <a:gd name="connsiteY6" fmla="*/ 1582228 h 1731792"/>
                <a:gd name="connsiteX7" fmla="*/ 2851361 w 2863299"/>
                <a:gd name="connsiteY7" fmla="*/ 1587457 h 1731792"/>
                <a:gd name="connsiteX8" fmla="*/ 2070882 w 2863299"/>
                <a:gd name="connsiteY8" fmla="*/ 1731729 h 1731792"/>
                <a:gd name="connsiteX9" fmla="*/ 2070755 w 2863299"/>
                <a:gd name="connsiteY9" fmla="*/ 1731792 h 1731792"/>
                <a:gd name="connsiteX10" fmla="*/ 1990110 w 2863299"/>
                <a:gd name="connsiteY10" fmla="*/ 1730332 h 1731792"/>
                <a:gd name="connsiteX11" fmla="*/ 1169690 w 2863299"/>
                <a:gd name="connsiteY11" fmla="*/ 1538625 h 1731792"/>
                <a:gd name="connsiteX12" fmla="*/ 481096 w 2863299"/>
                <a:gd name="connsiteY12" fmla="*/ 1053231 h 1731792"/>
                <a:gd name="connsiteX13" fmla="*/ 15260 w 2863299"/>
                <a:gd name="connsiteY13" fmla="*/ 315043 h 1731792"/>
                <a:gd name="connsiteX14" fmla="*/ 149753 w 2863299"/>
                <a:gd name="connsiteY14" fmla="*/ 15260 h 1731792"/>
                <a:gd name="connsiteX15" fmla="*/ 240779 w 2863299"/>
                <a:gd name="connsiteY15" fmla="*/ 154 h 173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3299" h="1731792">
                  <a:moveTo>
                    <a:pt x="240779" y="154"/>
                  </a:moveTo>
                  <a:cubicBezTo>
                    <a:pt x="331260" y="3461"/>
                    <a:pt x="415294" y="59837"/>
                    <a:pt x="449537" y="149753"/>
                  </a:cubicBezTo>
                  <a:cubicBezTo>
                    <a:pt x="614192" y="582442"/>
                    <a:pt x="937534" y="925152"/>
                    <a:pt x="1359936" y="1114699"/>
                  </a:cubicBezTo>
                  <a:cubicBezTo>
                    <a:pt x="1782338" y="1304247"/>
                    <a:pt x="2253318" y="1317963"/>
                    <a:pt x="2686006" y="1153243"/>
                  </a:cubicBezTo>
                  <a:cubicBezTo>
                    <a:pt x="2741834" y="1131999"/>
                    <a:pt x="2795932" y="1108163"/>
                    <a:pt x="2848215" y="1081924"/>
                  </a:cubicBezTo>
                  <a:lnTo>
                    <a:pt x="2863299" y="1073377"/>
                  </a:lnTo>
                  <a:lnTo>
                    <a:pt x="2863299" y="1582228"/>
                  </a:lnTo>
                  <a:lnTo>
                    <a:pt x="2851361" y="1587457"/>
                  </a:lnTo>
                  <a:cubicBezTo>
                    <a:pt x="2599519" y="1683278"/>
                    <a:pt x="2337328" y="1731729"/>
                    <a:pt x="2070882" y="1731729"/>
                  </a:cubicBezTo>
                  <a:lnTo>
                    <a:pt x="2070755" y="1731792"/>
                  </a:lnTo>
                  <a:cubicBezTo>
                    <a:pt x="2043895" y="1731792"/>
                    <a:pt x="2017034" y="1731284"/>
                    <a:pt x="1990110" y="1730332"/>
                  </a:cubicBezTo>
                  <a:cubicBezTo>
                    <a:pt x="1706075" y="1719981"/>
                    <a:pt x="1430040" y="1655465"/>
                    <a:pt x="1169690" y="1538625"/>
                  </a:cubicBezTo>
                  <a:cubicBezTo>
                    <a:pt x="909340" y="1421785"/>
                    <a:pt x="677629" y="1258463"/>
                    <a:pt x="481096" y="1053231"/>
                  </a:cubicBezTo>
                  <a:cubicBezTo>
                    <a:pt x="277515" y="840633"/>
                    <a:pt x="120733" y="592221"/>
                    <a:pt x="15260" y="315043"/>
                  </a:cubicBezTo>
                  <a:cubicBezTo>
                    <a:pt x="-30396" y="195155"/>
                    <a:pt x="29865" y="60917"/>
                    <a:pt x="149753" y="15260"/>
                  </a:cubicBezTo>
                  <a:cubicBezTo>
                    <a:pt x="179741" y="3846"/>
                    <a:pt x="210618" y="-948"/>
                    <a:pt x="240779" y="154"/>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63500" dist="50800" dir="2700000">
                <a:prstClr val="black">
                  <a:alpha val="50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4" name="Freeform: Shape 32">
              <a:extLst>
                <a:ext uri="{FF2B5EF4-FFF2-40B4-BE49-F238E27FC236}">
                  <a16:creationId xmlns:a16="http://schemas.microsoft.com/office/drawing/2014/main" id="{ABD53A46-2D69-67D9-BAD1-4B0BC33E4912}"/>
                </a:ext>
              </a:extLst>
            </p:cNvPr>
            <p:cNvSpPr/>
            <p:nvPr/>
          </p:nvSpPr>
          <p:spPr>
            <a:xfrm>
              <a:off x="9772015" y="1802763"/>
              <a:ext cx="2419985" cy="3252470"/>
            </a:xfrm>
            <a:custGeom>
              <a:avLst/>
              <a:gdLst>
                <a:gd name="connsiteX0" fmla="*/ 1626235 w 2419985"/>
                <a:gd name="connsiteY0" fmla="*/ 0 h 3252470"/>
                <a:gd name="connsiteX1" fmla="*/ 2391876 w 2419985"/>
                <a:gd name="connsiteY1" fmla="*/ 190627 h 3252470"/>
                <a:gd name="connsiteX2" fmla="*/ 2419985 w 2419985"/>
                <a:gd name="connsiteY2" fmla="*/ 207496 h 3252470"/>
                <a:gd name="connsiteX3" fmla="*/ 2419985 w 2419985"/>
                <a:gd name="connsiteY3" fmla="*/ 780465 h 3252470"/>
                <a:gd name="connsiteX4" fmla="*/ 2364703 w 2419985"/>
                <a:gd name="connsiteY4" fmla="*/ 730211 h 3252470"/>
                <a:gd name="connsiteX5" fmla="*/ 1626235 w 2419985"/>
                <a:gd name="connsiteY5" fmla="*/ 464630 h 3252470"/>
                <a:gd name="connsiteX6" fmla="*/ 464629 w 2419985"/>
                <a:gd name="connsiteY6" fmla="*/ 1626235 h 3252470"/>
                <a:gd name="connsiteX7" fmla="*/ 1626235 w 2419985"/>
                <a:gd name="connsiteY7" fmla="*/ 2787841 h 3252470"/>
                <a:gd name="connsiteX8" fmla="*/ 2364703 w 2419985"/>
                <a:gd name="connsiteY8" fmla="*/ 2522260 h 3252470"/>
                <a:gd name="connsiteX9" fmla="*/ 2419985 w 2419985"/>
                <a:gd name="connsiteY9" fmla="*/ 2472006 h 3252470"/>
                <a:gd name="connsiteX10" fmla="*/ 2419985 w 2419985"/>
                <a:gd name="connsiteY10" fmla="*/ 3044975 h 3252470"/>
                <a:gd name="connsiteX11" fmla="*/ 2391876 w 2419985"/>
                <a:gd name="connsiteY11" fmla="*/ 3061843 h 3252470"/>
                <a:gd name="connsiteX12" fmla="*/ 1626235 w 2419985"/>
                <a:gd name="connsiteY12" fmla="*/ 3252470 h 3252470"/>
                <a:gd name="connsiteX13" fmla="*/ 476313 w 2419985"/>
                <a:gd name="connsiteY13" fmla="*/ 2776157 h 3252470"/>
                <a:gd name="connsiteX14" fmla="*/ 0 w 2419985"/>
                <a:gd name="connsiteY14" fmla="*/ 1626235 h 3252470"/>
                <a:gd name="connsiteX15" fmla="*/ 476313 w 2419985"/>
                <a:gd name="connsiteY15" fmla="*/ 476314 h 3252470"/>
                <a:gd name="connsiteX16" fmla="*/ 1626235 w 2419985"/>
                <a:gd name="connsiteY16" fmla="*/ 0 h 325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9985" h="3252470">
                  <a:moveTo>
                    <a:pt x="1626235" y="0"/>
                  </a:moveTo>
                  <a:cubicBezTo>
                    <a:pt x="1897737" y="0"/>
                    <a:pt x="2159069" y="66080"/>
                    <a:pt x="2391876" y="190627"/>
                  </a:cubicBezTo>
                  <a:lnTo>
                    <a:pt x="2419985" y="207496"/>
                  </a:lnTo>
                  <a:lnTo>
                    <a:pt x="2419985" y="780465"/>
                  </a:lnTo>
                  <a:lnTo>
                    <a:pt x="2364703" y="730211"/>
                  </a:lnTo>
                  <a:cubicBezTo>
                    <a:pt x="2163832" y="564368"/>
                    <a:pt x="1906464" y="464630"/>
                    <a:pt x="1626235" y="464630"/>
                  </a:cubicBezTo>
                  <a:cubicBezTo>
                    <a:pt x="985710" y="464630"/>
                    <a:pt x="464629" y="985711"/>
                    <a:pt x="464629" y="1626235"/>
                  </a:cubicBezTo>
                  <a:cubicBezTo>
                    <a:pt x="464629" y="2266760"/>
                    <a:pt x="985710" y="2787841"/>
                    <a:pt x="1626235" y="2787841"/>
                  </a:cubicBezTo>
                  <a:cubicBezTo>
                    <a:pt x="1906464" y="2787841"/>
                    <a:pt x="2163832" y="2688103"/>
                    <a:pt x="2364703" y="2522260"/>
                  </a:cubicBezTo>
                  <a:lnTo>
                    <a:pt x="2419985" y="2472006"/>
                  </a:lnTo>
                  <a:lnTo>
                    <a:pt x="2419985" y="3044975"/>
                  </a:lnTo>
                  <a:lnTo>
                    <a:pt x="2391876" y="3061843"/>
                  </a:lnTo>
                  <a:cubicBezTo>
                    <a:pt x="2159069" y="3186391"/>
                    <a:pt x="1897737" y="3252470"/>
                    <a:pt x="1626235" y="3252470"/>
                  </a:cubicBezTo>
                  <a:cubicBezTo>
                    <a:pt x="1191832" y="3252470"/>
                    <a:pt x="783463" y="3083306"/>
                    <a:pt x="476313" y="2776157"/>
                  </a:cubicBezTo>
                  <a:cubicBezTo>
                    <a:pt x="169164" y="2469007"/>
                    <a:pt x="0" y="2060638"/>
                    <a:pt x="0" y="1626235"/>
                  </a:cubicBezTo>
                  <a:cubicBezTo>
                    <a:pt x="0" y="1191832"/>
                    <a:pt x="169164" y="783463"/>
                    <a:pt x="476313" y="476314"/>
                  </a:cubicBezTo>
                  <a:cubicBezTo>
                    <a:pt x="783463" y="169164"/>
                    <a:pt x="1191832" y="0"/>
                    <a:pt x="1626235"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5" name="Freeform: Shape 34">
              <a:extLst>
                <a:ext uri="{FF2B5EF4-FFF2-40B4-BE49-F238E27FC236}">
                  <a16:creationId xmlns:a16="http://schemas.microsoft.com/office/drawing/2014/main" id="{714A2B08-7B54-55C7-D7F4-2AB026315AEF}"/>
                </a:ext>
              </a:extLst>
            </p:cNvPr>
            <p:cNvSpPr/>
            <p:nvPr/>
          </p:nvSpPr>
          <p:spPr>
            <a:xfrm>
              <a:off x="9419294" y="1230592"/>
              <a:ext cx="2772706" cy="1528528"/>
            </a:xfrm>
            <a:custGeom>
              <a:avLst/>
              <a:gdLst>
                <a:gd name="connsiteX0" fmla="*/ 1936010 w 2772706"/>
                <a:gd name="connsiteY0" fmla="*/ 417 h 1528528"/>
                <a:gd name="connsiteX1" fmla="*/ 2148057 w 2772706"/>
                <a:gd name="connsiteY1" fmla="*/ 6515 h 1528528"/>
                <a:gd name="connsiteX2" fmla="*/ 2579039 w 2772706"/>
                <a:gd name="connsiteY2" fmla="*/ 83485 h 1528528"/>
                <a:gd name="connsiteX3" fmla="*/ 2772706 w 2772706"/>
                <a:gd name="connsiteY3" fmla="*/ 149339 h 1528528"/>
                <a:gd name="connsiteX4" fmla="*/ 2772706 w 2772706"/>
                <a:gd name="connsiteY4" fmla="*/ 157430 h 1528528"/>
                <a:gd name="connsiteX5" fmla="*/ 2576951 w 2772706"/>
                <a:gd name="connsiteY5" fmla="*/ 90859 h 1528528"/>
                <a:gd name="connsiteX6" fmla="*/ 2147485 w 2772706"/>
                <a:gd name="connsiteY6" fmla="*/ 14135 h 1528528"/>
                <a:gd name="connsiteX7" fmla="*/ 1313603 w 2772706"/>
                <a:gd name="connsiteY7" fmla="*/ 111607 h 1528528"/>
                <a:gd name="connsiteX8" fmla="*/ 577130 w 2772706"/>
                <a:gd name="connsiteY8" fmla="*/ 514705 h 1528528"/>
                <a:gd name="connsiteX9" fmla="*/ 32808 w 2772706"/>
                <a:gd name="connsiteY9" fmla="*/ 1193203 h 1528528"/>
                <a:gd name="connsiteX10" fmla="*/ 18393 w 2772706"/>
                <a:gd name="connsiteY10" fmla="*/ 1364462 h 1528528"/>
                <a:gd name="connsiteX11" fmla="*/ 129265 w 2772706"/>
                <a:gd name="connsiteY11" fmla="*/ 1495780 h 1528528"/>
                <a:gd name="connsiteX12" fmla="*/ 431842 w 2772706"/>
                <a:gd name="connsiteY12" fmla="*/ 1399324 h 1528528"/>
                <a:gd name="connsiteX13" fmla="*/ 1449938 w 2772706"/>
                <a:gd name="connsiteY13" fmla="*/ 539534 h 1528528"/>
                <a:gd name="connsiteX14" fmla="*/ 1980671 w 2772706"/>
                <a:gd name="connsiteY14" fmla="*/ 456412 h 1528528"/>
                <a:gd name="connsiteX15" fmla="*/ 1980925 w 2772706"/>
                <a:gd name="connsiteY15" fmla="*/ 456476 h 1528528"/>
                <a:gd name="connsiteX16" fmla="*/ 2586304 w 2772706"/>
                <a:gd name="connsiteY16" fmla="*/ 566418 h 1528528"/>
                <a:gd name="connsiteX17" fmla="*/ 2772706 w 2772706"/>
                <a:gd name="connsiteY17" fmla="*/ 649180 h 1528528"/>
                <a:gd name="connsiteX18" fmla="*/ 2772706 w 2772706"/>
                <a:gd name="connsiteY18" fmla="*/ 657624 h 1528528"/>
                <a:gd name="connsiteX19" fmla="*/ 2617606 w 2772706"/>
                <a:gd name="connsiteY19" fmla="*/ 586846 h 1528528"/>
                <a:gd name="connsiteX20" fmla="*/ 1452478 w 2772706"/>
                <a:gd name="connsiteY20" fmla="*/ 546963 h 1528528"/>
                <a:gd name="connsiteX21" fmla="*/ 438890 w 2772706"/>
                <a:gd name="connsiteY21" fmla="*/ 1402880 h 1528528"/>
                <a:gd name="connsiteX22" fmla="*/ 125835 w 2772706"/>
                <a:gd name="connsiteY22" fmla="*/ 1502638 h 1528528"/>
                <a:gd name="connsiteX23" fmla="*/ 11091 w 2772706"/>
                <a:gd name="connsiteY23" fmla="*/ 1366812 h 1528528"/>
                <a:gd name="connsiteX24" fmla="*/ 26014 w 2772706"/>
                <a:gd name="connsiteY24" fmla="*/ 1189647 h 1528528"/>
                <a:gd name="connsiteX25" fmla="*/ 572240 w 2772706"/>
                <a:gd name="connsiteY25" fmla="*/ 508800 h 1528528"/>
                <a:gd name="connsiteX26" fmla="*/ 1311253 w 2772706"/>
                <a:gd name="connsiteY26" fmla="*/ 104305 h 1528528"/>
                <a:gd name="connsiteX27" fmla="*/ 1936010 w 2772706"/>
                <a:gd name="connsiteY27" fmla="*/ 417 h 152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2706" h="1528528">
                  <a:moveTo>
                    <a:pt x="1936010" y="417"/>
                  </a:moveTo>
                  <a:cubicBezTo>
                    <a:pt x="2006500" y="-958"/>
                    <a:pt x="2077223" y="1070"/>
                    <a:pt x="2148057" y="6515"/>
                  </a:cubicBezTo>
                  <a:cubicBezTo>
                    <a:pt x="2294805" y="17786"/>
                    <a:pt x="2438791" y="43535"/>
                    <a:pt x="2579039" y="83485"/>
                  </a:cubicBezTo>
                  <a:lnTo>
                    <a:pt x="2772706" y="149339"/>
                  </a:lnTo>
                  <a:lnTo>
                    <a:pt x="2772706" y="157430"/>
                  </a:lnTo>
                  <a:lnTo>
                    <a:pt x="2576951" y="90859"/>
                  </a:lnTo>
                  <a:cubicBezTo>
                    <a:pt x="2437204" y="51044"/>
                    <a:pt x="2293725" y="25375"/>
                    <a:pt x="2147485" y="14135"/>
                  </a:cubicBezTo>
                  <a:cubicBezTo>
                    <a:pt x="1865101" y="-7582"/>
                    <a:pt x="1584558" y="25247"/>
                    <a:pt x="1313603" y="111607"/>
                  </a:cubicBezTo>
                  <a:cubicBezTo>
                    <a:pt x="1042648" y="197967"/>
                    <a:pt x="794872" y="333603"/>
                    <a:pt x="577130" y="514705"/>
                  </a:cubicBezTo>
                  <a:cubicBezTo>
                    <a:pt x="351641" y="702284"/>
                    <a:pt x="168508" y="930567"/>
                    <a:pt x="32808" y="1193203"/>
                  </a:cubicBezTo>
                  <a:cubicBezTo>
                    <a:pt x="5249" y="1246479"/>
                    <a:pt x="169" y="1307312"/>
                    <a:pt x="18393" y="1364462"/>
                  </a:cubicBezTo>
                  <a:cubicBezTo>
                    <a:pt x="36618" y="1421612"/>
                    <a:pt x="75988" y="1468285"/>
                    <a:pt x="129265" y="1495780"/>
                  </a:cubicBezTo>
                  <a:cubicBezTo>
                    <a:pt x="239247" y="1552613"/>
                    <a:pt x="375009" y="1509306"/>
                    <a:pt x="431842" y="1399324"/>
                  </a:cubicBezTo>
                  <a:cubicBezTo>
                    <a:pt x="645265" y="986129"/>
                    <a:pt x="1006834" y="680821"/>
                    <a:pt x="1449938" y="539534"/>
                  </a:cubicBezTo>
                  <a:cubicBezTo>
                    <a:pt x="1624182" y="483971"/>
                    <a:pt x="1802871" y="456412"/>
                    <a:pt x="1980671" y="456412"/>
                  </a:cubicBezTo>
                  <a:lnTo>
                    <a:pt x="1980925" y="456476"/>
                  </a:lnTo>
                  <a:cubicBezTo>
                    <a:pt x="2186665" y="456476"/>
                    <a:pt x="2391155" y="493338"/>
                    <a:pt x="2586304" y="566418"/>
                  </a:cubicBezTo>
                  <a:lnTo>
                    <a:pt x="2772706" y="649180"/>
                  </a:lnTo>
                  <a:lnTo>
                    <a:pt x="2772706" y="657624"/>
                  </a:lnTo>
                  <a:lnTo>
                    <a:pt x="2617606" y="586846"/>
                  </a:lnTo>
                  <a:cubicBezTo>
                    <a:pt x="2246133" y="438846"/>
                    <a:pt x="1838414" y="423893"/>
                    <a:pt x="1452478" y="546963"/>
                  </a:cubicBezTo>
                  <a:cubicBezTo>
                    <a:pt x="1011343" y="687552"/>
                    <a:pt x="651361" y="991590"/>
                    <a:pt x="438890" y="1402880"/>
                  </a:cubicBezTo>
                  <a:cubicBezTo>
                    <a:pt x="380090" y="1516672"/>
                    <a:pt x="239691" y="1561439"/>
                    <a:pt x="125835" y="1502638"/>
                  </a:cubicBezTo>
                  <a:cubicBezTo>
                    <a:pt x="70717" y="1474127"/>
                    <a:pt x="29951" y="1425930"/>
                    <a:pt x="11091" y="1366812"/>
                  </a:cubicBezTo>
                  <a:cubicBezTo>
                    <a:pt x="-7769" y="1307693"/>
                    <a:pt x="-2435" y="1244765"/>
                    <a:pt x="26014" y="1189647"/>
                  </a:cubicBezTo>
                  <a:cubicBezTo>
                    <a:pt x="162158" y="926122"/>
                    <a:pt x="345927" y="697014"/>
                    <a:pt x="572240" y="508800"/>
                  </a:cubicBezTo>
                  <a:cubicBezTo>
                    <a:pt x="790744" y="327063"/>
                    <a:pt x="1039410" y="190919"/>
                    <a:pt x="1311253" y="104305"/>
                  </a:cubicBezTo>
                  <a:cubicBezTo>
                    <a:pt x="1515183" y="39297"/>
                    <a:pt x="1724543" y="4542"/>
                    <a:pt x="1936010" y="417"/>
                  </a:cubicBezTo>
                  <a:close/>
                </a:path>
              </a:pathLst>
            </a:custGeom>
            <a:solidFill>
              <a:srgbClr val="FFFFFF">
                <a:alpha val="50000"/>
              </a:srgbClr>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6" name="Freeform: Shape 46">
              <a:extLst>
                <a:ext uri="{FF2B5EF4-FFF2-40B4-BE49-F238E27FC236}">
                  <a16:creationId xmlns:a16="http://schemas.microsoft.com/office/drawing/2014/main" id="{7C02ED9F-C415-72F1-A53F-7A7D4D59E751}"/>
                </a:ext>
              </a:extLst>
            </p:cNvPr>
            <p:cNvSpPr/>
            <p:nvPr/>
          </p:nvSpPr>
          <p:spPr>
            <a:xfrm>
              <a:off x="9419503" y="1230465"/>
              <a:ext cx="2772497" cy="1528684"/>
            </a:xfrm>
            <a:custGeom>
              <a:avLst/>
              <a:gdLst>
                <a:gd name="connsiteX0" fmla="*/ 1935964 w 2772497"/>
                <a:gd name="connsiteY0" fmla="*/ 417 h 1528684"/>
                <a:gd name="connsiteX1" fmla="*/ 2148037 w 2772497"/>
                <a:gd name="connsiteY1" fmla="*/ 6515 h 1528684"/>
                <a:gd name="connsiteX2" fmla="*/ 2579020 w 2772497"/>
                <a:gd name="connsiteY2" fmla="*/ 83485 h 1528684"/>
                <a:gd name="connsiteX3" fmla="*/ 2772497 w 2772497"/>
                <a:gd name="connsiteY3" fmla="*/ 149275 h 1528684"/>
                <a:gd name="connsiteX4" fmla="*/ 2772497 w 2772497"/>
                <a:gd name="connsiteY4" fmla="*/ 657629 h 1528684"/>
                <a:gd name="connsiteX5" fmla="*/ 2617526 w 2772497"/>
                <a:gd name="connsiteY5" fmla="*/ 586909 h 1528684"/>
                <a:gd name="connsiteX6" fmla="*/ 1452395 w 2772497"/>
                <a:gd name="connsiteY6" fmla="*/ 547027 h 1528684"/>
                <a:gd name="connsiteX7" fmla="*/ 438808 w 2772497"/>
                <a:gd name="connsiteY7" fmla="*/ 1402943 h 1528684"/>
                <a:gd name="connsiteX8" fmla="*/ 125753 w 2772497"/>
                <a:gd name="connsiteY8" fmla="*/ 1502702 h 1528684"/>
                <a:gd name="connsiteX9" fmla="*/ 25994 w 2772497"/>
                <a:gd name="connsiteY9" fmla="*/ 1189647 h 1528684"/>
                <a:gd name="connsiteX10" fmla="*/ 572221 w 2772497"/>
                <a:gd name="connsiteY10" fmla="*/ 508800 h 1528684"/>
                <a:gd name="connsiteX11" fmla="*/ 1311234 w 2772497"/>
                <a:gd name="connsiteY11" fmla="*/ 104305 h 1528684"/>
                <a:gd name="connsiteX12" fmla="*/ 1935964 w 2772497"/>
                <a:gd name="connsiteY12" fmla="*/ 417 h 152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497" h="1528684">
                  <a:moveTo>
                    <a:pt x="1935964" y="417"/>
                  </a:moveTo>
                  <a:cubicBezTo>
                    <a:pt x="2006456" y="-958"/>
                    <a:pt x="2077187" y="1070"/>
                    <a:pt x="2148037" y="6515"/>
                  </a:cubicBezTo>
                  <a:cubicBezTo>
                    <a:pt x="2294786" y="17786"/>
                    <a:pt x="2438772" y="43535"/>
                    <a:pt x="2579020" y="83485"/>
                  </a:cubicBezTo>
                  <a:lnTo>
                    <a:pt x="2772497" y="149275"/>
                  </a:lnTo>
                  <a:lnTo>
                    <a:pt x="2772497" y="657629"/>
                  </a:lnTo>
                  <a:lnTo>
                    <a:pt x="2617526" y="586909"/>
                  </a:lnTo>
                  <a:cubicBezTo>
                    <a:pt x="2246064" y="438909"/>
                    <a:pt x="1838387" y="423956"/>
                    <a:pt x="1452395" y="547027"/>
                  </a:cubicBezTo>
                  <a:cubicBezTo>
                    <a:pt x="1011260" y="687616"/>
                    <a:pt x="651279" y="991654"/>
                    <a:pt x="438808" y="1402943"/>
                  </a:cubicBezTo>
                  <a:cubicBezTo>
                    <a:pt x="379943" y="1516926"/>
                    <a:pt x="239799" y="1561630"/>
                    <a:pt x="125753" y="1502702"/>
                  </a:cubicBezTo>
                  <a:cubicBezTo>
                    <a:pt x="11707" y="1443774"/>
                    <a:pt x="-32934" y="1303693"/>
                    <a:pt x="25994" y="1189647"/>
                  </a:cubicBezTo>
                  <a:cubicBezTo>
                    <a:pt x="162138" y="926122"/>
                    <a:pt x="345907" y="697014"/>
                    <a:pt x="572221" y="508800"/>
                  </a:cubicBezTo>
                  <a:cubicBezTo>
                    <a:pt x="790725" y="327063"/>
                    <a:pt x="1039391" y="190919"/>
                    <a:pt x="1311234" y="104305"/>
                  </a:cubicBezTo>
                  <a:cubicBezTo>
                    <a:pt x="1515164" y="39297"/>
                    <a:pt x="1724488" y="4542"/>
                    <a:pt x="1935964" y="417"/>
                  </a:cubicBezTo>
                  <a:close/>
                </a:path>
              </a:pathLst>
            </a:custGeom>
            <a:solidFill>
              <a:srgbClr val="107C10"/>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7" name="Freeform: Shape 47">
              <a:extLst>
                <a:ext uri="{FF2B5EF4-FFF2-40B4-BE49-F238E27FC236}">
                  <a16:creationId xmlns:a16="http://schemas.microsoft.com/office/drawing/2014/main" id="{2966F9F1-B888-EC54-08B3-28047F73504F}"/>
                </a:ext>
              </a:extLst>
            </p:cNvPr>
            <p:cNvSpPr/>
            <p:nvPr/>
          </p:nvSpPr>
          <p:spPr>
            <a:xfrm>
              <a:off x="8642451" y="2866343"/>
              <a:ext cx="466221" cy="466221"/>
            </a:xfrm>
            <a:custGeom>
              <a:avLst/>
              <a:gdLst>
                <a:gd name="connsiteX0" fmla="*/ 464693 w 464693"/>
                <a:gd name="connsiteY0" fmla="*/ 232347 h 464693"/>
                <a:gd name="connsiteX1" fmla="*/ 232346 w 464693"/>
                <a:gd name="connsiteY1" fmla="*/ 464693 h 464693"/>
                <a:gd name="connsiteX2" fmla="*/ 0 w 464693"/>
                <a:gd name="connsiteY2" fmla="*/ 232347 h 464693"/>
                <a:gd name="connsiteX3" fmla="*/ 232346 w 464693"/>
                <a:gd name="connsiteY3" fmla="*/ 0 h 464693"/>
                <a:gd name="connsiteX4" fmla="*/ 464693 w 464693"/>
                <a:gd name="connsiteY4" fmla="*/ 232347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7"/>
                  </a:moveTo>
                  <a:cubicBezTo>
                    <a:pt x="464693" y="360668"/>
                    <a:pt x="360668" y="464693"/>
                    <a:pt x="232346" y="464693"/>
                  </a:cubicBezTo>
                  <a:cubicBezTo>
                    <a:pt x="104025" y="464693"/>
                    <a:pt x="0" y="360668"/>
                    <a:pt x="0" y="232347"/>
                  </a:cubicBezTo>
                  <a:cubicBezTo>
                    <a:pt x="0" y="104025"/>
                    <a:pt x="104025" y="0"/>
                    <a:pt x="232346" y="0"/>
                  </a:cubicBezTo>
                  <a:cubicBezTo>
                    <a:pt x="360668" y="0"/>
                    <a:pt x="464693" y="104025"/>
                    <a:pt x="464693" y="23234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8" name="Freeform: Shape 48">
              <a:extLst>
                <a:ext uri="{FF2B5EF4-FFF2-40B4-BE49-F238E27FC236}">
                  <a16:creationId xmlns:a16="http://schemas.microsoft.com/office/drawing/2014/main" id="{521DCBB9-E0CC-6995-71E3-2D783A6C8577}"/>
                </a:ext>
              </a:extLst>
            </p:cNvPr>
            <p:cNvSpPr/>
            <p:nvPr/>
          </p:nvSpPr>
          <p:spPr>
            <a:xfrm>
              <a:off x="8685200" y="2909092"/>
              <a:ext cx="380723" cy="380723"/>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9" name="Freeform: Shape 49">
              <a:extLst>
                <a:ext uri="{FF2B5EF4-FFF2-40B4-BE49-F238E27FC236}">
                  <a16:creationId xmlns:a16="http://schemas.microsoft.com/office/drawing/2014/main" id="{F35ECF3D-E5BF-1A1A-1F83-4EA77560E87D}"/>
                </a:ext>
              </a:extLst>
            </p:cNvPr>
            <p:cNvSpPr/>
            <p:nvPr/>
          </p:nvSpPr>
          <p:spPr>
            <a:xfrm>
              <a:off x="9419463" y="2294509"/>
              <a:ext cx="464693" cy="464692"/>
            </a:xfrm>
            <a:custGeom>
              <a:avLst/>
              <a:gdLst>
                <a:gd name="connsiteX0" fmla="*/ 464693 w 464693"/>
                <a:gd name="connsiteY0" fmla="*/ 232346 h 464692"/>
                <a:gd name="connsiteX1" fmla="*/ 232346 w 464693"/>
                <a:gd name="connsiteY1" fmla="*/ 464693 h 464692"/>
                <a:gd name="connsiteX2" fmla="*/ 0 w 464693"/>
                <a:gd name="connsiteY2" fmla="*/ 232346 h 464692"/>
                <a:gd name="connsiteX3" fmla="*/ 232346 w 464693"/>
                <a:gd name="connsiteY3" fmla="*/ 0 h 464692"/>
                <a:gd name="connsiteX4" fmla="*/ 464693 w 464693"/>
                <a:gd name="connsiteY4" fmla="*/ 232346 h 46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2">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107C10"/>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0" name="Freeform: Shape 50">
              <a:extLst>
                <a:ext uri="{FF2B5EF4-FFF2-40B4-BE49-F238E27FC236}">
                  <a16:creationId xmlns:a16="http://schemas.microsoft.com/office/drawing/2014/main" id="{F1086722-1F03-6DB4-E328-BE9C4D8C7B1F}"/>
                </a:ext>
              </a:extLst>
            </p:cNvPr>
            <p:cNvSpPr/>
            <p:nvPr/>
          </p:nvSpPr>
          <p:spPr>
            <a:xfrm>
              <a:off x="9462071"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8" y="379476"/>
                    <a:pt x="0" y="294527"/>
                    <a:pt x="0" y="189738"/>
                  </a:cubicBezTo>
                  <a:cubicBezTo>
                    <a:pt x="0" y="84949"/>
                    <a:pt x="84948"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1" name="Freeform: Shape 51">
              <a:extLst>
                <a:ext uri="{FF2B5EF4-FFF2-40B4-BE49-F238E27FC236}">
                  <a16:creationId xmlns:a16="http://schemas.microsoft.com/office/drawing/2014/main" id="{AD3626D7-5365-F4E7-8AE2-591665D31180}"/>
                </a:ext>
              </a:extLst>
            </p:cNvPr>
            <p:cNvSpPr/>
            <p:nvPr/>
          </p:nvSpPr>
          <p:spPr>
            <a:xfrm>
              <a:off x="9371393" y="3951668"/>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2" name="Freeform: Shape 52">
              <a:extLst>
                <a:ext uri="{FF2B5EF4-FFF2-40B4-BE49-F238E27FC236}">
                  <a16:creationId xmlns:a16="http://schemas.microsoft.com/office/drawing/2014/main" id="{6B8C8C9A-9462-9D82-E237-457ACC24D1AA}"/>
                </a:ext>
              </a:extLst>
            </p:cNvPr>
            <p:cNvSpPr/>
            <p:nvPr/>
          </p:nvSpPr>
          <p:spPr>
            <a:xfrm>
              <a:off x="9371393" y="3951668"/>
              <a:ext cx="379476" cy="379476"/>
            </a:xfrm>
            <a:custGeom>
              <a:avLst/>
              <a:gdLst>
                <a:gd name="connsiteX0" fmla="*/ 189738 w 379476"/>
                <a:gd name="connsiteY0" fmla="*/ 7747 h 379476"/>
                <a:gd name="connsiteX1" fmla="*/ 371729 w 379476"/>
                <a:gd name="connsiteY1" fmla="*/ 189738 h 379476"/>
                <a:gd name="connsiteX2" fmla="*/ 189738 w 379476"/>
                <a:gd name="connsiteY2" fmla="*/ 371729 h 379476"/>
                <a:gd name="connsiteX3" fmla="*/ 7747 w 379476"/>
                <a:gd name="connsiteY3" fmla="*/ 189738 h 379476"/>
                <a:gd name="connsiteX4" fmla="*/ 189738 w 379476"/>
                <a:gd name="connsiteY4" fmla="*/ 7747 h 379476"/>
                <a:gd name="connsiteX5" fmla="*/ 189738 w 379476"/>
                <a:gd name="connsiteY5" fmla="*/ 0 h 379476"/>
                <a:gd name="connsiteX6" fmla="*/ 0 w 379476"/>
                <a:gd name="connsiteY6" fmla="*/ 189738 h 379476"/>
                <a:gd name="connsiteX7" fmla="*/ 189738 w 379476"/>
                <a:gd name="connsiteY7" fmla="*/ 379476 h 379476"/>
                <a:gd name="connsiteX8" fmla="*/ 379476 w 379476"/>
                <a:gd name="connsiteY8" fmla="*/ 189738 h 379476"/>
                <a:gd name="connsiteX9" fmla="*/ 189738 w 379476"/>
                <a:gd name="connsiteY9" fmla="*/ 0 h 379476"/>
                <a:gd name="connsiteX10" fmla="*/ 189738 w 379476"/>
                <a:gd name="connsiteY10" fmla="*/ 0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476" h="379476">
                  <a:moveTo>
                    <a:pt x="189738" y="7747"/>
                  </a:moveTo>
                  <a:cubicBezTo>
                    <a:pt x="290068" y="7747"/>
                    <a:pt x="371729" y="89408"/>
                    <a:pt x="371729" y="189738"/>
                  </a:cubicBezTo>
                  <a:cubicBezTo>
                    <a:pt x="371729" y="290068"/>
                    <a:pt x="290068" y="371729"/>
                    <a:pt x="189738" y="371729"/>
                  </a:cubicBezTo>
                  <a:cubicBezTo>
                    <a:pt x="89408" y="371729"/>
                    <a:pt x="7747" y="290068"/>
                    <a:pt x="7747" y="189738"/>
                  </a:cubicBezTo>
                  <a:cubicBezTo>
                    <a:pt x="7747" y="89408"/>
                    <a:pt x="89408" y="7747"/>
                    <a:pt x="189738" y="7747"/>
                  </a:cubicBezTo>
                  <a:moveTo>
                    <a:pt x="189738" y="0"/>
                  </a:moveTo>
                  <a:cubicBezTo>
                    <a:pt x="84963" y="0"/>
                    <a:pt x="0" y="84963"/>
                    <a:pt x="0" y="189738"/>
                  </a:cubicBezTo>
                  <a:cubicBezTo>
                    <a:pt x="0" y="294513"/>
                    <a:pt x="84963" y="379476"/>
                    <a:pt x="189738" y="379476"/>
                  </a:cubicBezTo>
                  <a:cubicBezTo>
                    <a:pt x="294513" y="379476"/>
                    <a:pt x="379476" y="294513"/>
                    <a:pt x="379476" y="189738"/>
                  </a:cubicBezTo>
                  <a:cubicBezTo>
                    <a:pt x="379476" y="84963"/>
                    <a:pt x="294513" y="0"/>
                    <a:pt x="189738" y="0"/>
                  </a:cubicBezTo>
                  <a:lnTo>
                    <a:pt x="189738" y="0"/>
                  </a:ln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3" name="Freeform: Shape 53">
              <a:extLst>
                <a:ext uri="{FF2B5EF4-FFF2-40B4-BE49-F238E27FC236}">
                  <a16:creationId xmlns:a16="http://schemas.microsoft.com/office/drawing/2014/main" id="{31BF08EA-2198-989D-6418-D9455A05BBC6}"/>
                </a:ext>
              </a:extLst>
            </p:cNvPr>
            <p:cNvSpPr/>
            <p:nvPr/>
          </p:nvSpPr>
          <p:spPr>
            <a:xfrm>
              <a:off x="9772053" y="1802794"/>
              <a:ext cx="2419947" cy="1914877"/>
            </a:xfrm>
            <a:custGeom>
              <a:avLst/>
              <a:gdLst>
                <a:gd name="connsiteX0" fmla="*/ 1560538 w 2419947"/>
                <a:gd name="connsiteY0" fmla="*/ 1367 h 1914877"/>
                <a:gd name="connsiteX1" fmla="*/ 2333233 w 2419947"/>
                <a:gd name="connsiteY1" fmla="*/ 160903 h 1914877"/>
                <a:gd name="connsiteX2" fmla="*/ 2419947 w 2419947"/>
                <a:gd name="connsiteY2" fmla="*/ 208283 h 1914877"/>
                <a:gd name="connsiteX3" fmla="*/ 2419947 w 2419947"/>
                <a:gd name="connsiteY3" fmla="*/ 779410 h 1914877"/>
                <a:gd name="connsiteX4" fmla="*/ 2413374 w 2419947"/>
                <a:gd name="connsiteY4" fmla="*/ 772742 h 1914877"/>
                <a:gd name="connsiteX5" fmla="*/ 1579270 w 2419947"/>
                <a:gd name="connsiteY5" fmla="*/ 465552 h 1914877"/>
                <a:gd name="connsiteX6" fmla="*/ 772312 w 2419947"/>
                <a:gd name="connsiteY6" fmla="*/ 838679 h 1914877"/>
                <a:gd name="connsiteX7" fmla="*/ 465543 w 2419947"/>
                <a:gd name="connsiteY7" fmla="*/ 1673132 h 1914877"/>
                <a:gd name="connsiteX8" fmla="*/ 242786 w 2419947"/>
                <a:gd name="connsiteY8" fmla="*/ 1914622 h 1914877"/>
                <a:gd name="connsiteX9" fmla="*/ 233261 w 2419947"/>
                <a:gd name="connsiteY9" fmla="*/ 1914813 h 1914877"/>
                <a:gd name="connsiteX10" fmla="*/ 233324 w 2419947"/>
                <a:gd name="connsiteY10" fmla="*/ 1914877 h 1914877"/>
                <a:gd name="connsiteX11" fmla="*/ 1359 w 2419947"/>
                <a:gd name="connsiteY11" fmla="*/ 1691928 h 1914877"/>
                <a:gd name="connsiteX12" fmla="*/ 430809 w 2419947"/>
                <a:gd name="connsiteY12" fmla="*/ 523719 h 1914877"/>
                <a:gd name="connsiteX13" fmla="*/ 1560538 w 2419947"/>
                <a:gd name="connsiteY13" fmla="*/ 1367 h 191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9947" h="1914877">
                  <a:moveTo>
                    <a:pt x="1560538" y="1367"/>
                  </a:moveTo>
                  <a:cubicBezTo>
                    <a:pt x="1831762" y="-9626"/>
                    <a:pt x="2095570" y="45857"/>
                    <a:pt x="2333233" y="160903"/>
                  </a:cubicBezTo>
                  <a:lnTo>
                    <a:pt x="2419947" y="208283"/>
                  </a:lnTo>
                  <a:lnTo>
                    <a:pt x="2419947" y="779410"/>
                  </a:lnTo>
                  <a:lnTo>
                    <a:pt x="2413374" y="772742"/>
                  </a:lnTo>
                  <a:cubicBezTo>
                    <a:pt x="2194712" y="571074"/>
                    <a:pt x="1899278" y="452630"/>
                    <a:pt x="1579270" y="465552"/>
                  </a:cubicBezTo>
                  <a:cubicBezTo>
                    <a:pt x="1269263" y="478062"/>
                    <a:pt x="982687" y="610586"/>
                    <a:pt x="772312" y="838679"/>
                  </a:cubicBezTo>
                  <a:cubicBezTo>
                    <a:pt x="561937" y="1066770"/>
                    <a:pt x="453034" y="1363125"/>
                    <a:pt x="465543" y="1673132"/>
                  </a:cubicBezTo>
                  <a:cubicBezTo>
                    <a:pt x="470750" y="1801339"/>
                    <a:pt x="370992" y="1909479"/>
                    <a:pt x="242786" y="1914622"/>
                  </a:cubicBezTo>
                  <a:cubicBezTo>
                    <a:pt x="239611" y="1914750"/>
                    <a:pt x="236436" y="1914813"/>
                    <a:pt x="233261" y="1914813"/>
                  </a:cubicBezTo>
                  <a:lnTo>
                    <a:pt x="233324" y="1914877"/>
                  </a:lnTo>
                  <a:cubicBezTo>
                    <a:pt x="109309" y="1914877"/>
                    <a:pt x="6439" y="1816959"/>
                    <a:pt x="1359" y="1691928"/>
                  </a:cubicBezTo>
                  <a:cubicBezTo>
                    <a:pt x="-16167" y="1257906"/>
                    <a:pt x="136360" y="842997"/>
                    <a:pt x="430809" y="523719"/>
                  </a:cubicBezTo>
                  <a:cubicBezTo>
                    <a:pt x="725322" y="204441"/>
                    <a:pt x="1126515" y="18894"/>
                    <a:pt x="1560538" y="136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4" name="Freeform: Shape 54">
              <a:extLst>
                <a:ext uri="{FF2B5EF4-FFF2-40B4-BE49-F238E27FC236}">
                  <a16:creationId xmlns:a16="http://schemas.microsoft.com/office/drawing/2014/main" id="{A810E079-9FB2-E7E9-81DF-6CA7A7637590}"/>
                </a:ext>
              </a:extLst>
            </p:cNvPr>
            <p:cNvSpPr/>
            <p:nvPr/>
          </p:nvSpPr>
          <p:spPr>
            <a:xfrm>
              <a:off x="10103311" y="1802703"/>
              <a:ext cx="2088689" cy="956544"/>
            </a:xfrm>
            <a:custGeom>
              <a:avLst/>
              <a:gdLst>
                <a:gd name="connsiteX0" fmla="*/ 1324175 w 2088689"/>
                <a:gd name="connsiteY0" fmla="*/ 215 h 956544"/>
                <a:gd name="connsiteX1" fmla="*/ 2083459 w 2088689"/>
                <a:gd name="connsiteY1" fmla="*/ 203530 h 956544"/>
                <a:gd name="connsiteX2" fmla="*/ 2088689 w 2088689"/>
                <a:gd name="connsiteY2" fmla="*/ 206789 h 956544"/>
                <a:gd name="connsiteX3" fmla="*/ 2088689 w 2088689"/>
                <a:gd name="connsiteY3" fmla="*/ 780155 h 956544"/>
                <a:gd name="connsiteX4" fmla="*/ 2046715 w 2088689"/>
                <a:gd name="connsiteY4" fmla="*/ 740853 h 956544"/>
                <a:gd name="connsiteX5" fmla="*/ 1200387 w 2088689"/>
                <a:gd name="connsiteY5" fmla="*/ 468628 h 956544"/>
                <a:gd name="connsiteX6" fmla="*/ 409431 w 2088689"/>
                <a:gd name="connsiteY6" fmla="*/ 874584 h 956544"/>
                <a:gd name="connsiteX7" fmla="*/ 81961 w 2088689"/>
                <a:gd name="connsiteY7" fmla="*/ 901317 h 956544"/>
                <a:gd name="connsiteX8" fmla="*/ 55228 w 2088689"/>
                <a:gd name="connsiteY8" fmla="*/ 573848 h 956544"/>
                <a:gd name="connsiteX9" fmla="*/ 1162541 w 2088689"/>
                <a:gd name="connsiteY9" fmla="*/ 5523 h 956544"/>
                <a:gd name="connsiteX10" fmla="*/ 1324175 w 2088689"/>
                <a:gd name="connsiteY10" fmla="*/ 215 h 95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8689" h="956544">
                  <a:moveTo>
                    <a:pt x="1324175" y="215"/>
                  </a:moveTo>
                  <a:cubicBezTo>
                    <a:pt x="1592111" y="4544"/>
                    <a:pt x="1851521" y="74352"/>
                    <a:pt x="2083459" y="203530"/>
                  </a:cubicBezTo>
                  <a:lnTo>
                    <a:pt x="2088689" y="206789"/>
                  </a:lnTo>
                  <a:lnTo>
                    <a:pt x="2088689" y="780155"/>
                  </a:lnTo>
                  <a:lnTo>
                    <a:pt x="2046715" y="740853"/>
                  </a:lnTo>
                  <a:cubicBezTo>
                    <a:pt x="1810177" y="540066"/>
                    <a:pt x="1509632" y="443355"/>
                    <a:pt x="1200387" y="468628"/>
                  </a:cubicBezTo>
                  <a:cubicBezTo>
                    <a:pt x="891141" y="493902"/>
                    <a:pt x="610217" y="638046"/>
                    <a:pt x="409431" y="874584"/>
                  </a:cubicBezTo>
                  <a:cubicBezTo>
                    <a:pt x="326372" y="972374"/>
                    <a:pt x="179751" y="984375"/>
                    <a:pt x="81961" y="901317"/>
                  </a:cubicBezTo>
                  <a:cubicBezTo>
                    <a:pt x="-15829" y="818259"/>
                    <a:pt x="-27830" y="671638"/>
                    <a:pt x="55228" y="573848"/>
                  </a:cubicBezTo>
                  <a:cubicBezTo>
                    <a:pt x="336342" y="242695"/>
                    <a:pt x="729597" y="40892"/>
                    <a:pt x="1162541" y="5523"/>
                  </a:cubicBezTo>
                  <a:cubicBezTo>
                    <a:pt x="1216659" y="1102"/>
                    <a:pt x="1270587" y="-651"/>
                    <a:pt x="1324175" y="215"/>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63500" dist="50800" dir="13500000">
                <a:prstClr val="black">
                  <a:alpha val="35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5" name="Freeform: Shape 55">
              <a:extLst>
                <a:ext uri="{FF2B5EF4-FFF2-40B4-BE49-F238E27FC236}">
                  <a16:creationId xmlns:a16="http://schemas.microsoft.com/office/drawing/2014/main" id="{DF13A2C4-B00D-DDC8-3BD9-3E8E43F857C9}"/>
                </a:ext>
              </a:extLst>
            </p:cNvPr>
            <p:cNvSpPr/>
            <p:nvPr/>
          </p:nvSpPr>
          <p:spPr>
            <a:xfrm>
              <a:off x="10145966"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6" name="Freeform: Shape 56">
              <a:extLst>
                <a:ext uri="{FF2B5EF4-FFF2-40B4-BE49-F238E27FC236}">
                  <a16:creationId xmlns:a16="http://schemas.microsoft.com/office/drawing/2014/main" id="{519FC3A4-53E8-8E36-25D8-59644DC8BFDE}"/>
                </a:ext>
              </a:extLst>
            </p:cNvPr>
            <p:cNvSpPr/>
            <p:nvPr/>
          </p:nvSpPr>
          <p:spPr>
            <a:xfrm>
              <a:off x="9777663" y="3265294"/>
              <a:ext cx="453901" cy="453901"/>
            </a:xfrm>
            <a:custGeom>
              <a:avLst/>
              <a:gdLst>
                <a:gd name="connsiteX0" fmla="*/ 464693 w 464693"/>
                <a:gd name="connsiteY0" fmla="*/ 232346 h 464693"/>
                <a:gd name="connsiteX1" fmla="*/ 232346 w 464693"/>
                <a:gd name="connsiteY1" fmla="*/ 464693 h 464693"/>
                <a:gd name="connsiteX2" fmla="*/ 0 w 464693"/>
                <a:gd name="connsiteY2" fmla="*/ 232346 h 464693"/>
                <a:gd name="connsiteX3" fmla="*/ 232346 w 464693"/>
                <a:gd name="connsiteY3" fmla="*/ 0 h 464693"/>
                <a:gd name="connsiteX4" fmla="*/ 464693 w 464693"/>
                <a:gd name="connsiteY4" fmla="*/ 232346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7" name="Freeform: Shape 57">
              <a:extLst>
                <a:ext uri="{FF2B5EF4-FFF2-40B4-BE49-F238E27FC236}">
                  <a16:creationId xmlns:a16="http://schemas.microsoft.com/office/drawing/2014/main" id="{BDD6390C-F74E-C787-3DFC-6D9839BE78CD}"/>
                </a:ext>
              </a:extLst>
            </p:cNvPr>
            <p:cNvSpPr/>
            <p:nvPr/>
          </p:nvSpPr>
          <p:spPr>
            <a:xfrm>
              <a:off x="9819282" y="3306912"/>
              <a:ext cx="370662" cy="370662"/>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solidFill>
                  <a:schemeClr val="bg1"/>
                </a:solidFill>
              </a:defRPr>
            </a:lvl1pPr>
          </a:lstStyle>
          <a:p>
            <a:r>
              <a:rPr lang="fr-FR" dirty="0"/>
              <a:t>Modifiez le style du titre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dirty="0"/>
              <a:t>Modifiez le style du titre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03461"/>
          </a:xfrm>
        </p:spPr>
        <p:txBody>
          <a:bodyPr/>
          <a:lstStyle>
            <a:lvl1pPr>
              <a:defRPr sz="2400">
                <a:solidFill>
                  <a:schemeClr val="tx1"/>
                </a:solidFill>
              </a:defRPr>
            </a:lvl1pPr>
            <a:lvl2pPr>
              <a:defRPr sz="18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756922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756922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grpSp>
        <p:nvGrpSpPr>
          <p:cNvPr id="87" name="Group 15">
            <a:extLst>
              <a:ext uri="{FF2B5EF4-FFF2-40B4-BE49-F238E27FC236}">
                <a16:creationId xmlns:a16="http://schemas.microsoft.com/office/drawing/2014/main" id="{37115A70-0A51-51E5-EC3B-6776F1739332}"/>
              </a:ext>
              <a:ext uri="{C183D7F6-B498-43B3-948B-1728B52AA6E4}">
                <adec:decorative xmlns:adec="http://schemas.microsoft.com/office/drawing/2017/decorative" val="1"/>
              </a:ext>
            </a:extLst>
          </p:cNvPr>
          <p:cNvGrpSpPr/>
          <p:nvPr userDrawn="1"/>
        </p:nvGrpSpPr>
        <p:grpSpPr>
          <a:xfrm>
            <a:off x="8989557" y="1130300"/>
            <a:ext cx="3202444" cy="4978400"/>
            <a:chOff x="8615046" y="648426"/>
            <a:chExt cx="3576955" cy="5560602"/>
          </a:xfrm>
        </p:grpSpPr>
        <p:sp>
          <p:nvSpPr>
            <p:cNvPr id="88" name="Freeform: Shape 16">
              <a:extLst>
                <a:ext uri="{FF2B5EF4-FFF2-40B4-BE49-F238E27FC236}">
                  <a16:creationId xmlns:a16="http://schemas.microsoft.com/office/drawing/2014/main" id="{B52B65EC-ECF5-F0D6-C692-CBB33A65B386}"/>
                </a:ext>
              </a:extLst>
            </p:cNvPr>
            <p:cNvSpPr/>
            <p:nvPr/>
          </p:nvSpPr>
          <p:spPr>
            <a:xfrm>
              <a:off x="8615046" y="648968"/>
              <a:ext cx="3576955" cy="5560060"/>
            </a:xfrm>
            <a:custGeom>
              <a:avLst/>
              <a:gdLst>
                <a:gd name="connsiteX0" fmla="*/ 2780030 w 3576955"/>
                <a:gd name="connsiteY0" fmla="*/ 0 h 5560060"/>
                <a:gd name="connsiteX1" fmla="*/ 3333234 w 3576955"/>
                <a:gd name="connsiteY1" fmla="*/ 54896 h 5560060"/>
                <a:gd name="connsiteX2" fmla="*/ 3576955 w 3576955"/>
                <a:gd name="connsiteY2" fmla="*/ 117040 h 5560060"/>
                <a:gd name="connsiteX3" fmla="*/ 3576955 w 3576955"/>
                <a:gd name="connsiteY3" fmla="*/ 608925 h 5560060"/>
                <a:gd name="connsiteX4" fmla="*/ 3467806 w 3576955"/>
                <a:gd name="connsiteY4" fmla="*/ 568900 h 5560060"/>
                <a:gd name="connsiteX5" fmla="*/ 2780030 w 3576955"/>
                <a:gd name="connsiteY5" fmla="*/ 464630 h 5560060"/>
                <a:gd name="connsiteX6" fmla="*/ 464629 w 3576955"/>
                <a:gd name="connsiteY6" fmla="*/ 2780030 h 5560060"/>
                <a:gd name="connsiteX7" fmla="*/ 2780030 w 3576955"/>
                <a:gd name="connsiteY7" fmla="*/ 5095431 h 5560060"/>
                <a:gd name="connsiteX8" fmla="*/ 3467806 w 3576955"/>
                <a:gd name="connsiteY8" fmla="*/ 4991161 h 5560060"/>
                <a:gd name="connsiteX9" fmla="*/ 3576955 w 3576955"/>
                <a:gd name="connsiteY9" fmla="*/ 4951136 h 5560060"/>
                <a:gd name="connsiteX10" fmla="*/ 3576955 w 3576955"/>
                <a:gd name="connsiteY10" fmla="*/ 5443014 h 5560060"/>
                <a:gd name="connsiteX11" fmla="*/ 3333210 w 3576955"/>
                <a:gd name="connsiteY11" fmla="*/ 5505164 h 5560060"/>
                <a:gd name="connsiteX12" fmla="*/ 2780030 w 3576955"/>
                <a:gd name="connsiteY12" fmla="*/ 5560060 h 5560060"/>
                <a:gd name="connsiteX13" fmla="*/ 1697863 w 3576955"/>
                <a:gd name="connsiteY13" fmla="*/ 5341493 h 5560060"/>
                <a:gd name="connsiteX14" fmla="*/ 814260 w 3576955"/>
                <a:gd name="connsiteY14" fmla="*/ 4745800 h 5560060"/>
                <a:gd name="connsiteX15" fmla="*/ 218567 w 3576955"/>
                <a:gd name="connsiteY15" fmla="*/ 3862197 h 5560060"/>
                <a:gd name="connsiteX16" fmla="*/ 0 w 3576955"/>
                <a:gd name="connsiteY16" fmla="*/ 2780030 h 5560060"/>
                <a:gd name="connsiteX17" fmla="*/ 218567 w 3576955"/>
                <a:gd name="connsiteY17" fmla="*/ 1697863 h 5560060"/>
                <a:gd name="connsiteX18" fmla="*/ 814260 w 3576955"/>
                <a:gd name="connsiteY18" fmla="*/ 814261 h 5560060"/>
                <a:gd name="connsiteX19" fmla="*/ 1697863 w 3576955"/>
                <a:gd name="connsiteY19" fmla="*/ 218567 h 5560060"/>
                <a:gd name="connsiteX20" fmla="*/ 2780030 w 3576955"/>
                <a:gd name="connsiteY20" fmla="*/ 0 h 55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955" h="5560060">
                  <a:moveTo>
                    <a:pt x="2780030" y="0"/>
                  </a:moveTo>
                  <a:cubicBezTo>
                    <a:pt x="2967609" y="0"/>
                    <a:pt x="3152442" y="18383"/>
                    <a:pt x="3333234" y="54896"/>
                  </a:cubicBezTo>
                  <a:lnTo>
                    <a:pt x="3576955" y="117040"/>
                  </a:lnTo>
                  <a:lnTo>
                    <a:pt x="3576955" y="608925"/>
                  </a:lnTo>
                  <a:lnTo>
                    <a:pt x="3467806" y="568900"/>
                  </a:lnTo>
                  <a:cubicBezTo>
                    <a:pt x="3250435" y="501146"/>
                    <a:pt x="3019417" y="464630"/>
                    <a:pt x="2780030" y="464630"/>
                  </a:cubicBezTo>
                  <a:cubicBezTo>
                    <a:pt x="1503299" y="464630"/>
                    <a:pt x="464629" y="1503299"/>
                    <a:pt x="464629" y="2780030"/>
                  </a:cubicBezTo>
                  <a:cubicBezTo>
                    <a:pt x="464629" y="4056761"/>
                    <a:pt x="1503299" y="5095431"/>
                    <a:pt x="2780030" y="5095431"/>
                  </a:cubicBezTo>
                  <a:cubicBezTo>
                    <a:pt x="3019417" y="5095431"/>
                    <a:pt x="3250435" y="5058915"/>
                    <a:pt x="3467806" y="4991161"/>
                  </a:cubicBezTo>
                  <a:lnTo>
                    <a:pt x="3576955" y="4951136"/>
                  </a:lnTo>
                  <a:lnTo>
                    <a:pt x="3576955" y="5443014"/>
                  </a:lnTo>
                  <a:lnTo>
                    <a:pt x="3333210" y="5505164"/>
                  </a:lnTo>
                  <a:cubicBezTo>
                    <a:pt x="3152426" y="5541677"/>
                    <a:pt x="2967609" y="5560060"/>
                    <a:pt x="2780030" y="5560060"/>
                  </a:cubicBezTo>
                  <a:cubicBezTo>
                    <a:pt x="2404808" y="5560060"/>
                    <a:pt x="2040700" y="5486527"/>
                    <a:pt x="1697863" y="5341493"/>
                  </a:cubicBezTo>
                  <a:cubicBezTo>
                    <a:pt x="1366774" y="5201476"/>
                    <a:pt x="1069531" y="5001070"/>
                    <a:pt x="814260" y="4745800"/>
                  </a:cubicBezTo>
                  <a:cubicBezTo>
                    <a:pt x="558990" y="4490530"/>
                    <a:pt x="358584" y="4193286"/>
                    <a:pt x="218567" y="3862197"/>
                  </a:cubicBezTo>
                  <a:cubicBezTo>
                    <a:pt x="73533" y="3519297"/>
                    <a:pt x="0" y="3155188"/>
                    <a:pt x="0" y="2780030"/>
                  </a:cubicBezTo>
                  <a:cubicBezTo>
                    <a:pt x="0" y="2404872"/>
                    <a:pt x="73533" y="2040700"/>
                    <a:pt x="218567" y="1697863"/>
                  </a:cubicBezTo>
                  <a:cubicBezTo>
                    <a:pt x="358584" y="1366774"/>
                    <a:pt x="558990" y="1069531"/>
                    <a:pt x="814260" y="814261"/>
                  </a:cubicBezTo>
                  <a:cubicBezTo>
                    <a:pt x="1069531" y="558991"/>
                    <a:pt x="1366774" y="358585"/>
                    <a:pt x="1697863" y="218567"/>
                  </a:cubicBezTo>
                  <a:cubicBezTo>
                    <a:pt x="2040763" y="73533"/>
                    <a:pt x="2404872" y="0"/>
                    <a:pt x="2780030" y="0"/>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89" name="Freeform: Shape 17">
              <a:extLst>
                <a:ext uri="{FF2B5EF4-FFF2-40B4-BE49-F238E27FC236}">
                  <a16:creationId xmlns:a16="http://schemas.microsoft.com/office/drawing/2014/main" id="{7ACE8C33-2FD5-AF6E-D5E4-B592E90EA4D0}"/>
                </a:ext>
              </a:extLst>
            </p:cNvPr>
            <p:cNvSpPr/>
            <p:nvPr/>
          </p:nvSpPr>
          <p:spPr>
            <a:xfrm>
              <a:off x="9200260" y="1231011"/>
              <a:ext cx="2991740" cy="4395978"/>
            </a:xfrm>
            <a:custGeom>
              <a:avLst/>
              <a:gdLst>
                <a:gd name="connsiteX0" fmla="*/ 2197989 w 2991740"/>
                <a:gd name="connsiteY0" fmla="*/ 0 h 4395978"/>
                <a:gd name="connsiteX1" fmla="*/ 2847249 w 2991740"/>
                <a:gd name="connsiteY1" fmla="*/ 97459 h 4395978"/>
                <a:gd name="connsiteX2" fmla="*/ 2991740 w 2991740"/>
                <a:gd name="connsiteY2" fmla="*/ 150250 h 4395978"/>
                <a:gd name="connsiteX3" fmla="*/ 2991740 w 2991740"/>
                <a:gd name="connsiteY3" fmla="*/ 658797 h 4395978"/>
                <a:gd name="connsiteX4" fmla="*/ 2872055 w 2991740"/>
                <a:gd name="connsiteY4" fmla="*/ 601058 h 4395978"/>
                <a:gd name="connsiteX5" fmla="*/ 2197989 w 2991740"/>
                <a:gd name="connsiteY5" fmla="*/ 464630 h 4395978"/>
                <a:gd name="connsiteX6" fmla="*/ 464630 w 2991740"/>
                <a:gd name="connsiteY6" fmla="*/ 2197989 h 4395978"/>
                <a:gd name="connsiteX7" fmla="*/ 2197989 w 2991740"/>
                <a:gd name="connsiteY7" fmla="*/ 3931348 h 4395978"/>
                <a:gd name="connsiteX8" fmla="*/ 2872055 w 2991740"/>
                <a:gd name="connsiteY8" fmla="*/ 3794921 h 4395978"/>
                <a:gd name="connsiteX9" fmla="*/ 2991740 w 2991740"/>
                <a:gd name="connsiteY9" fmla="*/ 3737181 h 4395978"/>
                <a:gd name="connsiteX10" fmla="*/ 2991740 w 2991740"/>
                <a:gd name="connsiteY10" fmla="*/ 4245725 h 4395978"/>
                <a:gd name="connsiteX11" fmla="*/ 2847222 w 2991740"/>
                <a:gd name="connsiteY11" fmla="*/ 4298520 h 4395978"/>
                <a:gd name="connsiteX12" fmla="*/ 2197989 w 2991740"/>
                <a:gd name="connsiteY12" fmla="*/ 4395978 h 4395978"/>
                <a:gd name="connsiteX13" fmla="*/ 1342390 w 2991740"/>
                <a:gd name="connsiteY13" fmla="*/ 4223131 h 4395978"/>
                <a:gd name="connsiteX14" fmla="*/ 643827 w 2991740"/>
                <a:gd name="connsiteY14" fmla="*/ 3752152 h 4395978"/>
                <a:gd name="connsiteX15" fmla="*/ 172847 w 2991740"/>
                <a:gd name="connsiteY15" fmla="*/ 3053588 h 4395978"/>
                <a:gd name="connsiteX16" fmla="*/ 0 w 2991740"/>
                <a:gd name="connsiteY16" fmla="*/ 2197989 h 4395978"/>
                <a:gd name="connsiteX17" fmla="*/ 172847 w 2991740"/>
                <a:gd name="connsiteY17" fmla="*/ 1342390 h 4395978"/>
                <a:gd name="connsiteX18" fmla="*/ 643827 w 2991740"/>
                <a:gd name="connsiteY18" fmla="*/ 643827 h 4395978"/>
                <a:gd name="connsiteX19" fmla="*/ 1342390 w 2991740"/>
                <a:gd name="connsiteY19" fmla="*/ 172847 h 4395978"/>
                <a:gd name="connsiteX20" fmla="*/ 2197989 w 2991740"/>
                <a:gd name="connsiteY20" fmla="*/ 0 h 439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91740" h="4395978">
                  <a:moveTo>
                    <a:pt x="2197989" y="0"/>
                  </a:moveTo>
                  <a:cubicBezTo>
                    <a:pt x="2420446" y="0"/>
                    <a:pt x="2638009" y="32719"/>
                    <a:pt x="2847249" y="97459"/>
                  </a:cubicBezTo>
                  <a:lnTo>
                    <a:pt x="2991740" y="150250"/>
                  </a:lnTo>
                  <a:lnTo>
                    <a:pt x="2991740" y="658797"/>
                  </a:lnTo>
                  <a:lnTo>
                    <a:pt x="2872055" y="601058"/>
                  </a:lnTo>
                  <a:cubicBezTo>
                    <a:pt x="2664750" y="513227"/>
                    <a:pt x="2436940" y="464630"/>
                    <a:pt x="2197989" y="464630"/>
                  </a:cubicBezTo>
                  <a:cubicBezTo>
                    <a:pt x="1242251" y="464630"/>
                    <a:pt x="464630" y="1242187"/>
                    <a:pt x="464630" y="2197989"/>
                  </a:cubicBezTo>
                  <a:cubicBezTo>
                    <a:pt x="464630" y="3153791"/>
                    <a:pt x="1242187" y="3931348"/>
                    <a:pt x="2197989" y="3931348"/>
                  </a:cubicBezTo>
                  <a:cubicBezTo>
                    <a:pt x="2436940" y="3931348"/>
                    <a:pt x="2664750" y="3882751"/>
                    <a:pt x="2872055" y="3794921"/>
                  </a:cubicBezTo>
                  <a:lnTo>
                    <a:pt x="2991740" y="3737181"/>
                  </a:lnTo>
                  <a:lnTo>
                    <a:pt x="2991740" y="4245725"/>
                  </a:lnTo>
                  <a:lnTo>
                    <a:pt x="2847222" y="4298520"/>
                  </a:lnTo>
                  <a:cubicBezTo>
                    <a:pt x="2637973" y="4363260"/>
                    <a:pt x="2420446" y="4395978"/>
                    <a:pt x="2197989" y="4395978"/>
                  </a:cubicBezTo>
                  <a:cubicBezTo>
                    <a:pt x="1901381" y="4395978"/>
                    <a:pt x="1613472" y="4337812"/>
                    <a:pt x="1342390" y="4223131"/>
                  </a:cubicBezTo>
                  <a:cubicBezTo>
                    <a:pt x="1080643" y="4112387"/>
                    <a:pt x="845566" y="3953955"/>
                    <a:pt x="643827" y="3752152"/>
                  </a:cubicBezTo>
                  <a:cubicBezTo>
                    <a:pt x="442023" y="3550348"/>
                    <a:pt x="283591" y="3315335"/>
                    <a:pt x="172847" y="3053588"/>
                  </a:cubicBezTo>
                  <a:cubicBezTo>
                    <a:pt x="58166" y="2782443"/>
                    <a:pt x="0" y="2494598"/>
                    <a:pt x="0" y="2197989"/>
                  </a:cubicBezTo>
                  <a:cubicBezTo>
                    <a:pt x="0" y="1901381"/>
                    <a:pt x="58166" y="1613472"/>
                    <a:pt x="172847" y="1342390"/>
                  </a:cubicBezTo>
                  <a:cubicBezTo>
                    <a:pt x="283591" y="1080643"/>
                    <a:pt x="442023" y="845566"/>
                    <a:pt x="643827" y="643827"/>
                  </a:cubicBezTo>
                  <a:cubicBezTo>
                    <a:pt x="845630" y="442024"/>
                    <a:pt x="1080643" y="283591"/>
                    <a:pt x="1342390" y="172847"/>
                  </a:cubicBezTo>
                  <a:cubicBezTo>
                    <a:pt x="1613535" y="58166"/>
                    <a:pt x="1901381" y="0"/>
                    <a:pt x="2197989"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14300">
                <a:prstClr val="black"/>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0" name="Freeform: Shape 19">
              <a:extLst>
                <a:ext uri="{FF2B5EF4-FFF2-40B4-BE49-F238E27FC236}">
                  <a16:creationId xmlns:a16="http://schemas.microsoft.com/office/drawing/2014/main" id="{FF7BF665-C7DF-E1FC-091C-C8F7E208828E}"/>
                </a:ext>
              </a:extLst>
            </p:cNvPr>
            <p:cNvSpPr/>
            <p:nvPr/>
          </p:nvSpPr>
          <p:spPr>
            <a:xfrm>
              <a:off x="8636102" y="648426"/>
              <a:ext cx="3555899" cy="2681949"/>
            </a:xfrm>
            <a:custGeom>
              <a:avLst/>
              <a:gdLst>
                <a:gd name="connsiteX0" fmla="*/ 2841007 w 3555899"/>
                <a:gd name="connsiteY0" fmla="*/ 1362 h 2681949"/>
                <a:gd name="connsiteX1" fmla="*/ 3119598 w 3555899"/>
                <a:gd name="connsiteY1" fmla="*/ 23997 h 2681949"/>
                <a:gd name="connsiteX2" fmla="*/ 3394622 w 3555899"/>
                <a:gd name="connsiteY2" fmla="*/ 73880 h 2681949"/>
                <a:gd name="connsiteX3" fmla="*/ 3555899 w 3555899"/>
                <a:gd name="connsiteY3" fmla="*/ 120121 h 2681949"/>
                <a:gd name="connsiteX4" fmla="*/ 3555899 w 3555899"/>
                <a:gd name="connsiteY4" fmla="*/ 608023 h 2681949"/>
                <a:gd name="connsiteX5" fmla="*/ 3504814 w 3555899"/>
                <a:gd name="connsiteY5" fmla="*/ 587905 h 2681949"/>
                <a:gd name="connsiteX6" fmla="*/ 3059209 w 3555899"/>
                <a:gd name="connsiteY6" fmla="*/ 484690 h 2681949"/>
                <a:gd name="connsiteX7" fmla="*/ 1347757 w 3555899"/>
                <a:gd name="connsiteY7" fmla="*/ 944493 h 2681949"/>
                <a:gd name="connsiteX8" fmla="*/ 462694 w 3555899"/>
                <a:gd name="connsiteY8" fmla="*/ 2479796 h 2681949"/>
                <a:gd name="connsiteX9" fmla="*/ 202153 w 3555899"/>
                <a:gd name="connsiteY9" fmla="*/ 2679948 h 2681949"/>
                <a:gd name="connsiteX10" fmla="*/ 2001 w 3555899"/>
                <a:gd name="connsiteY10" fmla="*/ 2419408 h 2681949"/>
                <a:gd name="connsiteX11" fmla="*/ 359252 w 3555899"/>
                <a:gd name="connsiteY11" fmla="*/ 1374769 h 2681949"/>
                <a:gd name="connsiteX12" fmla="*/ 1064674 w 3555899"/>
                <a:gd name="connsiteY12" fmla="*/ 576003 h 2681949"/>
                <a:gd name="connsiteX13" fmla="*/ 2018190 w 3555899"/>
                <a:gd name="connsiteY13" fmla="*/ 100134 h 2681949"/>
                <a:gd name="connsiteX14" fmla="*/ 2841007 w 3555899"/>
                <a:gd name="connsiteY14" fmla="*/ 1362 h 268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5899" h="2681949">
                  <a:moveTo>
                    <a:pt x="2841007" y="1362"/>
                  </a:moveTo>
                  <a:cubicBezTo>
                    <a:pt x="2933670" y="4264"/>
                    <a:pt x="3026586" y="11805"/>
                    <a:pt x="3119598" y="23997"/>
                  </a:cubicBezTo>
                  <a:cubicBezTo>
                    <a:pt x="3212610" y="36173"/>
                    <a:pt x="3304335" y="52818"/>
                    <a:pt x="3394622" y="73880"/>
                  </a:cubicBezTo>
                  <a:lnTo>
                    <a:pt x="3555899" y="120121"/>
                  </a:lnTo>
                  <a:lnTo>
                    <a:pt x="3555899" y="608023"/>
                  </a:lnTo>
                  <a:lnTo>
                    <a:pt x="3504814" y="587905"/>
                  </a:lnTo>
                  <a:cubicBezTo>
                    <a:pt x="3361572" y="539479"/>
                    <a:pt x="3212514" y="504772"/>
                    <a:pt x="3059209" y="484690"/>
                  </a:cubicBezTo>
                  <a:cubicBezTo>
                    <a:pt x="2445989" y="404362"/>
                    <a:pt x="1838168" y="567684"/>
                    <a:pt x="1347757" y="944493"/>
                  </a:cubicBezTo>
                  <a:cubicBezTo>
                    <a:pt x="857346" y="1321302"/>
                    <a:pt x="543021" y="1866576"/>
                    <a:pt x="462694" y="2479796"/>
                  </a:cubicBezTo>
                  <a:cubicBezTo>
                    <a:pt x="446057" y="2606987"/>
                    <a:pt x="329407" y="2696649"/>
                    <a:pt x="202153" y="2679948"/>
                  </a:cubicBezTo>
                  <a:cubicBezTo>
                    <a:pt x="74963" y="2663311"/>
                    <a:pt x="-14699" y="2546662"/>
                    <a:pt x="2001" y="2419408"/>
                  </a:cubicBezTo>
                  <a:cubicBezTo>
                    <a:pt x="50706" y="2047361"/>
                    <a:pt x="170911" y="1695889"/>
                    <a:pt x="359252" y="1374769"/>
                  </a:cubicBezTo>
                  <a:cubicBezTo>
                    <a:pt x="541116" y="1064698"/>
                    <a:pt x="778416" y="795966"/>
                    <a:pt x="1064674" y="576003"/>
                  </a:cubicBezTo>
                  <a:cubicBezTo>
                    <a:pt x="1350932" y="356102"/>
                    <a:pt x="1671734" y="195955"/>
                    <a:pt x="2018190" y="100134"/>
                  </a:cubicBezTo>
                  <a:cubicBezTo>
                    <a:pt x="2287319" y="25696"/>
                    <a:pt x="2563020" y="-7344"/>
                    <a:pt x="2841007" y="1362"/>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1" name="Freeform: Shape 24">
              <a:extLst>
                <a:ext uri="{FF2B5EF4-FFF2-40B4-BE49-F238E27FC236}">
                  <a16:creationId xmlns:a16="http://schemas.microsoft.com/office/drawing/2014/main" id="{EE959ED3-A5C0-90F6-F26E-9995555F8CFC}"/>
                </a:ext>
              </a:extLst>
            </p:cNvPr>
            <p:cNvSpPr/>
            <p:nvPr/>
          </p:nvSpPr>
          <p:spPr>
            <a:xfrm>
              <a:off x="9328776" y="3895779"/>
              <a:ext cx="2863225" cy="1731718"/>
            </a:xfrm>
            <a:custGeom>
              <a:avLst/>
              <a:gdLst>
                <a:gd name="connsiteX0" fmla="*/ 240633 w 2863225"/>
                <a:gd name="connsiteY0" fmla="*/ 160 h 1731718"/>
                <a:gd name="connsiteX1" fmla="*/ 449462 w 2863225"/>
                <a:gd name="connsiteY1" fmla="*/ 149679 h 1731718"/>
                <a:gd name="connsiteX2" fmla="*/ 1359862 w 2863225"/>
                <a:gd name="connsiteY2" fmla="*/ 1114625 h 1731718"/>
                <a:gd name="connsiteX3" fmla="*/ 2685932 w 2863225"/>
                <a:gd name="connsiteY3" fmla="*/ 1153169 h 1731718"/>
                <a:gd name="connsiteX4" fmla="*/ 2848141 w 2863225"/>
                <a:gd name="connsiteY4" fmla="*/ 1081850 h 1731718"/>
                <a:gd name="connsiteX5" fmla="*/ 2863225 w 2863225"/>
                <a:gd name="connsiteY5" fmla="*/ 1073303 h 1731718"/>
                <a:gd name="connsiteX6" fmla="*/ 2863225 w 2863225"/>
                <a:gd name="connsiteY6" fmla="*/ 1082217 h 1731718"/>
                <a:gd name="connsiteX7" fmla="*/ 2851661 w 2863225"/>
                <a:gd name="connsiteY7" fmla="*/ 1088769 h 1731718"/>
                <a:gd name="connsiteX8" fmla="*/ 2688726 w 2863225"/>
                <a:gd name="connsiteY8" fmla="*/ 1160408 h 1731718"/>
                <a:gd name="connsiteX9" fmla="*/ 1356687 w 2863225"/>
                <a:gd name="connsiteY9" fmla="*/ 1121673 h 1731718"/>
                <a:gd name="connsiteX10" fmla="*/ 442223 w 2863225"/>
                <a:gd name="connsiteY10" fmla="*/ 152409 h 1731718"/>
                <a:gd name="connsiteX11" fmla="*/ 232102 w 2863225"/>
                <a:gd name="connsiteY11" fmla="*/ 7693 h 1731718"/>
                <a:gd name="connsiteX12" fmla="*/ 232102 w 2863225"/>
                <a:gd name="connsiteY12" fmla="*/ 7756 h 1731718"/>
                <a:gd name="connsiteX13" fmla="*/ 152473 w 2863225"/>
                <a:gd name="connsiteY13" fmla="*/ 22425 h 1731718"/>
                <a:gd name="connsiteX14" fmla="*/ 22488 w 2863225"/>
                <a:gd name="connsiteY14" fmla="*/ 312175 h 1731718"/>
                <a:gd name="connsiteX15" fmla="*/ 486673 w 2863225"/>
                <a:gd name="connsiteY15" fmla="*/ 1047759 h 1731718"/>
                <a:gd name="connsiteX16" fmla="*/ 1172854 w 2863225"/>
                <a:gd name="connsiteY16" fmla="*/ 1531439 h 1731718"/>
                <a:gd name="connsiteX17" fmla="*/ 1990353 w 2863225"/>
                <a:gd name="connsiteY17" fmla="*/ 1722447 h 1731718"/>
                <a:gd name="connsiteX18" fmla="*/ 2070744 w 2863225"/>
                <a:gd name="connsiteY18" fmla="*/ 1723907 h 1731718"/>
                <a:gd name="connsiteX19" fmla="*/ 2848493 w 2863225"/>
                <a:gd name="connsiteY19" fmla="*/ 1580143 h 1731718"/>
                <a:gd name="connsiteX20" fmla="*/ 2863225 w 2863225"/>
                <a:gd name="connsiteY20" fmla="*/ 1573691 h 1731718"/>
                <a:gd name="connsiteX21" fmla="*/ 2863225 w 2863225"/>
                <a:gd name="connsiteY21" fmla="*/ 1582152 h 1731718"/>
                <a:gd name="connsiteX22" fmla="*/ 2851286 w 2863225"/>
                <a:gd name="connsiteY22" fmla="*/ 1587382 h 1731718"/>
                <a:gd name="connsiteX23" fmla="*/ 2070808 w 2863225"/>
                <a:gd name="connsiteY23" fmla="*/ 1731654 h 1731718"/>
                <a:gd name="connsiteX24" fmla="*/ 2070681 w 2863225"/>
                <a:gd name="connsiteY24" fmla="*/ 1731718 h 1731718"/>
                <a:gd name="connsiteX25" fmla="*/ 1990036 w 2863225"/>
                <a:gd name="connsiteY25" fmla="*/ 1730257 h 1731718"/>
                <a:gd name="connsiteX26" fmla="*/ 1169616 w 2863225"/>
                <a:gd name="connsiteY26" fmla="*/ 1538551 h 1731718"/>
                <a:gd name="connsiteX27" fmla="*/ 481022 w 2863225"/>
                <a:gd name="connsiteY27" fmla="*/ 1053157 h 1731718"/>
                <a:gd name="connsiteX28" fmla="*/ 15186 w 2863225"/>
                <a:gd name="connsiteY28" fmla="*/ 314969 h 1731718"/>
                <a:gd name="connsiteX29" fmla="*/ 149679 w 2863225"/>
                <a:gd name="connsiteY29" fmla="*/ 15186 h 1731718"/>
                <a:gd name="connsiteX30" fmla="*/ 240633 w 2863225"/>
                <a:gd name="connsiteY30" fmla="*/ 160 h 173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63225" h="1731718">
                  <a:moveTo>
                    <a:pt x="240633" y="160"/>
                  </a:moveTo>
                  <a:cubicBezTo>
                    <a:pt x="331102" y="3529"/>
                    <a:pt x="415267" y="59906"/>
                    <a:pt x="449462" y="149679"/>
                  </a:cubicBezTo>
                  <a:cubicBezTo>
                    <a:pt x="614118" y="582431"/>
                    <a:pt x="937460" y="925077"/>
                    <a:pt x="1359862" y="1114625"/>
                  </a:cubicBezTo>
                  <a:cubicBezTo>
                    <a:pt x="1782264" y="1304172"/>
                    <a:pt x="2253243" y="1317888"/>
                    <a:pt x="2685932" y="1153169"/>
                  </a:cubicBezTo>
                  <a:cubicBezTo>
                    <a:pt x="2741760" y="1131925"/>
                    <a:pt x="2795858" y="1108089"/>
                    <a:pt x="2848141" y="1081850"/>
                  </a:cubicBezTo>
                  <a:lnTo>
                    <a:pt x="2863225" y="1073303"/>
                  </a:lnTo>
                  <a:lnTo>
                    <a:pt x="2863225" y="1082217"/>
                  </a:lnTo>
                  <a:lnTo>
                    <a:pt x="2851661" y="1088769"/>
                  </a:lnTo>
                  <a:cubicBezTo>
                    <a:pt x="2799144" y="1115125"/>
                    <a:pt x="2744804" y="1139068"/>
                    <a:pt x="2688726" y="1160408"/>
                  </a:cubicBezTo>
                  <a:cubicBezTo>
                    <a:pt x="2254069" y="1325826"/>
                    <a:pt x="1781057" y="1312046"/>
                    <a:pt x="1356687" y="1121673"/>
                  </a:cubicBezTo>
                  <a:cubicBezTo>
                    <a:pt x="932380" y="931300"/>
                    <a:pt x="607641" y="587067"/>
                    <a:pt x="442223" y="152409"/>
                  </a:cubicBezTo>
                  <a:cubicBezTo>
                    <a:pt x="408124" y="62874"/>
                    <a:pt x="322653" y="7693"/>
                    <a:pt x="232102" y="7693"/>
                  </a:cubicBezTo>
                  <a:lnTo>
                    <a:pt x="232102" y="7756"/>
                  </a:lnTo>
                  <a:cubicBezTo>
                    <a:pt x="205622" y="7756"/>
                    <a:pt x="178698" y="12455"/>
                    <a:pt x="152473" y="22425"/>
                  </a:cubicBezTo>
                  <a:cubicBezTo>
                    <a:pt x="36712" y="66494"/>
                    <a:pt x="-21581" y="196478"/>
                    <a:pt x="22488" y="312175"/>
                  </a:cubicBezTo>
                  <a:cubicBezTo>
                    <a:pt x="127581" y="588400"/>
                    <a:pt x="283791" y="835923"/>
                    <a:pt x="486673" y="1047759"/>
                  </a:cubicBezTo>
                  <a:cubicBezTo>
                    <a:pt x="682571" y="1252293"/>
                    <a:pt x="913393" y="1415043"/>
                    <a:pt x="1172854" y="1531439"/>
                  </a:cubicBezTo>
                  <a:cubicBezTo>
                    <a:pt x="1432315" y="1647834"/>
                    <a:pt x="1707334" y="1712160"/>
                    <a:pt x="1990353" y="1722447"/>
                  </a:cubicBezTo>
                  <a:cubicBezTo>
                    <a:pt x="2017023" y="1723399"/>
                    <a:pt x="2044074" y="1723907"/>
                    <a:pt x="2070744" y="1723907"/>
                  </a:cubicBezTo>
                  <a:cubicBezTo>
                    <a:pt x="2336174" y="1723907"/>
                    <a:pt x="2597858" y="1675520"/>
                    <a:pt x="2848493" y="1580143"/>
                  </a:cubicBezTo>
                  <a:lnTo>
                    <a:pt x="2863225" y="1573691"/>
                  </a:lnTo>
                  <a:lnTo>
                    <a:pt x="2863225" y="1582152"/>
                  </a:lnTo>
                  <a:lnTo>
                    <a:pt x="2851286" y="1587382"/>
                  </a:lnTo>
                  <a:cubicBezTo>
                    <a:pt x="2599763" y="1683077"/>
                    <a:pt x="2337127" y="1731654"/>
                    <a:pt x="2070808" y="1731654"/>
                  </a:cubicBezTo>
                  <a:lnTo>
                    <a:pt x="2070681" y="1731718"/>
                  </a:lnTo>
                  <a:cubicBezTo>
                    <a:pt x="2043947" y="1731718"/>
                    <a:pt x="2016769" y="1731210"/>
                    <a:pt x="1990036" y="1730257"/>
                  </a:cubicBezTo>
                  <a:cubicBezTo>
                    <a:pt x="1706000" y="1719907"/>
                    <a:pt x="1429966" y="1655391"/>
                    <a:pt x="1169616" y="1538551"/>
                  </a:cubicBezTo>
                  <a:cubicBezTo>
                    <a:pt x="909266" y="1421711"/>
                    <a:pt x="677554" y="1258389"/>
                    <a:pt x="481022" y="1053157"/>
                  </a:cubicBezTo>
                  <a:cubicBezTo>
                    <a:pt x="277441" y="840559"/>
                    <a:pt x="120659" y="592147"/>
                    <a:pt x="15186" y="314969"/>
                  </a:cubicBezTo>
                  <a:cubicBezTo>
                    <a:pt x="-30344" y="195272"/>
                    <a:pt x="29981" y="60779"/>
                    <a:pt x="149679" y="15186"/>
                  </a:cubicBezTo>
                  <a:cubicBezTo>
                    <a:pt x="179619" y="3804"/>
                    <a:pt x="210476" y="-963"/>
                    <a:pt x="240633" y="160"/>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2" name="Freeform: Shape 26">
              <a:extLst>
                <a:ext uri="{FF2B5EF4-FFF2-40B4-BE49-F238E27FC236}">
                  <a16:creationId xmlns:a16="http://schemas.microsoft.com/office/drawing/2014/main" id="{0D2AE81C-F7C7-2C42-FC90-AC2F17AF680E}"/>
                </a:ext>
              </a:extLst>
            </p:cNvPr>
            <p:cNvSpPr/>
            <p:nvPr/>
          </p:nvSpPr>
          <p:spPr>
            <a:xfrm>
              <a:off x="9328702" y="3895705"/>
              <a:ext cx="2863299" cy="1731792"/>
            </a:xfrm>
            <a:custGeom>
              <a:avLst/>
              <a:gdLst>
                <a:gd name="connsiteX0" fmla="*/ 240779 w 2863299"/>
                <a:gd name="connsiteY0" fmla="*/ 154 h 1731792"/>
                <a:gd name="connsiteX1" fmla="*/ 449537 w 2863299"/>
                <a:gd name="connsiteY1" fmla="*/ 149753 h 1731792"/>
                <a:gd name="connsiteX2" fmla="*/ 1359936 w 2863299"/>
                <a:gd name="connsiteY2" fmla="*/ 1114699 h 1731792"/>
                <a:gd name="connsiteX3" fmla="*/ 2686006 w 2863299"/>
                <a:gd name="connsiteY3" fmla="*/ 1153243 h 1731792"/>
                <a:gd name="connsiteX4" fmla="*/ 2848215 w 2863299"/>
                <a:gd name="connsiteY4" fmla="*/ 1081924 h 1731792"/>
                <a:gd name="connsiteX5" fmla="*/ 2863299 w 2863299"/>
                <a:gd name="connsiteY5" fmla="*/ 1073377 h 1731792"/>
                <a:gd name="connsiteX6" fmla="*/ 2863299 w 2863299"/>
                <a:gd name="connsiteY6" fmla="*/ 1582228 h 1731792"/>
                <a:gd name="connsiteX7" fmla="*/ 2851361 w 2863299"/>
                <a:gd name="connsiteY7" fmla="*/ 1587457 h 1731792"/>
                <a:gd name="connsiteX8" fmla="*/ 2070882 w 2863299"/>
                <a:gd name="connsiteY8" fmla="*/ 1731729 h 1731792"/>
                <a:gd name="connsiteX9" fmla="*/ 2070755 w 2863299"/>
                <a:gd name="connsiteY9" fmla="*/ 1731792 h 1731792"/>
                <a:gd name="connsiteX10" fmla="*/ 1990110 w 2863299"/>
                <a:gd name="connsiteY10" fmla="*/ 1730332 h 1731792"/>
                <a:gd name="connsiteX11" fmla="*/ 1169690 w 2863299"/>
                <a:gd name="connsiteY11" fmla="*/ 1538625 h 1731792"/>
                <a:gd name="connsiteX12" fmla="*/ 481096 w 2863299"/>
                <a:gd name="connsiteY12" fmla="*/ 1053231 h 1731792"/>
                <a:gd name="connsiteX13" fmla="*/ 15260 w 2863299"/>
                <a:gd name="connsiteY13" fmla="*/ 315043 h 1731792"/>
                <a:gd name="connsiteX14" fmla="*/ 149753 w 2863299"/>
                <a:gd name="connsiteY14" fmla="*/ 15260 h 1731792"/>
                <a:gd name="connsiteX15" fmla="*/ 240779 w 2863299"/>
                <a:gd name="connsiteY15" fmla="*/ 154 h 173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3299" h="1731792">
                  <a:moveTo>
                    <a:pt x="240779" y="154"/>
                  </a:moveTo>
                  <a:cubicBezTo>
                    <a:pt x="331260" y="3461"/>
                    <a:pt x="415294" y="59837"/>
                    <a:pt x="449537" y="149753"/>
                  </a:cubicBezTo>
                  <a:cubicBezTo>
                    <a:pt x="614192" y="582442"/>
                    <a:pt x="937534" y="925152"/>
                    <a:pt x="1359936" y="1114699"/>
                  </a:cubicBezTo>
                  <a:cubicBezTo>
                    <a:pt x="1782338" y="1304247"/>
                    <a:pt x="2253318" y="1317963"/>
                    <a:pt x="2686006" y="1153243"/>
                  </a:cubicBezTo>
                  <a:cubicBezTo>
                    <a:pt x="2741834" y="1131999"/>
                    <a:pt x="2795932" y="1108163"/>
                    <a:pt x="2848215" y="1081924"/>
                  </a:cubicBezTo>
                  <a:lnTo>
                    <a:pt x="2863299" y="1073377"/>
                  </a:lnTo>
                  <a:lnTo>
                    <a:pt x="2863299" y="1582228"/>
                  </a:lnTo>
                  <a:lnTo>
                    <a:pt x="2851361" y="1587457"/>
                  </a:lnTo>
                  <a:cubicBezTo>
                    <a:pt x="2599519" y="1683278"/>
                    <a:pt x="2337328" y="1731729"/>
                    <a:pt x="2070882" y="1731729"/>
                  </a:cubicBezTo>
                  <a:lnTo>
                    <a:pt x="2070755" y="1731792"/>
                  </a:lnTo>
                  <a:cubicBezTo>
                    <a:pt x="2043895" y="1731792"/>
                    <a:pt x="2017034" y="1731284"/>
                    <a:pt x="1990110" y="1730332"/>
                  </a:cubicBezTo>
                  <a:cubicBezTo>
                    <a:pt x="1706075" y="1719981"/>
                    <a:pt x="1430040" y="1655465"/>
                    <a:pt x="1169690" y="1538625"/>
                  </a:cubicBezTo>
                  <a:cubicBezTo>
                    <a:pt x="909340" y="1421785"/>
                    <a:pt x="677629" y="1258463"/>
                    <a:pt x="481096" y="1053231"/>
                  </a:cubicBezTo>
                  <a:cubicBezTo>
                    <a:pt x="277515" y="840633"/>
                    <a:pt x="120733" y="592221"/>
                    <a:pt x="15260" y="315043"/>
                  </a:cubicBezTo>
                  <a:cubicBezTo>
                    <a:pt x="-30396" y="195155"/>
                    <a:pt x="29865" y="60917"/>
                    <a:pt x="149753" y="15260"/>
                  </a:cubicBezTo>
                  <a:cubicBezTo>
                    <a:pt x="179741" y="3846"/>
                    <a:pt x="210618" y="-948"/>
                    <a:pt x="240779" y="154"/>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63500" dist="50800" dir="2700000">
                <a:prstClr val="black">
                  <a:alpha val="50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3" name="Freeform: Shape 32">
              <a:extLst>
                <a:ext uri="{FF2B5EF4-FFF2-40B4-BE49-F238E27FC236}">
                  <a16:creationId xmlns:a16="http://schemas.microsoft.com/office/drawing/2014/main" id="{8051D3E5-CBDF-85F2-0DA0-F33FBD4673A6}"/>
                </a:ext>
              </a:extLst>
            </p:cNvPr>
            <p:cNvSpPr/>
            <p:nvPr/>
          </p:nvSpPr>
          <p:spPr>
            <a:xfrm>
              <a:off x="9772015" y="1802763"/>
              <a:ext cx="2419985" cy="3252470"/>
            </a:xfrm>
            <a:custGeom>
              <a:avLst/>
              <a:gdLst>
                <a:gd name="connsiteX0" fmla="*/ 1626235 w 2419985"/>
                <a:gd name="connsiteY0" fmla="*/ 0 h 3252470"/>
                <a:gd name="connsiteX1" fmla="*/ 2391876 w 2419985"/>
                <a:gd name="connsiteY1" fmla="*/ 190627 h 3252470"/>
                <a:gd name="connsiteX2" fmla="*/ 2419985 w 2419985"/>
                <a:gd name="connsiteY2" fmla="*/ 207496 h 3252470"/>
                <a:gd name="connsiteX3" fmla="*/ 2419985 w 2419985"/>
                <a:gd name="connsiteY3" fmla="*/ 780465 h 3252470"/>
                <a:gd name="connsiteX4" fmla="*/ 2364703 w 2419985"/>
                <a:gd name="connsiteY4" fmla="*/ 730211 h 3252470"/>
                <a:gd name="connsiteX5" fmla="*/ 1626235 w 2419985"/>
                <a:gd name="connsiteY5" fmla="*/ 464630 h 3252470"/>
                <a:gd name="connsiteX6" fmla="*/ 464629 w 2419985"/>
                <a:gd name="connsiteY6" fmla="*/ 1626235 h 3252470"/>
                <a:gd name="connsiteX7" fmla="*/ 1626235 w 2419985"/>
                <a:gd name="connsiteY7" fmla="*/ 2787841 h 3252470"/>
                <a:gd name="connsiteX8" fmla="*/ 2364703 w 2419985"/>
                <a:gd name="connsiteY8" fmla="*/ 2522260 h 3252470"/>
                <a:gd name="connsiteX9" fmla="*/ 2419985 w 2419985"/>
                <a:gd name="connsiteY9" fmla="*/ 2472006 h 3252470"/>
                <a:gd name="connsiteX10" fmla="*/ 2419985 w 2419985"/>
                <a:gd name="connsiteY10" fmla="*/ 3044975 h 3252470"/>
                <a:gd name="connsiteX11" fmla="*/ 2391876 w 2419985"/>
                <a:gd name="connsiteY11" fmla="*/ 3061843 h 3252470"/>
                <a:gd name="connsiteX12" fmla="*/ 1626235 w 2419985"/>
                <a:gd name="connsiteY12" fmla="*/ 3252470 h 3252470"/>
                <a:gd name="connsiteX13" fmla="*/ 476313 w 2419985"/>
                <a:gd name="connsiteY13" fmla="*/ 2776157 h 3252470"/>
                <a:gd name="connsiteX14" fmla="*/ 0 w 2419985"/>
                <a:gd name="connsiteY14" fmla="*/ 1626235 h 3252470"/>
                <a:gd name="connsiteX15" fmla="*/ 476313 w 2419985"/>
                <a:gd name="connsiteY15" fmla="*/ 476314 h 3252470"/>
                <a:gd name="connsiteX16" fmla="*/ 1626235 w 2419985"/>
                <a:gd name="connsiteY16" fmla="*/ 0 h 325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9985" h="3252470">
                  <a:moveTo>
                    <a:pt x="1626235" y="0"/>
                  </a:moveTo>
                  <a:cubicBezTo>
                    <a:pt x="1897737" y="0"/>
                    <a:pt x="2159069" y="66080"/>
                    <a:pt x="2391876" y="190627"/>
                  </a:cubicBezTo>
                  <a:lnTo>
                    <a:pt x="2419985" y="207496"/>
                  </a:lnTo>
                  <a:lnTo>
                    <a:pt x="2419985" y="780465"/>
                  </a:lnTo>
                  <a:lnTo>
                    <a:pt x="2364703" y="730211"/>
                  </a:lnTo>
                  <a:cubicBezTo>
                    <a:pt x="2163832" y="564368"/>
                    <a:pt x="1906464" y="464630"/>
                    <a:pt x="1626235" y="464630"/>
                  </a:cubicBezTo>
                  <a:cubicBezTo>
                    <a:pt x="985710" y="464630"/>
                    <a:pt x="464629" y="985711"/>
                    <a:pt x="464629" y="1626235"/>
                  </a:cubicBezTo>
                  <a:cubicBezTo>
                    <a:pt x="464629" y="2266760"/>
                    <a:pt x="985710" y="2787841"/>
                    <a:pt x="1626235" y="2787841"/>
                  </a:cubicBezTo>
                  <a:cubicBezTo>
                    <a:pt x="1906464" y="2787841"/>
                    <a:pt x="2163832" y="2688103"/>
                    <a:pt x="2364703" y="2522260"/>
                  </a:cubicBezTo>
                  <a:lnTo>
                    <a:pt x="2419985" y="2472006"/>
                  </a:lnTo>
                  <a:lnTo>
                    <a:pt x="2419985" y="3044975"/>
                  </a:lnTo>
                  <a:lnTo>
                    <a:pt x="2391876" y="3061843"/>
                  </a:lnTo>
                  <a:cubicBezTo>
                    <a:pt x="2159069" y="3186391"/>
                    <a:pt x="1897737" y="3252470"/>
                    <a:pt x="1626235" y="3252470"/>
                  </a:cubicBezTo>
                  <a:cubicBezTo>
                    <a:pt x="1191832" y="3252470"/>
                    <a:pt x="783463" y="3083306"/>
                    <a:pt x="476313" y="2776157"/>
                  </a:cubicBezTo>
                  <a:cubicBezTo>
                    <a:pt x="169164" y="2469007"/>
                    <a:pt x="0" y="2060638"/>
                    <a:pt x="0" y="1626235"/>
                  </a:cubicBezTo>
                  <a:cubicBezTo>
                    <a:pt x="0" y="1191832"/>
                    <a:pt x="169164" y="783463"/>
                    <a:pt x="476313" y="476314"/>
                  </a:cubicBezTo>
                  <a:cubicBezTo>
                    <a:pt x="783463" y="169164"/>
                    <a:pt x="1191832" y="0"/>
                    <a:pt x="1626235"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4" name="Freeform: Shape 34">
              <a:extLst>
                <a:ext uri="{FF2B5EF4-FFF2-40B4-BE49-F238E27FC236}">
                  <a16:creationId xmlns:a16="http://schemas.microsoft.com/office/drawing/2014/main" id="{859CC15E-4FEA-84D8-1D49-A63CE74E1B3D}"/>
                </a:ext>
              </a:extLst>
            </p:cNvPr>
            <p:cNvSpPr/>
            <p:nvPr/>
          </p:nvSpPr>
          <p:spPr>
            <a:xfrm>
              <a:off x="9419294" y="1230592"/>
              <a:ext cx="2772706" cy="1528528"/>
            </a:xfrm>
            <a:custGeom>
              <a:avLst/>
              <a:gdLst>
                <a:gd name="connsiteX0" fmla="*/ 1936010 w 2772706"/>
                <a:gd name="connsiteY0" fmla="*/ 417 h 1528528"/>
                <a:gd name="connsiteX1" fmla="*/ 2148057 w 2772706"/>
                <a:gd name="connsiteY1" fmla="*/ 6515 h 1528528"/>
                <a:gd name="connsiteX2" fmla="*/ 2579039 w 2772706"/>
                <a:gd name="connsiteY2" fmla="*/ 83485 h 1528528"/>
                <a:gd name="connsiteX3" fmla="*/ 2772706 w 2772706"/>
                <a:gd name="connsiteY3" fmla="*/ 149339 h 1528528"/>
                <a:gd name="connsiteX4" fmla="*/ 2772706 w 2772706"/>
                <a:gd name="connsiteY4" fmla="*/ 157430 h 1528528"/>
                <a:gd name="connsiteX5" fmla="*/ 2576951 w 2772706"/>
                <a:gd name="connsiteY5" fmla="*/ 90859 h 1528528"/>
                <a:gd name="connsiteX6" fmla="*/ 2147485 w 2772706"/>
                <a:gd name="connsiteY6" fmla="*/ 14135 h 1528528"/>
                <a:gd name="connsiteX7" fmla="*/ 1313603 w 2772706"/>
                <a:gd name="connsiteY7" fmla="*/ 111607 h 1528528"/>
                <a:gd name="connsiteX8" fmla="*/ 577130 w 2772706"/>
                <a:gd name="connsiteY8" fmla="*/ 514705 h 1528528"/>
                <a:gd name="connsiteX9" fmla="*/ 32808 w 2772706"/>
                <a:gd name="connsiteY9" fmla="*/ 1193203 h 1528528"/>
                <a:gd name="connsiteX10" fmla="*/ 18393 w 2772706"/>
                <a:gd name="connsiteY10" fmla="*/ 1364462 h 1528528"/>
                <a:gd name="connsiteX11" fmla="*/ 129265 w 2772706"/>
                <a:gd name="connsiteY11" fmla="*/ 1495780 h 1528528"/>
                <a:gd name="connsiteX12" fmla="*/ 431842 w 2772706"/>
                <a:gd name="connsiteY12" fmla="*/ 1399324 h 1528528"/>
                <a:gd name="connsiteX13" fmla="*/ 1449938 w 2772706"/>
                <a:gd name="connsiteY13" fmla="*/ 539534 h 1528528"/>
                <a:gd name="connsiteX14" fmla="*/ 1980671 w 2772706"/>
                <a:gd name="connsiteY14" fmla="*/ 456412 h 1528528"/>
                <a:gd name="connsiteX15" fmla="*/ 1980925 w 2772706"/>
                <a:gd name="connsiteY15" fmla="*/ 456476 h 1528528"/>
                <a:gd name="connsiteX16" fmla="*/ 2586304 w 2772706"/>
                <a:gd name="connsiteY16" fmla="*/ 566418 h 1528528"/>
                <a:gd name="connsiteX17" fmla="*/ 2772706 w 2772706"/>
                <a:gd name="connsiteY17" fmla="*/ 649180 h 1528528"/>
                <a:gd name="connsiteX18" fmla="*/ 2772706 w 2772706"/>
                <a:gd name="connsiteY18" fmla="*/ 657624 h 1528528"/>
                <a:gd name="connsiteX19" fmla="*/ 2617606 w 2772706"/>
                <a:gd name="connsiteY19" fmla="*/ 586846 h 1528528"/>
                <a:gd name="connsiteX20" fmla="*/ 1452478 w 2772706"/>
                <a:gd name="connsiteY20" fmla="*/ 546963 h 1528528"/>
                <a:gd name="connsiteX21" fmla="*/ 438890 w 2772706"/>
                <a:gd name="connsiteY21" fmla="*/ 1402880 h 1528528"/>
                <a:gd name="connsiteX22" fmla="*/ 125835 w 2772706"/>
                <a:gd name="connsiteY22" fmla="*/ 1502638 h 1528528"/>
                <a:gd name="connsiteX23" fmla="*/ 11091 w 2772706"/>
                <a:gd name="connsiteY23" fmla="*/ 1366812 h 1528528"/>
                <a:gd name="connsiteX24" fmla="*/ 26014 w 2772706"/>
                <a:gd name="connsiteY24" fmla="*/ 1189647 h 1528528"/>
                <a:gd name="connsiteX25" fmla="*/ 572240 w 2772706"/>
                <a:gd name="connsiteY25" fmla="*/ 508800 h 1528528"/>
                <a:gd name="connsiteX26" fmla="*/ 1311253 w 2772706"/>
                <a:gd name="connsiteY26" fmla="*/ 104305 h 1528528"/>
                <a:gd name="connsiteX27" fmla="*/ 1936010 w 2772706"/>
                <a:gd name="connsiteY27" fmla="*/ 417 h 152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2706" h="1528528">
                  <a:moveTo>
                    <a:pt x="1936010" y="417"/>
                  </a:moveTo>
                  <a:cubicBezTo>
                    <a:pt x="2006500" y="-958"/>
                    <a:pt x="2077223" y="1070"/>
                    <a:pt x="2148057" y="6515"/>
                  </a:cubicBezTo>
                  <a:cubicBezTo>
                    <a:pt x="2294805" y="17786"/>
                    <a:pt x="2438791" y="43535"/>
                    <a:pt x="2579039" y="83485"/>
                  </a:cubicBezTo>
                  <a:lnTo>
                    <a:pt x="2772706" y="149339"/>
                  </a:lnTo>
                  <a:lnTo>
                    <a:pt x="2772706" y="157430"/>
                  </a:lnTo>
                  <a:lnTo>
                    <a:pt x="2576951" y="90859"/>
                  </a:lnTo>
                  <a:cubicBezTo>
                    <a:pt x="2437204" y="51044"/>
                    <a:pt x="2293725" y="25375"/>
                    <a:pt x="2147485" y="14135"/>
                  </a:cubicBezTo>
                  <a:cubicBezTo>
                    <a:pt x="1865101" y="-7582"/>
                    <a:pt x="1584558" y="25247"/>
                    <a:pt x="1313603" y="111607"/>
                  </a:cubicBezTo>
                  <a:cubicBezTo>
                    <a:pt x="1042648" y="197967"/>
                    <a:pt x="794872" y="333603"/>
                    <a:pt x="577130" y="514705"/>
                  </a:cubicBezTo>
                  <a:cubicBezTo>
                    <a:pt x="351641" y="702284"/>
                    <a:pt x="168508" y="930567"/>
                    <a:pt x="32808" y="1193203"/>
                  </a:cubicBezTo>
                  <a:cubicBezTo>
                    <a:pt x="5249" y="1246479"/>
                    <a:pt x="169" y="1307312"/>
                    <a:pt x="18393" y="1364462"/>
                  </a:cubicBezTo>
                  <a:cubicBezTo>
                    <a:pt x="36618" y="1421612"/>
                    <a:pt x="75988" y="1468285"/>
                    <a:pt x="129265" y="1495780"/>
                  </a:cubicBezTo>
                  <a:cubicBezTo>
                    <a:pt x="239247" y="1552613"/>
                    <a:pt x="375009" y="1509306"/>
                    <a:pt x="431842" y="1399324"/>
                  </a:cubicBezTo>
                  <a:cubicBezTo>
                    <a:pt x="645265" y="986129"/>
                    <a:pt x="1006834" y="680821"/>
                    <a:pt x="1449938" y="539534"/>
                  </a:cubicBezTo>
                  <a:cubicBezTo>
                    <a:pt x="1624182" y="483971"/>
                    <a:pt x="1802871" y="456412"/>
                    <a:pt x="1980671" y="456412"/>
                  </a:cubicBezTo>
                  <a:lnTo>
                    <a:pt x="1980925" y="456476"/>
                  </a:lnTo>
                  <a:cubicBezTo>
                    <a:pt x="2186665" y="456476"/>
                    <a:pt x="2391155" y="493338"/>
                    <a:pt x="2586304" y="566418"/>
                  </a:cubicBezTo>
                  <a:lnTo>
                    <a:pt x="2772706" y="649180"/>
                  </a:lnTo>
                  <a:lnTo>
                    <a:pt x="2772706" y="657624"/>
                  </a:lnTo>
                  <a:lnTo>
                    <a:pt x="2617606" y="586846"/>
                  </a:lnTo>
                  <a:cubicBezTo>
                    <a:pt x="2246133" y="438846"/>
                    <a:pt x="1838414" y="423893"/>
                    <a:pt x="1452478" y="546963"/>
                  </a:cubicBezTo>
                  <a:cubicBezTo>
                    <a:pt x="1011343" y="687552"/>
                    <a:pt x="651361" y="991590"/>
                    <a:pt x="438890" y="1402880"/>
                  </a:cubicBezTo>
                  <a:cubicBezTo>
                    <a:pt x="380090" y="1516672"/>
                    <a:pt x="239691" y="1561439"/>
                    <a:pt x="125835" y="1502638"/>
                  </a:cubicBezTo>
                  <a:cubicBezTo>
                    <a:pt x="70717" y="1474127"/>
                    <a:pt x="29951" y="1425930"/>
                    <a:pt x="11091" y="1366812"/>
                  </a:cubicBezTo>
                  <a:cubicBezTo>
                    <a:pt x="-7769" y="1307693"/>
                    <a:pt x="-2435" y="1244765"/>
                    <a:pt x="26014" y="1189647"/>
                  </a:cubicBezTo>
                  <a:cubicBezTo>
                    <a:pt x="162158" y="926122"/>
                    <a:pt x="345927" y="697014"/>
                    <a:pt x="572240" y="508800"/>
                  </a:cubicBezTo>
                  <a:cubicBezTo>
                    <a:pt x="790744" y="327063"/>
                    <a:pt x="1039410" y="190919"/>
                    <a:pt x="1311253" y="104305"/>
                  </a:cubicBezTo>
                  <a:cubicBezTo>
                    <a:pt x="1515183" y="39297"/>
                    <a:pt x="1724543" y="4542"/>
                    <a:pt x="1936010" y="417"/>
                  </a:cubicBezTo>
                  <a:close/>
                </a:path>
              </a:pathLst>
            </a:custGeom>
            <a:solidFill>
              <a:srgbClr val="FFFFFF">
                <a:alpha val="50000"/>
              </a:srgbClr>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5" name="Freeform: Shape 46">
              <a:extLst>
                <a:ext uri="{FF2B5EF4-FFF2-40B4-BE49-F238E27FC236}">
                  <a16:creationId xmlns:a16="http://schemas.microsoft.com/office/drawing/2014/main" id="{CF098BC8-E288-5705-CE2D-3C82A6F2303F}"/>
                </a:ext>
              </a:extLst>
            </p:cNvPr>
            <p:cNvSpPr/>
            <p:nvPr/>
          </p:nvSpPr>
          <p:spPr>
            <a:xfrm>
              <a:off x="9419503" y="1230465"/>
              <a:ext cx="2772497" cy="1528684"/>
            </a:xfrm>
            <a:custGeom>
              <a:avLst/>
              <a:gdLst>
                <a:gd name="connsiteX0" fmla="*/ 1935964 w 2772497"/>
                <a:gd name="connsiteY0" fmla="*/ 417 h 1528684"/>
                <a:gd name="connsiteX1" fmla="*/ 2148037 w 2772497"/>
                <a:gd name="connsiteY1" fmla="*/ 6515 h 1528684"/>
                <a:gd name="connsiteX2" fmla="*/ 2579020 w 2772497"/>
                <a:gd name="connsiteY2" fmla="*/ 83485 h 1528684"/>
                <a:gd name="connsiteX3" fmla="*/ 2772497 w 2772497"/>
                <a:gd name="connsiteY3" fmla="*/ 149275 h 1528684"/>
                <a:gd name="connsiteX4" fmla="*/ 2772497 w 2772497"/>
                <a:gd name="connsiteY4" fmla="*/ 657629 h 1528684"/>
                <a:gd name="connsiteX5" fmla="*/ 2617526 w 2772497"/>
                <a:gd name="connsiteY5" fmla="*/ 586909 h 1528684"/>
                <a:gd name="connsiteX6" fmla="*/ 1452395 w 2772497"/>
                <a:gd name="connsiteY6" fmla="*/ 547027 h 1528684"/>
                <a:gd name="connsiteX7" fmla="*/ 438808 w 2772497"/>
                <a:gd name="connsiteY7" fmla="*/ 1402943 h 1528684"/>
                <a:gd name="connsiteX8" fmla="*/ 125753 w 2772497"/>
                <a:gd name="connsiteY8" fmla="*/ 1502702 h 1528684"/>
                <a:gd name="connsiteX9" fmla="*/ 25994 w 2772497"/>
                <a:gd name="connsiteY9" fmla="*/ 1189647 h 1528684"/>
                <a:gd name="connsiteX10" fmla="*/ 572221 w 2772497"/>
                <a:gd name="connsiteY10" fmla="*/ 508800 h 1528684"/>
                <a:gd name="connsiteX11" fmla="*/ 1311234 w 2772497"/>
                <a:gd name="connsiteY11" fmla="*/ 104305 h 1528684"/>
                <a:gd name="connsiteX12" fmla="*/ 1935964 w 2772497"/>
                <a:gd name="connsiteY12" fmla="*/ 417 h 152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497" h="1528684">
                  <a:moveTo>
                    <a:pt x="1935964" y="417"/>
                  </a:moveTo>
                  <a:cubicBezTo>
                    <a:pt x="2006456" y="-958"/>
                    <a:pt x="2077187" y="1070"/>
                    <a:pt x="2148037" y="6515"/>
                  </a:cubicBezTo>
                  <a:cubicBezTo>
                    <a:pt x="2294786" y="17786"/>
                    <a:pt x="2438772" y="43535"/>
                    <a:pt x="2579020" y="83485"/>
                  </a:cubicBezTo>
                  <a:lnTo>
                    <a:pt x="2772497" y="149275"/>
                  </a:lnTo>
                  <a:lnTo>
                    <a:pt x="2772497" y="657629"/>
                  </a:lnTo>
                  <a:lnTo>
                    <a:pt x="2617526" y="586909"/>
                  </a:lnTo>
                  <a:cubicBezTo>
                    <a:pt x="2246064" y="438909"/>
                    <a:pt x="1838387" y="423956"/>
                    <a:pt x="1452395" y="547027"/>
                  </a:cubicBezTo>
                  <a:cubicBezTo>
                    <a:pt x="1011260" y="687616"/>
                    <a:pt x="651279" y="991654"/>
                    <a:pt x="438808" y="1402943"/>
                  </a:cubicBezTo>
                  <a:cubicBezTo>
                    <a:pt x="379943" y="1516926"/>
                    <a:pt x="239799" y="1561630"/>
                    <a:pt x="125753" y="1502702"/>
                  </a:cubicBezTo>
                  <a:cubicBezTo>
                    <a:pt x="11707" y="1443774"/>
                    <a:pt x="-32934" y="1303693"/>
                    <a:pt x="25994" y="1189647"/>
                  </a:cubicBezTo>
                  <a:cubicBezTo>
                    <a:pt x="162138" y="926122"/>
                    <a:pt x="345907" y="697014"/>
                    <a:pt x="572221" y="508800"/>
                  </a:cubicBezTo>
                  <a:cubicBezTo>
                    <a:pt x="790725" y="327063"/>
                    <a:pt x="1039391" y="190919"/>
                    <a:pt x="1311234" y="104305"/>
                  </a:cubicBezTo>
                  <a:cubicBezTo>
                    <a:pt x="1515164" y="39297"/>
                    <a:pt x="1724488" y="4542"/>
                    <a:pt x="1935964" y="417"/>
                  </a:cubicBezTo>
                  <a:close/>
                </a:path>
              </a:pathLst>
            </a:custGeom>
            <a:solidFill>
              <a:srgbClr val="107C10"/>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 name="Freeform: Shape 47">
              <a:extLst>
                <a:ext uri="{FF2B5EF4-FFF2-40B4-BE49-F238E27FC236}">
                  <a16:creationId xmlns:a16="http://schemas.microsoft.com/office/drawing/2014/main" id="{7CFE250E-C994-007E-A998-2300542D73E8}"/>
                </a:ext>
              </a:extLst>
            </p:cNvPr>
            <p:cNvSpPr/>
            <p:nvPr/>
          </p:nvSpPr>
          <p:spPr>
            <a:xfrm>
              <a:off x="8642451" y="2866343"/>
              <a:ext cx="466221" cy="466221"/>
            </a:xfrm>
            <a:custGeom>
              <a:avLst/>
              <a:gdLst>
                <a:gd name="connsiteX0" fmla="*/ 464693 w 464693"/>
                <a:gd name="connsiteY0" fmla="*/ 232347 h 464693"/>
                <a:gd name="connsiteX1" fmla="*/ 232346 w 464693"/>
                <a:gd name="connsiteY1" fmla="*/ 464693 h 464693"/>
                <a:gd name="connsiteX2" fmla="*/ 0 w 464693"/>
                <a:gd name="connsiteY2" fmla="*/ 232347 h 464693"/>
                <a:gd name="connsiteX3" fmla="*/ 232346 w 464693"/>
                <a:gd name="connsiteY3" fmla="*/ 0 h 464693"/>
                <a:gd name="connsiteX4" fmla="*/ 464693 w 464693"/>
                <a:gd name="connsiteY4" fmla="*/ 232347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7"/>
                  </a:moveTo>
                  <a:cubicBezTo>
                    <a:pt x="464693" y="360668"/>
                    <a:pt x="360668" y="464693"/>
                    <a:pt x="232346" y="464693"/>
                  </a:cubicBezTo>
                  <a:cubicBezTo>
                    <a:pt x="104025" y="464693"/>
                    <a:pt x="0" y="360668"/>
                    <a:pt x="0" y="232347"/>
                  </a:cubicBezTo>
                  <a:cubicBezTo>
                    <a:pt x="0" y="104025"/>
                    <a:pt x="104025" y="0"/>
                    <a:pt x="232346" y="0"/>
                  </a:cubicBezTo>
                  <a:cubicBezTo>
                    <a:pt x="360668" y="0"/>
                    <a:pt x="464693" y="104025"/>
                    <a:pt x="464693" y="23234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7" name="Freeform: Shape 48">
              <a:extLst>
                <a:ext uri="{FF2B5EF4-FFF2-40B4-BE49-F238E27FC236}">
                  <a16:creationId xmlns:a16="http://schemas.microsoft.com/office/drawing/2014/main" id="{EE0FDEFB-E001-486A-2051-BC39B160264E}"/>
                </a:ext>
              </a:extLst>
            </p:cNvPr>
            <p:cNvSpPr/>
            <p:nvPr/>
          </p:nvSpPr>
          <p:spPr>
            <a:xfrm>
              <a:off x="8685200" y="2909092"/>
              <a:ext cx="380723" cy="380723"/>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8" name="Freeform: Shape 49">
              <a:extLst>
                <a:ext uri="{FF2B5EF4-FFF2-40B4-BE49-F238E27FC236}">
                  <a16:creationId xmlns:a16="http://schemas.microsoft.com/office/drawing/2014/main" id="{0109D896-1B00-7A2E-68D0-FAD4124CC16E}"/>
                </a:ext>
              </a:extLst>
            </p:cNvPr>
            <p:cNvSpPr/>
            <p:nvPr/>
          </p:nvSpPr>
          <p:spPr>
            <a:xfrm>
              <a:off x="9419463" y="2294509"/>
              <a:ext cx="464693" cy="464692"/>
            </a:xfrm>
            <a:custGeom>
              <a:avLst/>
              <a:gdLst>
                <a:gd name="connsiteX0" fmla="*/ 464693 w 464693"/>
                <a:gd name="connsiteY0" fmla="*/ 232346 h 464692"/>
                <a:gd name="connsiteX1" fmla="*/ 232346 w 464693"/>
                <a:gd name="connsiteY1" fmla="*/ 464693 h 464692"/>
                <a:gd name="connsiteX2" fmla="*/ 0 w 464693"/>
                <a:gd name="connsiteY2" fmla="*/ 232346 h 464692"/>
                <a:gd name="connsiteX3" fmla="*/ 232346 w 464693"/>
                <a:gd name="connsiteY3" fmla="*/ 0 h 464692"/>
                <a:gd name="connsiteX4" fmla="*/ 464693 w 464693"/>
                <a:gd name="connsiteY4" fmla="*/ 232346 h 46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2">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107C10"/>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9" name="Freeform: Shape 50">
              <a:extLst>
                <a:ext uri="{FF2B5EF4-FFF2-40B4-BE49-F238E27FC236}">
                  <a16:creationId xmlns:a16="http://schemas.microsoft.com/office/drawing/2014/main" id="{06849C27-A20F-0D01-E9B4-9C9EFC5EF59C}"/>
                </a:ext>
              </a:extLst>
            </p:cNvPr>
            <p:cNvSpPr/>
            <p:nvPr/>
          </p:nvSpPr>
          <p:spPr>
            <a:xfrm>
              <a:off x="9462071"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8" y="379476"/>
                    <a:pt x="0" y="294527"/>
                    <a:pt x="0" y="189738"/>
                  </a:cubicBezTo>
                  <a:cubicBezTo>
                    <a:pt x="0" y="84949"/>
                    <a:pt x="84948"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0" name="Freeform: Shape 51">
              <a:extLst>
                <a:ext uri="{FF2B5EF4-FFF2-40B4-BE49-F238E27FC236}">
                  <a16:creationId xmlns:a16="http://schemas.microsoft.com/office/drawing/2014/main" id="{691FFEDA-2430-A964-D2EF-98A470936BA6}"/>
                </a:ext>
              </a:extLst>
            </p:cNvPr>
            <p:cNvSpPr/>
            <p:nvPr/>
          </p:nvSpPr>
          <p:spPr>
            <a:xfrm>
              <a:off x="9371393" y="3951668"/>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1" name="Freeform: Shape 52">
              <a:extLst>
                <a:ext uri="{FF2B5EF4-FFF2-40B4-BE49-F238E27FC236}">
                  <a16:creationId xmlns:a16="http://schemas.microsoft.com/office/drawing/2014/main" id="{244F8214-90E9-7702-F59E-F1881B908FEF}"/>
                </a:ext>
              </a:extLst>
            </p:cNvPr>
            <p:cNvSpPr/>
            <p:nvPr/>
          </p:nvSpPr>
          <p:spPr>
            <a:xfrm>
              <a:off x="9371393" y="3951668"/>
              <a:ext cx="379476" cy="379476"/>
            </a:xfrm>
            <a:custGeom>
              <a:avLst/>
              <a:gdLst>
                <a:gd name="connsiteX0" fmla="*/ 189738 w 379476"/>
                <a:gd name="connsiteY0" fmla="*/ 7747 h 379476"/>
                <a:gd name="connsiteX1" fmla="*/ 371729 w 379476"/>
                <a:gd name="connsiteY1" fmla="*/ 189738 h 379476"/>
                <a:gd name="connsiteX2" fmla="*/ 189738 w 379476"/>
                <a:gd name="connsiteY2" fmla="*/ 371729 h 379476"/>
                <a:gd name="connsiteX3" fmla="*/ 7747 w 379476"/>
                <a:gd name="connsiteY3" fmla="*/ 189738 h 379476"/>
                <a:gd name="connsiteX4" fmla="*/ 189738 w 379476"/>
                <a:gd name="connsiteY4" fmla="*/ 7747 h 379476"/>
                <a:gd name="connsiteX5" fmla="*/ 189738 w 379476"/>
                <a:gd name="connsiteY5" fmla="*/ 0 h 379476"/>
                <a:gd name="connsiteX6" fmla="*/ 0 w 379476"/>
                <a:gd name="connsiteY6" fmla="*/ 189738 h 379476"/>
                <a:gd name="connsiteX7" fmla="*/ 189738 w 379476"/>
                <a:gd name="connsiteY7" fmla="*/ 379476 h 379476"/>
                <a:gd name="connsiteX8" fmla="*/ 379476 w 379476"/>
                <a:gd name="connsiteY8" fmla="*/ 189738 h 379476"/>
                <a:gd name="connsiteX9" fmla="*/ 189738 w 379476"/>
                <a:gd name="connsiteY9" fmla="*/ 0 h 379476"/>
                <a:gd name="connsiteX10" fmla="*/ 189738 w 379476"/>
                <a:gd name="connsiteY10" fmla="*/ 0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476" h="379476">
                  <a:moveTo>
                    <a:pt x="189738" y="7747"/>
                  </a:moveTo>
                  <a:cubicBezTo>
                    <a:pt x="290068" y="7747"/>
                    <a:pt x="371729" y="89408"/>
                    <a:pt x="371729" y="189738"/>
                  </a:cubicBezTo>
                  <a:cubicBezTo>
                    <a:pt x="371729" y="290068"/>
                    <a:pt x="290068" y="371729"/>
                    <a:pt x="189738" y="371729"/>
                  </a:cubicBezTo>
                  <a:cubicBezTo>
                    <a:pt x="89408" y="371729"/>
                    <a:pt x="7747" y="290068"/>
                    <a:pt x="7747" y="189738"/>
                  </a:cubicBezTo>
                  <a:cubicBezTo>
                    <a:pt x="7747" y="89408"/>
                    <a:pt x="89408" y="7747"/>
                    <a:pt x="189738" y="7747"/>
                  </a:cubicBezTo>
                  <a:moveTo>
                    <a:pt x="189738" y="0"/>
                  </a:moveTo>
                  <a:cubicBezTo>
                    <a:pt x="84963" y="0"/>
                    <a:pt x="0" y="84963"/>
                    <a:pt x="0" y="189738"/>
                  </a:cubicBezTo>
                  <a:cubicBezTo>
                    <a:pt x="0" y="294513"/>
                    <a:pt x="84963" y="379476"/>
                    <a:pt x="189738" y="379476"/>
                  </a:cubicBezTo>
                  <a:cubicBezTo>
                    <a:pt x="294513" y="379476"/>
                    <a:pt x="379476" y="294513"/>
                    <a:pt x="379476" y="189738"/>
                  </a:cubicBezTo>
                  <a:cubicBezTo>
                    <a:pt x="379476" y="84963"/>
                    <a:pt x="294513" y="0"/>
                    <a:pt x="189738" y="0"/>
                  </a:cubicBezTo>
                  <a:lnTo>
                    <a:pt x="189738" y="0"/>
                  </a:ln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2" name="Freeform: Shape 53">
              <a:extLst>
                <a:ext uri="{FF2B5EF4-FFF2-40B4-BE49-F238E27FC236}">
                  <a16:creationId xmlns:a16="http://schemas.microsoft.com/office/drawing/2014/main" id="{EE32B359-B68E-393F-AA34-0DAA2036C3B3}"/>
                </a:ext>
              </a:extLst>
            </p:cNvPr>
            <p:cNvSpPr/>
            <p:nvPr/>
          </p:nvSpPr>
          <p:spPr>
            <a:xfrm>
              <a:off x="9772053" y="1802794"/>
              <a:ext cx="2419947" cy="1914877"/>
            </a:xfrm>
            <a:custGeom>
              <a:avLst/>
              <a:gdLst>
                <a:gd name="connsiteX0" fmla="*/ 1560538 w 2419947"/>
                <a:gd name="connsiteY0" fmla="*/ 1367 h 1914877"/>
                <a:gd name="connsiteX1" fmla="*/ 2333233 w 2419947"/>
                <a:gd name="connsiteY1" fmla="*/ 160903 h 1914877"/>
                <a:gd name="connsiteX2" fmla="*/ 2419947 w 2419947"/>
                <a:gd name="connsiteY2" fmla="*/ 208283 h 1914877"/>
                <a:gd name="connsiteX3" fmla="*/ 2419947 w 2419947"/>
                <a:gd name="connsiteY3" fmla="*/ 779410 h 1914877"/>
                <a:gd name="connsiteX4" fmla="*/ 2413374 w 2419947"/>
                <a:gd name="connsiteY4" fmla="*/ 772742 h 1914877"/>
                <a:gd name="connsiteX5" fmla="*/ 1579270 w 2419947"/>
                <a:gd name="connsiteY5" fmla="*/ 465552 h 1914877"/>
                <a:gd name="connsiteX6" fmla="*/ 772312 w 2419947"/>
                <a:gd name="connsiteY6" fmla="*/ 838679 h 1914877"/>
                <a:gd name="connsiteX7" fmla="*/ 465543 w 2419947"/>
                <a:gd name="connsiteY7" fmla="*/ 1673132 h 1914877"/>
                <a:gd name="connsiteX8" fmla="*/ 242786 w 2419947"/>
                <a:gd name="connsiteY8" fmla="*/ 1914622 h 1914877"/>
                <a:gd name="connsiteX9" fmla="*/ 233261 w 2419947"/>
                <a:gd name="connsiteY9" fmla="*/ 1914813 h 1914877"/>
                <a:gd name="connsiteX10" fmla="*/ 233324 w 2419947"/>
                <a:gd name="connsiteY10" fmla="*/ 1914877 h 1914877"/>
                <a:gd name="connsiteX11" fmla="*/ 1359 w 2419947"/>
                <a:gd name="connsiteY11" fmla="*/ 1691928 h 1914877"/>
                <a:gd name="connsiteX12" fmla="*/ 430809 w 2419947"/>
                <a:gd name="connsiteY12" fmla="*/ 523719 h 1914877"/>
                <a:gd name="connsiteX13" fmla="*/ 1560538 w 2419947"/>
                <a:gd name="connsiteY13" fmla="*/ 1367 h 191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9947" h="1914877">
                  <a:moveTo>
                    <a:pt x="1560538" y="1367"/>
                  </a:moveTo>
                  <a:cubicBezTo>
                    <a:pt x="1831762" y="-9626"/>
                    <a:pt x="2095570" y="45857"/>
                    <a:pt x="2333233" y="160903"/>
                  </a:cubicBezTo>
                  <a:lnTo>
                    <a:pt x="2419947" y="208283"/>
                  </a:lnTo>
                  <a:lnTo>
                    <a:pt x="2419947" y="779410"/>
                  </a:lnTo>
                  <a:lnTo>
                    <a:pt x="2413374" y="772742"/>
                  </a:lnTo>
                  <a:cubicBezTo>
                    <a:pt x="2194712" y="571074"/>
                    <a:pt x="1899278" y="452630"/>
                    <a:pt x="1579270" y="465552"/>
                  </a:cubicBezTo>
                  <a:cubicBezTo>
                    <a:pt x="1269263" y="478062"/>
                    <a:pt x="982687" y="610586"/>
                    <a:pt x="772312" y="838679"/>
                  </a:cubicBezTo>
                  <a:cubicBezTo>
                    <a:pt x="561937" y="1066770"/>
                    <a:pt x="453034" y="1363125"/>
                    <a:pt x="465543" y="1673132"/>
                  </a:cubicBezTo>
                  <a:cubicBezTo>
                    <a:pt x="470750" y="1801339"/>
                    <a:pt x="370992" y="1909479"/>
                    <a:pt x="242786" y="1914622"/>
                  </a:cubicBezTo>
                  <a:cubicBezTo>
                    <a:pt x="239611" y="1914750"/>
                    <a:pt x="236436" y="1914813"/>
                    <a:pt x="233261" y="1914813"/>
                  </a:cubicBezTo>
                  <a:lnTo>
                    <a:pt x="233324" y="1914877"/>
                  </a:lnTo>
                  <a:cubicBezTo>
                    <a:pt x="109309" y="1914877"/>
                    <a:pt x="6439" y="1816959"/>
                    <a:pt x="1359" y="1691928"/>
                  </a:cubicBezTo>
                  <a:cubicBezTo>
                    <a:pt x="-16167" y="1257906"/>
                    <a:pt x="136360" y="842997"/>
                    <a:pt x="430809" y="523719"/>
                  </a:cubicBezTo>
                  <a:cubicBezTo>
                    <a:pt x="725322" y="204441"/>
                    <a:pt x="1126515" y="18894"/>
                    <a:pt x="1560538" y="136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3" name="Freeform: Shape 54">
              <a:extLst>
                <a:ext uri="{FF2B5EF4-FFF2-40B4-BE49-F238E27FC236}">
                  <a16:creationId xmlns:a16="http://schemas.microsoft.com/office/drawing/2014/main" id="{9BD2C242-672A-7B0F-472D-A6EC0080901F}"/>
                </a:ext>
              </a:extLst>
            </p:cNvPr>
            <p:cNvSpPr/>
            <p:nvPr/>
          </p:nvSpPr>
          <p:spPr>
            <a:xfrm>
              <a:off x="10103311" y="1802703"/>
              <a:ext cx="2088689" cy="956544"/>
            </a:xfrm>
            <a:custGeom>
              <a:avLst/>
              <a:gdLst>
                <a:gd name="connsiteX0" fmla="*/ 1324175 w 2088689"/>
                <a:gd name="connsiteY0" fmla="*/ 215 h 956544"/>
                <a:gd name="connsiteX1" fmla="*/ 2083459 w 2088689"/>
                <a:gd name="connsiteY1" fmla="*/ 203530 h 956544"/>
                <a:gd name="connsiteX2" fmla="*/ 2088689 w 2088689"/>
                <a:gd name="connsiteY2" fmla="*/ 206789 h 956544"/>
                <a:gd name="connsiteX3" fmla="*/ 2088689 w 2088689"/>
                <a:gd name="connsiteY3" fmla="*/ 780155 h 956544"/>
                <a:gd name="connsiteX4" fmla="*/ 2046715 w 2088689"/>
                <a:gd name="connsiteY4" fmla="*/ 740853 h 956544"/>
                <a:gd name="connsiteX5" fmla="*/ 1200387 w 2088689"/>
                <a:gd name="connsiteY5" fmla="*/ 468628 h 956544"/>
                <a:gd name="connsiteX6" fmla="*/ 409431 w 2088689"/>
                <a:gd name="connsiteY6" fmla="*/ 874584 h 956544"/>
                <a:gd name="connsiteX7" fmla="*/ 81961 w 2088689"/>
                <a:gd name="connsiteY7" fmla="*/ 901317 h 956544"/>
                <a:gd name="connsiteX8" fmla="*/ 55228 w 2088689"/>
                <a:gd name="connsiteY8" fmla="*/ 573848 h 956544"/>
                <a:gd name="connsiteX9" fmla="*/ 1162541 w 2088689"/>
                <a:gd name="connsiteY9" fmla="*/ 5523 h 956544"/>
                <a:gd name="connsiteX10" fmla="*/ 1324175 w 2088689"/>
                <a:gd name="connsiteY10" fmla="*/ 215 h 95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8689" h="956544">
                  <a:moveTo>
                    <a:pt x="1324175" y="215"/>
                  </a:moveTo>
                  <a:cubicBezTo>
                    <a:pt x="1592111" y="4544"/>
                    <a:pt x="1851521" y="74352"/>
                    <a:pt x="2083459" y="203530"/>
                  </a:cubicBezTo>
                  <a:lnTo>
                    <a:pt x="2088689" y="206789"/>
                  </a:lnTo>
                  <a:lnTo>
                    <a:pt x="2088689" y="780155"/>
                  </a:lnTo>
                  <a:lnTo>
                    <a:pt x="2046715" y="740853"/>
                  </a:lnTo>
                  <a:cubicBezTo>
                    <a:pt x="1810177" y="540066"/>
                    <a:pt x="1509632" y="443355"/>
                    <a:pt x="1200387" y="468628"/>
                  </a:cubicBezTo>
                  <a:cubicBezTo>
                    <a:pt x="891141" y="493902"/>
                    <a:pt x="610217" y="638046"/>
                    <a:pt x="409431" y="874584"/>
                  </a:cubicBezTo>
                  <a:cubicBezTo>
                    <a:pt x="326372" y="972374"/>
                    <a:pt x="179751" y="984375"/>
                    <a:pt x="81961" y="901317"/>
                  </a:cubicBezTo>
                  <a:cubicBezTo>
                    <a:pt x="-15829" y="818259"/>
                    <a:pt x="-27830" y="671638"/>
                    <a:pt x="55228" y="573848"/>
                  </a:cubicBezTo>
                  <a:cubicBezTo>
                    <a:pt x="336342" y="242695"/>
                    <a:pt x="729597" y="40892"/>
                    <a:pt x="1162541" y="5523"/>
                  </a:cubicBezTo>
                  <a:cubicBezTo>
                    <a:pt x="1216659" y="1102"/>
                    <a:pt x="1270587" y="-651"/>
                    <a:pt x="1324175" y="215"/>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63500" dist="50800" dir="13500000">
                <a:prstClr val="black">
                  <a:alpha val="35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4" name="Freeform: Shape 55">
              <a:extLst>
                <a:ext uri="{FF2B5EF4-FFF2-40B4-BE49-F238E27FC236}">
                  <a16:creationId xmlns:a16="http://schemas.microsoft.com/office/drawing/2014/main" id="{68333FB0-B75A-4071-C9F6-F7BB05727D7A}"/>
                </a:ext>
              </a:extLst>
            </p:cNvPr>
            <p:cNvSpPr/>
            <p:nvPr/>
          </p:nvSpPr>
          <p:spPr>
            <a:xfrm>
              <a:off x="10145966"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5" name="Freeform: Shape 56">
              <a:extLst>
                <a:ext uri="{FF2B5EF4-FFF2-40B4-BE49-F238E27FC236}">
                  <a16:creationId xmlns:a16="http://schemas.microsoft.com/office/drawing/2014/main" id="{CC463BA5-0CD7-8972-7809-AB60ABC548F8}"/>
                </a:ext>
              </a:extLst>
            </p:cNvPr>
            <p:cNvSpPr/>
            <p:nvPr/>
          </p:nvSpPr>
          <p:spPr>
            <a:xfrm>
              <a:off x="9777663" y="3265294"/>
              <a:ext cx="453901" cy="453901"/>
            </a:xfrm>
            <a:custGeom>
              <a:avLst/>
              <a:gdLst>
                <a:gd name="connsiteX0" fmla="*/ 464693 w 464693"/>
                <a:gd name="connsiteY0" fmla="*/ 232346 h 464693"/>
                <a:gd name="connsiteX1" fmla="*/ 232346 w 464693"/>
                <a:gd name="connsiteY1" fmla="*/ 464693 h 464693"/>
                <a:gd name="connsiteX2" fmla="*/ 0 w 464693"/>
                <a:gd name="connsiteY2" fmla="*/ 232346 h 464693"/>
                <a:gd name="connsiteX3" fmla="*/ 232346 w 464693"/>
                <a:gd name="connsiteY3" fmla="*/ 0 h 464693"/>
                <a:gd name="connsiteX4" fmla="*/ 464693 w 464693"/>
                <a:gd name="connsiteY4" fmla="*/ 232346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6" name="Freeform: Shape 57">
              <a:extLst>
                <a:ext uri="{FF2B5EF4-FFF2-40B4-BE49-F238E27FC236}">
                  <a16:creationId xmlns:a16="http://schemas.microsoft.com/office/drawing/2014/main" id="{997B6D6E-E812-2740-70B2-696F4D332459}"/>
                </a:ext>
              </a:extLst>
            </p:cNvPr>
            <p:cNvSpPr/>
            <p:nvPr/>
          </p:nvSpPr>
          <p:spPr>
            <a:xfrm>
              <a:off x="9819282" y="3306912"/>
              <a:ext cx="370662" cy="370662"/>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792622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15">
            <a:extLst>
              <a:ext uri="{FF2B5EF4-FFF2-40B4-BE49-F238E27FC236}">
                <a16:creationId xmlns:a16="http://schemas.microsoft.com/office/drawing/2014/main" id="{3F27199F-7D5F-C22B-FE95-A13A6CD7713F}"/>
              </a:ext>
              <a:ext uri="{C183D7F6-B498-43B3-948B-1728B52AA6E4}">
                <adec:decorative xmlns:adec="http://schemas.microsoft.com/office/drawing/2017/decorative" val="1"/>
              </a:ext>
            </a:extLst>
          </p:cNvPr>
          <p:cNvGrpSpPr/>
          <p:nvPr userDrawn="1"/>
        </p:nvGrpSpPr>
        <p:grpSpPr>
          <a:xfrm>
            <a:off x="8989557" y="1130300"/>
            <a:ext cx="3202444" cy="4978400"/>
            <a:chOff x="8615046" y="648426"/>
            <a:chExt cx="3576955" cy="5560602"/>
          </a:xfrm>
        </p:grpSpPr>
        <p:sp>
          <p:nvSpPr>
            <p:cNvPr id="4" name="Freeform: Shape 16">
              <a:extLst>
                <a:ext uri="{FF2B5EF4-FFF2-40B4-BE49-F238E27FC236}">
                  <a16:creationId xmlns:a16="http://schemas.microsoft.com/office/drawing/2014/main" id="{026F3267-ADBA-1D4C-EA9E-98B475347D23}"/>
                </a:ext>
              </a:extLst>
            </p:cNvPr>
            <p:cNvSpPr/>
            <p:nvPr/>
          </p:nvSpPr>
          <p:spPr>
            <a:xfrm>
              <a:off x="8615046" y="648968"/>
              <a:ext cx="3576955" cy="5560060"/>
            </a:xfrm>
            <a:custGeom>
              <a:avLst/>
              <a:gdLst>
                <a:gd name="connsiteX0" fmla="*/ 2780030 w 3576955"/>
                <a:gd name="connsiteY0" fmla="*/ 0 h 5560060"/>
                <a:gd name="connsiteX1" fmla="*/ 3333234 w 3576955"/>
                <a:gd name="connsiteY1" fmla="*/ 54896 h 5560060"/>
                <a:gd name="connsiteX2" fmla="*/ 3576955 w 3576955"/>
                <a:gd name="connsiteY2" fmla="*/ 117040 h 5560060"/>
                <a:gd name="connsiteX3" fmla="*/ 3576955 w 3576955"/>
                <a:gd name="connsiteY3" fmla="*/ 608925 h 5560060"/>
                <a:gd name="connsiteX4" fmla="*/ 3467806 w 3576955"/>
                <a:gd name="connsiteY4" fmla="*/ 568900 h 5560060"/>
                <a:gd name="connsiteX5" fmla="*/ 2780030 w 3576955"/>
                <a:gd name="connsiteY5" fmla="*/ 464630 h 5560060"/>
                <a:gd name="connsiteX6" fmla="*/ 464629 w 3576955"/>
                <a:gd name="connsiteY6" fmla="*/ 2780030 h 5560060"/>
                <a:gd name="connsiteX7" fmla="*/ 2780030 w 3576955"/>
                <a:gd name="connsiteY7" fmla="*/ 5095431 h 5560060"/>
                <a:gd name="connsiteX8" fmla="*/ 3467806 w 3576955"/>
                <a:gd name="connsiteY8" fmla="*/ 4991161 h 5560060"/>
                <a:gd name="connsiteX9" fmla="*/ 3576955 w 3576955"/>
                <a:gd name="connsiteY9" fmla="*/ 4951136 h 5560060"/>
                <a:gd name="connsiteX10" fmla="*/ 3576955 w 3576955"/>
                <a:gd name="connsiteY10" fmla="*/ 5443014 h 5560060"/>
                <a:gd name="connsiteX11" fmla="*/ 3333210 w 3576955"/>
                <a:gd name="connsiteY11" fmla="*/ 5505164 h 5560060"/>
                <a:gd name="connsiteX12" fmla="*/ 2780030 w 3576955"/>
                <a:gd name="connsiteY12" fmla="*/ 5560060 h 5560060"/>
                <a:gd name="connsiteX13" fmla="*/ 1697863 w 3576955"/>
                <a:gd name="connsiteY13" fmla="*/ 5341493 h 5560060"/>
                <a:gd name="connsiteX14" fmla="*/ 814260 w 3576955"/>
                <a:gd name="connsiteY14" fmla="*/ 4745800 h 5560060"/>
                <a:gd name="connsiteX15" fmla="*/ 218567 w 3576955"/>
                <a:gd name="connsiteY15" fmla="*/ 3862197 h 5560060"/>
                <a:gd name="connsiteX16" fmla="*/ 0 w 3576955"/>
                <a:gd name="connsiteY16" fmla="*/ 2780030 h 5560060"/>
                <a:gd name="connsiteX17" fmla="*/ 218567 w 3576955"/>
                <a:gd name="connsiteY17" fmla="*/ 1697863 h 5560060"/>
                <a:gd name="connsiteX18" fmla="*/ 814260 w 3576955"/>
                <a:gd name="connsiteY18" fmla="*/ 814261 h 5560060"/>
                <a:gd name="connsiteX19" fmla="*/ 1697863 w 3576955"/>
                <a:gd name="connsiteY19" fmla="*/ 218567 h 5560060"/>
                <a:gd name="connsiteX20" fmla="*/ 2780030 w 3576955"/>
                <a:gd name="connsiteY20" fmla="*/ 0 h 55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955" h="5560060">
                  <a:moveTo>
                    <a:pt x="2780030" y="0"/>
                  </a:moveTo>
                  <a:cubicBezTo>
                    <a:pt x="2967609" y="0"/>
                    <a:pt x="3152442" y="18383"/>
                    <a:pt x="3333234" y="54896"/>
                  </a:cubicBezTo>
                  <a:lnTo>
                    <a:pt x="3576955" y="117040"/>
                  </a:lnTo>
                  <a:lnTo>
                    <a:pt x="3576955" y="608925"/>
                  </a:lnTo>
                  <a:lnTo>
                    <a:pt x="3467806" y="568900"/>
                  </a:lnTo>
                  <a:cubicBezTo>
                    <a:pt x="3250435" y="501146"/>
                    <a:pt x="3019417" y="464630"/>
                    <a:pt x="2780030" y="464630"/>
                  </a:cubicBezTo>
                  <a:cubicBezTo>
                    <a:pt x="1503299" y="464630"/>
                    <a:pt x="464629" y="1503299"/>
                    <a:pt x="464629" y="2780030"/>
                  </a:cubicBezTo>
                  <a:cubicBezTo>
                    <a:pt x="464629" y="4056761"/>
                    <a:pt x="1503299" y="5095431"/>
                    <a:pt x="2780030" y="5095431"/>
                  </a:cubicBezTo>
                  <a:cubicBezTo>
                    <a:pt x="3019417" y="5095431"/>
                    <a:pt x="3250435" y="5058915"/>
                    <a:pt x="3467806" y="4991161"/>
                  </a:cubicBezTo>
                  <a:lnTo>
                    <a:pt x="3576955" y="4951136"/>
                  </a:lnTo>
                  <a:lnTo>
                    <a:pt x="3576955" y="5443014"/>
                  </a:lnTo>
                  <a:lnTo>
                    <a:pt x="3333210" y="5505164"/>
                  </a:lnTo>
                  <a:cubicBezTo>
                    <a:pt x="3152426" y="5541677"/>
                    <a:pt x="2967609" y="5560060"/>
                    <a:pt x="2780030" y="5560060"/>
                  </a:cubicBezTo>
                  <a:cubicBezTo>
                    <a:pt x="2404808" y="5560060"/>
                    <a:pt x="2040700" y="5486527"/>
                    <a:pt x="1697863" y="5341493"/>
                  </a:cubicBezTo>
                  <a:cubicBezTo>
                    <a:pt x="1366774" y="5201476"/>
                    <a:pt x="1069531" y="5001070"/>
                    <a:pt x="814260" y="4745800"/>
                  </a:cubicBezTo>
                  <a:cubicBezTo>
                    <a:pt x="558990" y="4490530"/>
                    <a:pt x="358584" y="4193286"/>
                    <a:pt x="218567" y="3862197"/>
                  </a:cubicBezTo>
                  <a:cubicBezTo>
                    <a:pt x="73533" y="3519297"/>
                    <a:pt x="0" y="3155188"/>
                    <a:pt x="0" y="2780030"/>
                  </a:cubicBezTo>
                  <a:cubicBezTo>
                    <a:pt x="0" y="2404872"/>
                    <a:pt x="73533" y="2040700"/>
                    <a:pt x="218567" y="1697863"/>
                  </a:cubicBezTo>
                  <a:cubicBezTo>
                    <a:pt x="358584" y="1366774"/>
                    <a:pt x="558990" y="1069531"/>
                    <a:pt x="814260" y="814261"/>
                  </a:cubicBezTo>
                  <a:cubicBezTo>
                    <a:pt x="1069531" y="558991"/>
                    <a:pt x="1366774" y="358585"/>
                    <a:pt x="1697863" y="218567"/>
                  </a:cubicBezTo>
                  <a:cubicBezTo>
                    <a:pt x="2040763" y="73533"/>
                    <a:pt x="2404872" y="0"/>
                    <a:pt x="2780030" y="0"/>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5" name="Freeform: Shape 17">
              <a:extLst>
                <a:ext uri="{FF2B5EF4-FFF2-40B4-BE49-F238E27FC236}">
                  <a16:creationId xmlns:a16="http://schemas.microsoft.com/office/drawing/2014/main" id="{A24CF6BD-CD76-458E-0F52-74EB90F43888}"/>
                </a:ext>
              </a:extLst>
            </p:cNvPr>
            <p:cNvSpPr/>
            <p:nvPr/>
          </p:nvSpPr>
          <p:spPr>
            <a:xfrm>
              <a:off x="9200260" y="1231011"/>
              <a:ext cx="2991740" cy="4395978"/>
            </a:xfrm>
            <a:custGeom>
              <a:avLst/>
              <a:gdLst>
                <a:gd name="connsiteX0" fmla="*/ 2197989 w 2991740"/>
                <a:gd name="connsiteY0" fmla="*/ 0 h 4395978"/>
                <a:gd name="connsiteX1" fmla="*/ 2847249 w 2991740"/>
                <a:gd name="connsiteY1" fmla="*/ 97459 h 4395978"/>
                <a:gd name="connsiteX2" fmla="*/ 2991740 w 2991740"/>
                <a:gd name="connsiteY2" fmla="*/ 150250 h 4395978"/>
                <a:gd name="connsiteX3" fmla="*/ 2991740 w 2991740"/>
                <a:gd name="connsiteY3" fmla="*/ 658797 h 4395978"/>
                <a:gd name="connsiteX4" fmla="*/ 2872055 w 2991740"/>
                <a:gd name="connsiteY4" fmla="*/ 601058 h 4395978"/>
                <a:gd name="connsiteX5" fmla="*/ 2197989 w 2991740"/>
                <a:gd name="connsiteY5" fmla="*/ 464630 h 4395978"/>
                <a:gd name="connsiteX6" fmla="*/ 464630 w 2991740"/>
                <a:gd name="connsiteY6" fmla="*/ 2197989 h 4395978"/>
                <a:gd name="connsiteX7" fmla="*/ 2197989 w 2991740"/>
                <a:gd name="connsiteY7" fmla="*/ 3931348 h 4395978"/>
                <a:gd name="connsiteX8" fmla="*/ 2872055 w 2991740"/>
                <a:gd name="connsiteY8" fmla="*/ 3794921 h 4395978"/>
                <a:gd name="connsiteX9" fmla="*/ 2991740 w 2991740"/>
                <a:gd name="connsiteY9" fmla="*/ 3737181 h 4395978"/>
                <a:gd name="connsiteX10" fmla="*/ 2991740 w 2991740"/>
                <a:gd name="connsiteY10" fmla="*/ 4245725 h 4395978"/>
                <a:gd name="connsiteX11" fmla="*/ 2847222 w 2991740"/>
                <a:gd name="connsiteY11" fmla="*/ 4298520 h 4395978"/>
                <a:gd name="connsiteX12" fmla="*/ 2197989 w 2991740"/>
                <a:gd name="connsiteY12" fmla="*/ 4395978 h 4395978"/>
                <a:gd name="connsiteX13" fmla="*/ 1342390 w 2991740"/>
                <a:gd name="connsiteY13" fmla="*/ 4223131 h 4395978"/>
                <a:gd name="connsiteX14" fmla="*/ 643827 w 2991740"/>
                <a:gd name="connsiteY14" fmla="*/ 3752152 h 4395978"/>
                <a:gd name="connsiteX15" fmla="*/ 172847 w 2991740"/>
                <a:gd name="connsiteY15" fmla="*/ 3053588 h 4395978"/>
                <a:gd name="connsiteX16" fmla="*/ 0 w 2991740"/>
                <a:gd name="connsiteY16" fmla="*/ 2197989 h 4395978"/>
                <a:gd name="connsiteX17" fmla="*/ 172847 w 2991740"/>
                <a:gd name="connsiteY17" fmla="*/ 1342390 h 4395978"/>
                <a:gd name="connsiteX18" fmla="*/ 643827 w 2991740"/>
                <a:gd name="connsiteY18" fmla="*/ 643827 h 4395978"/>
                <a:gd name="connsiteX19" fmla="*/ 1342390 w 2991740"/>
                <a:gd name="connsiteY19" fmla="*/ 172847 h 4395978"/>
                <a:gd name="connsiteX20" fmla="*/ 2197989 w 2991740"/>
                <a:gd name="connsiteY20" fmla="*/ 0 h 439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91740" h="4395978">
                  <a:moveTo>
                    <a:pt x="2197989" y="0"/>
                  </a:moveTo>
                  <a:cubicBezTo>
                    <a:pt x="2420446" y="0"/>
                    <a:pt x="2638009" y="32719"/>
                    <a:pt x="2847249" y="97459"/>
                  </a:cubicBezTo>
                  <a:lnTo>
                    <a:pt x="2991740" y="150250"/>
                  </a:lnTo>
                  <a:lnTo>
                    <a:pt x="2991740" y="658797"/>
                  </a:lnTo>
                  <a:lnTo>
                    <a:pt x="2872055" y="601058"/>
                  </a:lnTo>
                  <a:cubicBezTo>
                    <a:pt x="2664750" y="513227"/>
                    <a:pt x="2436940" y="464630"/>
                    <a:pt x="2197989" y="464630"/>
                  </a:cubicBezTo>
                  <a:cubicBezTo>
                    <a:pt x="1242251" y="464630"/>
                    <a:pt x="464630" y="1242187"/>
                    <a:pt x="464630" y="2197989"/>
                  </a:cubicBezTo>
                  <a:cubicBezTo>
                    <a:pt x="464630" y="3153791"/>
                    <a:pt x="1242187" y="3931348"/>
                    <a:pt x="2197989" y="3931348"/>
                  </a:cubicBezTo>
                  <a:cubicBezTo>
                    <a:pt x="2436940" y="3931348"/>
                    <a:pt x="2664750" y="3882751"/>
                    <a:pt x="2872055" y="3794921"/>
                  </a:cubicBezTo>
                  <a:lnTo>
                    <a:pt x="2991740" y="3737181"/>
                  </a:lnTo>
                  <a:lnTo>
                    <a:pt x="2991740" y="4245725"/>
                  </a:lnTo>
                  <a:lnTo>
                    <a:pt x="2847222" y="4298520"/>
                  </a:lnTo>
                  <a:cubicBezTo>
                    <a:pt x="2637973" y="4363260"/>
                    <a:pt x="2420446" y="4395978"/>
                    <a:pt x="2197989" y="4395978"/>
                  </a:cubicBezTo>
                  <a:cubicBezTo>
                    <a:pt x="1901381" y="4395978"/>
                    <a:pt x="1613472" y="4337812"/>
                    <a:pt x="1342390" y="4223131"/>
                  </a:cubicBezTo>
                  <a:cubicBezTo>
                    <a:pt x="1080643" y="4112387"/>
                    <a:pt x="845566" y="3953955"/>
                    <a:pt x="643827" y="3752152"/>
                  </a:cubicBezTo>
                  <a:cubicBezTo>
                    <a:pt x="442023" y="3550348"/>
                    <a:pt x="283591" y="3315335"/>
                    <a:pt x="172847" y="3053588"/>
                  </a:cubicBezTo>
                  <a:cubicBezTo>
                    <a:pt x="58166" y="2782443"/>
                    <a:pt x="0" y="2494598"/>
                    <a:pt x="0" y="2197989"/>
                  </a:cubicBezTo>
                  <a:cubicBezTo>
                    <a:pt x="0" y="1901381"/>
                    <a:pt x="58166" y="1613472"/>
                    <a:pt x="172847" y="1342390"/>
                  </a:cubicBezTo>
                  <a:cubicBezTo>
                    <a:pt x="283591" y="1080643"/>
                    <a:pt x="442023" y="845566"/>
                    <a:pt x="643827" y="643827"/>
                  </a:cubicBezTo>
                  <a:cubicBezTo>
                    <a:pt x="845630" y="442024"/>
                    <a:pt x="1080643" y="283591"/>
                    <a:pt x="1342390" y="172847"/>
                  </a:cubicBezTo>
                  <a:cubicBezTo>
                    <a:pt x="1613535" y="58166"/>
                    <a:pt x="1901381" y="0"/>
                    <a:pt x="2197989"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14300">
                <a:prstClr val="black"/>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6" name="Freeform: Shape 19">
              <a:extLst>
                <a:ext uri="{FF2B5EF4-FFF2-40B4-BE49-F238E27FC236}">
                  <a16:creationId xmlns:a16="http://schemas.microsoft.com/office/drawing/2014/main" id="{C7C54512-3FAA-77D9-B2E5-BFC24D31BAC4}"/>
                </a:ext>
              </a:extLst>
            </p:cNvPr>
            <p:cNvSpPr/>
            <p:nvPr/>
          </p:nvSpPr>
          <p:spPr>
            <a:xfrm>
              <a:off x="8636102" y="648426"/>
              <a:ext cx="3555899" cy="2681949"/>
            </a:xfrm>
            <a:custGeom>
              <a:avLst/>
              <a:gdLst>
                <a:gd name="connsiteX0" fmla="*/ 2841007 w 3555899"/>
                <a:gd name="connsiteY0" fmla="*/ 1362 h 2681949"/>
                <a:gd name="connsiteX1" fmla="*/ 3119598 w 3555899"/>
                <a:gd name="connsiteY1" fmla="*/ 23997 h 2681949"/>
                <a:gd name="connsiteX2" fmla="*/ 3394622 w 3555899"/>
                <a:gd name="connsiteY2" fmla="*/ 73880 h 2681949"/>
                <a:gd name="connsiteX3" fmla="*/ 3555899 w 3555899"/>
                <a:gd name="connsiteY3" fmla="*/ 120121 h 2681949"/>
                <a:gd name="connsiteX4" fmla="*/ 3555899 w 3555899"/>
                <a:gd name="connsiteY4" fmla="*/ 608023 h 2681949"/>
                <a:gd name="connsiteX5" fmla="*/ 3504814 w 3555899"/>
                <a:gd name="connsiteY5" fmla="*/ 587905 h 2681949"/>
                <a:gd name="connsiteX6" fmla="*/ 3059209 w 3555899"/>
                <a:gd name="connsiteY6" fmla="*/ 484690 h 2681949"/>
                <a:gd name="connsiteX7" fmla="*/ 1347757 w 3555899"/>
                <a:gd name="connsiteY7" fmla="*/ 944493 h 2681949"/>
                <a:gd name="connsiteX8" fmla="*/ 462694 w 3555899"/>
                <a:gd name="connsiteY8" fmla="*/ 2479796 h 2681949"/>
                <a:gd name="connsiteX9" fmla="*/ 202153 w 3555899"/>
                <a:gd name="connsiteY9" fmla="*/ 2679948 h 2681949"/>
                <a:gd name="connsiteX10" fmla="*/ 2001 w 3555899"/>
                <a:gd name="connsiteY10" fmla="*/ 2419408 h 2681949"/>
                <a:gd name="connsiteX11" fmla="*/ 359252 w 3555899"/>
                <a:gd name="connsiteY11" fmla="*/ 1374769 h 2681949"/>
                <a:gd name="connsiteX12" fmla="*/ 1064674 w 3555899"/>
                <a:gd name="connsiteY12" fmla="*/ 576003 h 2681949"/>
                <a:gd name="connsiteX13" fmla="*/ 2018190 w 3555899"/>
                <a:gd name="connsiteY13" fmla="*/ 100134 h 2681949"/>
                <a:gd name="connsiteX14" fmla="*/ 2841007 w 3555899"/>
                <a:gd name="connsiteY14" fmla="*/ 1362 h 268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5899" h="2681949">
                  <a:moveTo>
                    <a:pt x="2841007" y="1362"/>
                  </a:moveTo>
                  <a:cubicBezTo>
                    <a:pt x="2933670" y="4264"/>
                    <a:pt x="3026586" y="11805"/>
                    <a:pt x="3119598" y="23997"/>
                  </a:cubicBezTo>
                  <a:cubicBezTo>
                    <a:pt x="3212610" y="36173"/>
                    <a:pt x="3304335" y="52818"/>
                    <a:pt x="3394622" y="73880"/>
                  </a:cubicBezTo>
                  <a:lnTo>
                    <a:pt x="3555899" y="120121"/>
                  </a:lnTo>
                  <a:lnTo>
                    <a:pt x="3555899" y="608023"/>
                  </a:lnTo>
                  <a:lnTo>
                    <a:pt x="3504814" y="587905"/>
                  </a:lnTo>
                  <a:cubicBezTo>
                    <a:pt x="3361572" y="539479"/>
                    <a:pt x="3212514" y="504772"/>
                    <a:pt x="3059209" y="484690"/>
                  </a:cubicBezTo>
                  <a:cubicBezTo>
                    <a:pt x="2445989" y="404362"/>
                    <a:pt x="1838168" y="567684"/>
                    <a:pt x="1347757" y="944493"/>
                  </a:cubicBezTo>
                  <a:cubicBezTo>
                    <a:pt x="857346" y="1321302"/>
                    <a:pt x="543021" y="1866576"/>
                    <a:pt x="462694" y="2479796"/>
                  </a:cubicBezTo>
                  <a:cubicBezTo>
                    <a:pt x="446057" y="2606987"/>
                    <a:pt x="329407" y="2696649"/>
                    <a:pt x="202153" y="2679948"/>
                  </a:cubicBezTo>
                  <a:cubicBezTo>
                    <a:pt x="74963" y="2663311"/>
                    <a:pt x="-14699" y="2546662"/>
                    <a:pt x="2001" y="2419408"/>
                  </a:cubicBezTo>
                  <a:cubicBezTo>
                    <a:pt x="50706" y="2047361"/>
                    <a:pt x="170911" y="1695889"/>
                    <a:pt x="359252" y="1374769"/>
                  </a:cubicBezTo>
                  <a:cubicBezTo>
                    <a:pt x="541116" y="1064698"/>
                    <a:pt x="778416" y="795966"/>
                    <a:pt x="1064674" y="576003"/>
                  </a:cubicBezTo>
                  <a:cubicBezTo>
                    <a:pt x="1350932" y="356102"/>
                    <a:pt x="1671734" y="195955"/>
                    <a:pt x="2018190" y="100134"/>
                  </a:cubicBezTo>
                  <a:cubicBezTo>
                    <a:pt x="2287319" y="25696"/>
                    <a:pt x="2563020" y="-7344"/>
                    <a:pt x="2841007" y="1362"/>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 name="Freeform: Shape 24">
              <a:extLst>
                <a:ext uri="{FF2B5EF4-FFF2-40B4-BE49-F238E27FC236}">
                  <a16:creationId xmlns:a16="http://schemas.microsoft.com/office/drawing/2014/main" id="{ACDC411E-E940-AD96-9B7F-B9EC4E905C7E}"/>
                </a:ext>
              </a:extLst>
            </p:cNvPr>
            <p:cNvSpPr/>
            <p:nvPr/>
          </p:nvSpPr>
          <p:spPr>
            <a:xfrm>
              <a:off x="9328776" y="3895779"/>
              <a:ext cx="2863225" cy="1731718"/>
            </a:xfrm>
            <a:custGeom>
              <a:avLst/>
              <a:gdLst>
                <a:gd name="connsiteX0" fmla="*/ 240633 w 2863225"/>
                <a:gd name="connsiteY0" fmla="*/ 160 h 1731718"/>
                <a:gd name="connsiteX1" fmla="*/ 449462 w 2863225"/>
                <a:gd name="connsiteY1" fmla="*/ 149679 h 1731718"/>
                <a:gd name="connsiteX2" fmla="*/ 1359862 w 2863225"/>
                <a:gd name="connsiteY2" fmla="*/ 1114625 h 1731718"/>
                <a:gd name="connsiteX3" fmla="*/ 2685932 w 2863225"/>
                <a:gd name="connsiteY3" fmla="*/ 1153169 h 1731718"/>
                <a:gd name="connsiteX4" fmla="*/ 2848141 w 2863225"/>
                <a:gd name="connsiteY4" fmla="*/ 1081850 h 1731718"/>
                <a:gd name="connsiteX5" fmla="*/ 2863225 w 2863225"/>
                <a:gd name="connsiteY5" fmla="*/ 1073303 h 1731718"/>
                <a:gd name="connsiteX6" fmla="*/ 2863225 w 2863225"/>
                <a:gd name="connsiteY6" fmla="*/ 1082217 h 1731718"/>
                <a:gd name="connsiteX7" fmla="*/ 2851661 w 2863225"/>
                <a:gd name="connsiteY7" fmla="*/ 1088769 h 1731718"/>
                <a:gd name="connsiteX8" fmla="*/ 2688726 w 2863225"/>
                <a:gd name="connsiteY8" fmla="*/ 1160408 h 1731718"/>
                <a:gd name="connsiteX9" fmla="*/ 1356687 w 2863225"/>
                <a:gd name="connsiteY9" fmla="*/ 1121673 h 1731718"/>
                <a:gd name="connsiteX10" fmla="*/ 442223 w 2863225"/>
                <a:gd name="connsiteY10" fmla="*/ 152409 h 1731718"/>
                <a:gd name="connsiteX11" fmla="*/ 232102 w 2863225"/>
                <a:gd name="connsiteY11" fmla="*/ 7693 h 1731718"/>
                <a:gd name="connsiteX12" fmla="*/ 232102 w 2863225"/>
                <a:gd name="connsiteY12" fmla="*/ 7756 h 1731718"/>
                <a:gd name="connsiteX13" fmla="*/ 152473 w 2863225"/>
                <a:gd name="connsiteY13" fmla="*/ 22425 h 1731718"/>
                <a:gd name="connsiteX14" fmla="*/ 22488 w 2863225"/>
                <a:gd name="connsiteY14" fmla="*/ 312175 h 1731718"/>
                <a:gd name="connsiteX15" fmla="*/ 486673 w 2863225"/>
                <a:gd name="connsiteY15" fmla="*/ 1047759 h 1731718"/>
                <a:gd name="connsiteX16" fmla="*/ 1172854 w 2863225"/>
                <a:gd name="connsiteY16" fmla="*/ 1531439 h 1731718"/>
                <a:gd name="connsiteX17" fmla="*/ 1990353 w 2863225"/>
                <a:gd name="connsiteY17" fmla="*/ 1722447 h 1731718"/>
                <a:gd name="connsiteX18" fmla="*/ 2070744 w 2863225"/>
                <a:gd name="connsiteY18" fmla="*/ 1723907 h 1731718"/>
                <a:gd name="connsiteX19" fmla="*/ 2848493 w 2863225"/>
                <a:gd name="connsiteY19" fmla="*/ 1580143 h 1731718"/>
                <a:gd name="connsiteX20" fmla="*/ 2863225 w 2863225"/>
                <a:gd name="connsiteY20" fmla="*/ 1573691 h 1731718"/>
                <a:gd name="connsiteX21" fmla="*/ 2863225 w 2863225"/>
                <a:gd name="connsiteY21" fmla="*/ 1582152 h 1731718"/>
                <a:gd name="connsiteX22" fmla="*/ 2851286 w 2863225"/>
                <a:gd name="connsiteY22" fmla="*/ 1587382 h 1731718"/>
                <a:gd name="connsiteX23" fmla="*/ 2070808 w 2863225"/>
                <a:gd name="connsiteY23" fmla="*/ 1731654 h 1731718"/>
                <a:gd name="connsiteX24" fmla="*/ 2070681 w 2863225"/>
                <a:gd name="connsiteY24" fmla="*/ 1731718 h 1731718"/>
                <a:gd name="connsiteX25" fmla="*/ 1990036 w 2863225"/>
                <a:gd name="connsiteY25" fmla="*/ 1730257 h 1731718"/>
                <a:gd name="connsiteX26" fmla="*/ 1169616 w 2863225"/>
                <a:gd name="connsiteY26" fmla="*/ 1538551 h 1731718"/>
                <a:gd name="connsiteX27" fmla="*/ 481022 w 2863225"/>
                <a:gd name="connsiteY27" fmla="*/ 1053157 h 1731718"/>
                <a:gd name="connsiteX28" fmla="*/ 15186 w 2863225"/>
                <a:gd name="connsiteY28" fmla="*/ 314969 h 1731718"/>
                <a:gd name="connsiteX29" fmla="*/ 149679 w 2863225"/>
                <a:gd name="connsiteY29" fmla="*/ 15186 h 1731718"/>
                <a:gd name="connsiteX30" fmla="*/ 240633 w 2863225"/>
                <a:gd name="connsiteY30" fmla="*/ 160 h 173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63225" h="1731718">
                  <a:moveTo>
                    <a:pt x="240633" y="160"/>
                  </a:moveTo>
                  <a:cubicBezTo>
                    <a:pt x="331102" y="3529"/>
                    <a:pt x="415267" y="59906"/>
                    <a:pt x="449462" y="149679"/>
                  </a:cubicBezTo>
                  <a:cubicBezTo>
                    <a:pt x="614118" y="582431"/>
                    <a:pt x="937460" y="925077"/>
                    <a:pt x="1359862" y="1114625"/>
                  </a:cubicBezTo>
                  <a:cubicBezTo>
                    <a:pt x="1782264" y="1304172"/>
                    <a:pt x="2253243" y="1317888"/>
                    <a:pt x="2685932" y="1153169"/>
                  </a:cubicBezTo>
                  <a:cubicBezTo>
                    <a:pt x="2741760" y="1131925"/>
                    <a:pt x="2795858" y="1108089"/>
                    <a:pt x="2848141" y="1081850"/>
                  </a:cubicBezTo>
                  <a:lnTo>
                    <a:pt x="2863225" y="1073303"/>
                  </a:lnTo>
                  <a:lnTo>
                    <a:pt x="2863225" y="1082217"/>
                  </a:lnTo>
                  <a:lnTo>
                    <a:pt x="2851661" y="1088769"/>
                  </a:lnTo>
                  <a:cubicBezTo>
                    <a:pt x="2799144" y="1115125"/>
                    <a:pt x="2744804" y="1139068"/>
                    <a:pt x="2688726" y="1160408"/>
                  </a:cubicBezTo>
                  <a:cubicBezTo>
                    <a:pt x="2254069" y="1325826"/>
                    <a:pt x="1781057" y="1312046"/>
                    <a:pt x="1356687" y="1121673"/>
                  </a:cubicBezTo>
                  <a:cubicBezTo>
                    <a:pt x="932380" y="931300"/>
                    <a:pt x="607641" y="587067"/>
                    <a:pt x="442223" y="152409"/>
                  </a:cubicBezTo>
                  <a:cubicBezTo>
                    <a:pt x="408124" y="62874"/>
                    <a:pt x="322653" y="7693"/>
                    <a:pt x="232102" y="7693"/>
                  </a:cubicBezTo>
                  <a:lnTo>
                    <a:pt x="232102" y="7756"/>
                  </a:lnTo>
                  <a:cubicBezTo>
                    <a:pt x="205622" y="7756"/>
                    <a:pt x="178698" y="12455"/>
                    <a:pt x="152473" y="22425"/>
                  </a:cubicBezTo>
                  <a:cubicBezTo>
                    <a:pt x="36712" y="66494"/>
                    <a:pt x="-21581" y="196478"/>
                    <a:pt x="22488" y="312175"/>
                  </a:cubicBezTo>
                  <a:cubicBezTo>
                    <a:pt x="127581" y="588400"/>
                    <a:pt x="283791" y="835923"/>
                    <a:pt x="486673" y="1047759"/>
                  </a:cubicBezTo>
                  <a:cubicBezTo>
                    <a:pt x="682571" y="1252293"/>
                    <a:pt x="913393" y="1415043"/>
                    <a:pt x="1172854" y="1531439"/>
                  </a:cubicBezTo>
                  <a:cubicBezTo>
                    <a:pt x="1432315" y="1647834"/>
                    <a:pt x="1707334" y="1712160"/>
                    <a:pt x="1990353" y="1722447"/>
                  </a:cubicBezTo>
                  <a:cubicBezTo>
                    <a:pt x="2017023" y="1723399"/>
                    <a:pt x="2044074" y="1723907"/>
                    <a:pt x="2070744" y="1723907"/>
                  </a:cubicBezTo>
                  <a:cubicBezTo>
                    <a:pt x="2336174" y="1723907"/>
                    <a:pt x="2597858" y="1675520"/>
                    <a:pt x="2848493" y="1580143"/>
                  </a:cubicBezTo>
                  <a:lnTo>
                    <a:pt x="2863225" y="1573691"/>
                  </a:lnTo>
                  <a:lnTo>
                    <a:pt x="2863225" y="1582152"/>
                  </a:lnTo>
                  <a:lnTo>
                    <a:pt x="2851286" y="1587382"/>
                  </a:lnTo>
                  <a:cubicBezTo>
                    <a:pt x="2599763" y="1683077"/>
                    <a:pt x="2337127" y="1731654"/>
                    <a:pt x="2070808" y="1731654"/>
                  </a:cubicBezTo>
                  <a:lnTo>
                    <a:pt x="2070681" y="1731718"/>
                  </a:lnTo>
                  <a:cubicBezTo>
                    <a:pt x="2043947" y="1731718"/>
                    <a:pt x="2016769" y="1731210"/>
                    <a:pt x="1990036" y="1730257"/>
                  </a:cubicBezTo>
                  <a:cubicBezTo>
                    <a:pt x="1706000" y="1719907"/>
                    <a:pt x="1429966" y="1655391"/>
                    <a:pt x="1169616" y="1538551"/>
                  </a:cubicBezTo>
                  <a:cubicBezTo>
                    <a:pt x="909266" y="1421711"/>
                    <a:pt x="677554" y="1258389"/>
                    <a:pt x="481022" y="1053157"/>
                  </a:cubicBezTo>
                  <a:cubicBezTo>
                    <a:pt x="277441" y="840559"/>
                    <a:pt x="120659" y="592147"/>
                    <a:pt x="15186" y="314969"/>
                  </a:cubicBezTo>
                  <a:cubicBezTo>
                    <a:pt x="-30344" y="195272"/>
                    <a:pt x="29981" y="60779"/>
                    <a:pt x="149679" y="15186"/>
                  </a:cubicBezTo>
                  <a:cubicBezTo>
                    <a:pt x="179619" y="3804"/>
                    <a:pt x="210476" y="-963"/>
                    <a:pt x="240633" y="160"/>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8" name="Freeform: Shape 26">
              <a:extLst>
                <a:ext uri="{FF2B5EF4-FFF2-40B4-BE49-F238E27FC236}">
                  <a16:creationId xmlns:a16="http://schemas.microsoft.com/office/drawing/2014/main" id="{C7C99C3D-B7EA-B51E-4636-26E68A1446B7}"/>
                </a:ext>
              </a:extLst>
            </p:cNvPr>
            <p:cNvSpPr/>
            <p:nvPr/>
          </p:nvSpPr>
          <p:spPr>
            <a:xfrm>
              <a:off x="9328702" y="3895705"/>
              <a:ext cx="2863299" cy="1731792"/>
            </a:xfrm>
            <a:custGeom>
              <a:avLst/>
              <a:gdLst>
                <a:gd name="connsiteX0" fmla="*/ 240779 w 2863299"/>
                <a:gd name="connsiteY0" fmla="*/ 154 h 1731792"/>
                <a:gd name="connsiteX1" fmla="*/ 449537 w 2863299"/>
                <a:gd name="connsiteY1" fmla="*/ 149753 h 1731792"/>
                <a:gd name="connsiteX2" fmla="*/ 1359936 w 2863299"/>
                <a:gd name="connsiteY2" fmla="*/ 1114699 h 1731792"/>
                <a:gd name="connsiteX3" fmla="*/ 2686006 w 2863299"/>
                <a:gd name="connsiteY3" fmla="*/ 1153243 h 1731792"/>
                <a:gd name="connsiteX4" fmla="*/ 2848215 w 2863299"/>
                <a:gd name="connsiteY4" fmla="*/ 1081924 h 1731792"/>
                <a:gd name="connsiteX5" fmla="*/ 2863299 w 2863299"/>
                <a:gd name="connsiteY5" fmla="*/ 1073377 h 1731792"/>
                <a:gd name="connsiteX6" fmla="*/ 2863299 w 2863299"/>
                <a:gd name="connsiteY6" fmla="*/ 1582228 h 1731792"/>
                <a:gd name="connsiteX7" fmla="*/ 2851361 w 2863299"/>
                <a:gd name="connsiteY7" fmla="*/ 1587457 h 1731792"/>
                <a:gd name="connsiteX8" fmla="*/ 2070882 w 2863299"/>
                <a:gd name="connsiteY8" fmla="*/ 1731729 h 1731792"/>
                <a:gd name="connsiteX9" fmla="*/ 2070755 w 2863299"/>
                <a:gd name="connsiteY9" fmla="*/ 1731792 h 1731792"/>
                <a:gd name="connsiteX10" fmla="*/ 1990110 w 2863299"/>
                <a:gd name="connsiteY10" fmla="*/ 1730332 h 1731792"/>
                <a:gd name="connsiteX11" fmla="*/ 1169690 w 2863299"/>
                <a:gd name="connsiteY11" fmla="*/ 1538625 h 1731792"/>
                <a:gd name="connsiteX12" fmla="*/ 481096 w 2863299"/>
                <a:gd name="connsiteY12" fmla="*/ 1053231 h 1731792"/>
                <a:gd name="connsiteX13" fmla="*/ 15260 w 2863299"/>
                <a:gd name="connsiteY13" fmla="*/ 315043 h 1731792"/>
                <a:gd name="connsiteX14" fmla="*/ 149753 w 2863299"/>
                <a:gd name="connsiteY14" fmla="*/ 15260 h 1731792"/>
                <a:gd name="connsiteX15" fmla="*/ 240779 w 2863299"/>
                <a:gd name="connsiteY15" fmla="*/ 154 h 173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3299" h="1731792">
                  <a:moveTo>
                    <a:pt x="240779" y="154"/>
                  </a:moveTo>
                  <a:cubicBezTo>
                    <a:pt x="331260" y="3461"/>
                    <a:pt x="415294" y="59837"/>
                    <a:pt x="449537" y="149753"/>
                  </a:cubicBezTo>
                  <a:cubicBezTo>
                    <a:pt x="614192" y="582442"/>
                    <a:pt x="937534" y="925152"/>
                    <a:pt x="1359936" y="1114699"/>
                  </a:cubicBezTo>
                  <a:cubicBezTo>
                    <a:pt x="1782338" y="1304247"/>
                    <a:pt x="2253318" y="1317963"/>
                    <a:pt x="2686006" y="1153243"/>
                  </a:cubicBezTo>
                  <a:cubicBezTo>
                    <a:pt x="2741834" y="1131999"/>
                    <a:pt x="2795932" y="1108163"/>
                    <a:pt x="2848215" y="1081924"/>
                  </a:cubicBezTo>
                  <a:lnTo>
                    <a:pt x="2863299" y="1073377"/>
                  </a:lnTo>
                  <a:lnTo>
                    <a:pt x="2863299" y="1582228"/>
                  </a:lnTo>
                  <a:lnTo>
                    <a:pt x="2851361" y="1587457"/>
                  </a:lnTo>
                  <a:cubicBezTo>
                    <a:pt x="2599519" y="1683278"/>
                    <a:pt x="2337328" y="1731729"/>
                    <a:pt x="2070882" y="1731729"/>
                  </a:cubicBezTo>
                  <a:lnTo>
                    <a:pt x="2070755" y="1731792"/>
                  </a:lnTo>
                  <a:cubicBezTo>
                    <a:pt x="2043895" y="1731792"/>
                    <a:pt x="2017034" y="1731284"/>
                    <a:pt x="1990110" y="1730332"/>
                  </a:cubicBezTo>
                  <a:cubicBezTo>
                    <a:pt x="1706075" y="1719981"/>
                    <a:pt x="1430040" y="1655465"/>
                    <a:pt x="1169690" y="1538625"/>
                  </a:cubicBezTo>
                  <a:cubicBezTo>
                    <a:pt x="909340" y="1421785"/>
                    <a:pt x="677629" y="1258463"/>
                    <a:pt x="481096" y="1053231"/>
                  </a:cubicBezTo>
                  <a:cubicBezTo>
                    <a:pt x="277515" y="840633"/>
                    <a:pt x="120733" y="592221"/>
                    <a:pt x="15260" y="315043"/>
                  </a:cubicBezTo>
                  <a:cubicBezTo>
                    <a:pt x="-30396" y="195155"/>
                    <a:pt x="29865" y="60917"/>
                    <a:pt x="149753" y="15260"/>
                  </a:cubicBezTo>
                  <a:cubicBezTo>
                    <a:pt x="179741" y="3846"/>
                    <a:pt x="210618" y="-948"/>
                    <a:pt x="240779" y="154"/>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63500" dist="50800" dir="2700000">
                <a:prstClr val="black">
                  <a:alpha val="50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 name="Freeform: Shape 32">
              <a:extLst>
                <a:ext uri="{FF2B5EF4-FFF2-40B4-BE49-F238E27FC236}">
                  <a16:creationId xmlns:a16="http://schemas.microsoft.com/office/drawing/2014/main" id="{3FD1C6C0-DC10-9D89-0781-AAC9B612FD68}"/>
                </a:ext>
              </a:extLst>
            </p:cNvPr>
            <p:cNvSpPr/>
            <p:nvPr/>
          </p:nvSpPr>
          <p:spPr>
            <a:xfrm>
              <a:off x="9772015" y="1802763"/>
              <a:ext cx="2419985" cy="3252470"/>
            </a:xfrm>
            <a:custGeom>
              <a:avLst/>
              <a:gdLst>
                <a:gd name="connsiteX0" fmla="*/ 1626235 w 2419985"/>
                <a:gd name="connsiteY0" fmla="*/ 0 h 3252470"/>
                <a:gd name="connsiteX1" fmla="*/ 2391876 w 2419985"/>
                <a:gd name="connsiteY1" fmla="*/ 190627 h 3252470"/>
                <a:gd name="connsiteX2" fmla="*/ 2419985 w 2419985"/>
                <a:gd name="connsiteY2" fmla="*/ 207496 h 3252470"/>
                <a:gd name="connsiteX3" fmla="*/ 2419985 w 2419985"/>
                <a:gd name="connsiteY3" fmla="*/ 780465 h 3252470"/>
                <a:gd name="connsiteX4" fmla="*/ 2364703 w 2419985"/>
                <a:gd name="connsiteY4" fmla="*/ 730211 h 3252470"/>
                <a:gd name="connsiteX5" fmla="*/ 1626235 w 2419985"/>
                <a:gd name="connsiteY5" fmla="*/ 464630 h 3252470"/>
                <a:gd name="connsiteX6" fmla="*/ 464629 w 2419985"/>
                <a:gd name="connsiteY6" fmla="*/ 1626235 h 3252470"/>
                <a:gd name="connsiteX7" fmla="*/ 1626235 w 2419985"/>
                <a:gd name="connsiteY7" fmla="*/ 2787841 h 3252470"/>
                <a:gd name="connsiteX8" fmla="*/ 2364703 w 2419985"/>
                <a:gd name="connsiteY8" fmla="*/ 2522260 h 3252470"/>
                <a:gd name="connsiteX9" fmla="*/ 2419985 w 2419985"/>
                <a:gd name="connsiteY9" fmla="*/ 2472006 h 3252470"/>
                <a:gd name="connsiteX10" fmla="*/ 2419985 w 2419985"/>
                <a:gd name="connsiteY10" fmla="*/ 3044975 h 3252470"/>
                <a:gd name="connsiteX11" fmla="*/ 2391876 w 2419985"/>
                <a:gd name="connsiteY11" fmla="*/ 3061843 h 3252470"/>
                <a:gd name="connsiteX12" fmla="*/ 1626235 w 2419985"/>
                <a:gd name="connsiteY12" fmla="*/ 3252470 h 3252470"/>
                <a:gd name="connsiteX13" fmla="*/ 476313 w 2419985"/>
                <a:gd name="connsiteY13" fmla="*/ 2776157 h 3252470"/>
                <a:gd name="connsiteX14" fmla="*/ 0 w 2419985"/>
                <a:gd name="connsiteY14" fmla="*/ 1626235 h 3252470"/>
                <a:gd name="connsiteX15" fmla="*/ 476313 w 2419985"/>
                <a:gd name="connsiteY15" fmla="*/ 476314 h 3252470"/>
                <a:gd name="connsiteX16" fmla="*/ 1626235 w 2419985"/>
                <a:gd name="connsiteY16" fmla="*/ 0 h 325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9985" h="3252470">
                  <a:moveTo>
                    <a:pt x="1626235" y="0"/>
                  </a:moveTo>
                  <a:cubicBezTo>
                    <a:pt x="1897737" y="0"/>
                    <a:pt x="2159069" y="66080"/>
                    <a:pt x="2391876" y="190627"/>
                  </a:cubicBezTo>
                  <a:lnTo>
                    <a:pt x="2419985" y="207496"/>
                  </a:lnTo>
                  <a:lnTo>
                    <a:pt x="2419985" y="780465"/>
                  </a:lnTo>
                  <a:lnTo>
                    <a:pt x="2364703" y="730211"/>
                  </a:lnTo>
                  <a:cubicBezTo>
                    <a:pt x="2163832" y="564368"/>
                    <a:pt x="1906464" y="464630"/>
                    <a:pt x="1626235" y="464630"/>
                  </a:cubicBezTo>
                  <a:cubicBezTo>
                    <a:pt x="985710" y="464630"/>
                    <a:pt x="464629" y="985711"/>
                    <a:pt x="464629" y="1626235"/>
                  </a:cubicBezTo>
                  <a:cubicBezTo>
                    <a:pt x="464629" y="2266760"/>
                    <a:pt x="985710" y="2787841"/>
                    <a:pt x="1626235" y="2787841"/>
                  </a:cubicBezTo>
                  <a:cubicBezTo>
                    <a:pt x="1906464" y="2787841"/>
                    <a:pt x="2163832" y="2688103"/>
                    <a:pt x="2364703" y="2522260"/>
                  </a:cubicBezTo>
                  <a:lnTo>
                    <a:pt x="2419985" y="2472006"/>
                  </a:lnTo>
                  <a:lnTo>
                    <a:pt x="2419985" y="3044975"/>
                  </a:lnTo>
                  <a:lnTo>
                    <a:pt x="2391876" y="3061843"/>
                  </a:lnTo>
                  <a:cubicBezTo>
                    <a:pt x="2159069" y="3186391"/>
                    <a:pt x="1897737" y="3252470"/>
                    <a:pt x="1626235" y="3252470"/>
                  </a:cubicBezTo>
                  <a:cubicBezTo>
                    <a:pt x="1191832" y="3252470"/>
                    <a:pt x="783463" y="3083306"/>
                    <a:pt x="476313" y="2776157"/>
                  </a:cubicBezTo>
                  <a:cubicBezTo>
                    <a:pt x="169164" y="2469007"/>
                    <a:pt x="0" y="2060638"/>
                    <a:pt x="0" y="1626235"/>
                  </a:cubicBezTo>
                  <a:cubicBezTo>
                    <a:pt x="0" y="1191832"/>
                    <a:pt x="169164" y="783463"/>
                    <a:pt x="476313" y="476314"/>
                  </a:cubicBezTo>
                  <a:cubicBezTo>
                    <a:pt x="783463" y="169164"/>
                    <a:pt x="1191832" y="0"/>
                    <a:pt x="1626235"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 name="Freeform: Shape 34">
              <a:extLst>
                <a:ext uri="{FF2B5EF4-FFF2-40B4-BE49-F238E27FC236}">
                  <a16:creationId xmlns:a16="http://schemas.microsoft.com/office/drawing/2014/main" id="{C15E7516-768F-2942-2CF2-F24BDDBEB2A2}"/>
                </a:ext>
              </a:extLst>
            </p:cNvPr>
            <p:cNvSpPr/>
            <p:nvPr/>
          </p:nvSpPr>
          <p:spPr>
            <a:xfrm>
              <a:off x="9419294" y="1230592"/>
              <a:ext cx="2772706" cy="1528528"/>
            </a:xfrm>
            <a:custGeom>
              <a:avLst/>
              <a:gdLst>
                <a:gd name="connsiteX0" fmla="*/ 1936010 w 2772706"/>
                <a:gd name="connsiteY0" fmla="*/ 417 h 1528528"/>
                <a:gd name="connsiteX1" fmla="*/ 2148057 w 2772706"/>
                <a:gd name="connsiteY1" fmla="*/ 6515 h 1528528"/>
                <a:gd name="connsiteX2" fmla="*/ 2579039 w 2772706"/>
                <a:gd name="connsiteY2" fmla="*/ 83485 h 1528528"/>
                <a:gd name="connsiteX3" fmla="*/ 2772706 w 2772706"/>
                <a:gd name="connsiteY3" fmla="*/ 149339 h 1528528"/>
                <a:gd name="connsiteX4" fmla="*/ 2772706 w 2772706"/>
                <a:gd name="connsiteY4" fmla="*/ 157430 h 1528528"/>
                <a:gd name="connsiteX5" fmla="*/ 2576951 w 2772706"/>
                <a:gd name="connsiteY5" fmla="*/ 90859 h 1528528"/>
                <a:gd name="connsiteX6" fmla="*/ 2147485 w 2772706"/>
                <a:gd name="connsiteY6" fmla="*/ 14135 h 1528528"/>
                <a:gd name="connsiteX7" fmla="*/ 1313603 w 2772706"/>
                <a:gd name="connsiteY7" fmla="*/ 111607 h 1528528"/>
                <a:gd name="connsiteX8" fmla="*/ 577130 w 2772706"/>
                <a:gd name="connsiteY8" fmla="*/ 514705 h 1528528"/>
                <a:gd name="connsiteX9" fmla="*/ 32808 w 2772706"/>
                <a:gd name="connsiteY9" fmla="*/ 1193203 h 1528528"/>
                <a:gd name="connsiteX10" fmla="*/ 18393 w 2772706"/>
                <a:gd name="connsiteY10" fmla="*/ 1364462 h 1528528"/>
                <a:gd name="connsiteX11" fmla="*/ 129265 w 2772706"/>
                <a:gd name="connsiteY11" fmla="*/ 1495780 h 1528528"/>
                <a:gd name="connsiteX12" fmla="*/ 431842 w 2772706"/>
                <a:gd name="connsiteY12" fmla="*/ 1399324 h 1528528"/>
                <a:gd name="connsiteX13" fmla="*/ 1449938 w 2772706"/>
                <a:gd name="connsiteY13" fmla="*/ 539534 h 1528528"/>
                <a:gd name="connsiteX14" fmla="*/ 1980671 w 2772706"/>
                <a:gd name="connsiteY14" fmla="*/ 456412 h 1528528"/>
                <a:gd name="connsiteX15" fmla="*/ 1980925 w 2772706"/>
                <a:gd name="connsiteY15" fmla="*/ 456476 h 1528528"/>
                <a:gd name="connsiteX16" fmla="*/ 2586304 w 2772706"/>
                <a:gd name="connsiteY16" fmla="*/ 566418 h 1528528"/>
                <a:gd name="connsiteX17" fmla="*/ 2772706 w 2772706"/>
                <a:gd name="connsiteY17" fmla="*/ 649180 h 1528528"/>
                <a:gd name="connsiteX18" fmla="*/ 2772706 w 2772706"/>
                <a:gd name="connsiteY18" fmla="*/ 657624 h 1528528"/>
                <a:gd name="connsiteX19" fmla="*/ 2617606 w 2772706"/>
                <a:gd name="connsiteY19" fmla="*/ 586846 h 1528528"/>
                <a:gd name="connsiteX20" fmla="*/ 1452478 w 2772706"/>
                <a:gd name="connsiteY20" fmla="*/ 546963 h 1528528"/>
                <a:gd name="connsiteX21" fmla="*/ 438890 w 2772706"/>
                <a:gd name="connsiteY21" fmla="*/ 1402880 h 1528528"/>
                <a:gd name="connsiteX22" fmla="*/ 125835 w 2772706"/>
                <a:gd name="connsiteY22" fmla="*/ 1502638 h 1528528"/>
                <a:gd name="connsiteX23" fmla="*/ 11091 w 2772706"/>
                <a:gd name="connsiteY23" fmla="*/ 1366812 h 1528528"/>
                <a:gd name="connsiteX24" fmla="*/ 26014 w 2772706"/>
                <a:gd name="connsiteY24" fmla="*/ 1189647 h 1528528"/>
                <a:gd name="connsiteX25" fmla="*/ 572240 w 2772706"/>
                <a:gd name="connsiteY25" fmla="*/ 508800 h 1528528"/>
                <a:gd name="connsiteX26" fmla="*/ 1311253 w 2772706"/>
                <a:gd name="connsiteY26" fmla="*/ 104305 h 1528528"/>
                <a:gd name="connsiteX27" fmla="*/ 1936010 w 2772706"/>
                <a:gd name="connsiteY27" fmla="*/ 417 h 152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2706" h="1528528">
                  <a:moveTo>
                    <a:pt x="1936010" y="417"/>
                  </a:moveTo>
                  <a:cubicBezTo>
                    <a:pt x="2006500" y="-958"/>
                    <a:pt x="2077223" y="1070"/>
                    <a:pt x="2148057" y="6515"/>
                  </a:cubicBezTo>
                  <a:cubicBezTo>
                    <a:pt x="2294805" y="17786"/>
                    <a:pt x="2438791" y="43535"/>
                    <a:pt x="2579039" y="83485"/>
                  </a:cubicBezTo>
                  <a:lnTo>
                    <a:pt x="2772706" y="149339"/>
                  </a:lnTo>
                  <a:lnTo>
                    <a:pt x="2772706" y="157430"/>
                  </a:lnTo>
                  <a:lnTo>
                    <a:pt x="2576951" y="90859"/>
                  </a:lnTo>
                  <a:cubicBezTo>
                    <a:pt x="2437204" y="51044"/>
                    <a:pt x="2293725" y="25375"/>
                    <a:pt x="2147485" y="14135"/>
                  </a:cubicBezTo>
                  <a:cubicBezTo>
                    <a:pt x="1865101" y="-7582"/>
                    <a:pt x="1584558" y="25247"/>
                    <a:pt x="1313603" y="111607"/>
                  </a:cubicBezTo>
                  <a:cubicBezTo>
                    <a:pt x="1042648" y="197967"/>
                    <a:pt x="794872" y="333603"/>
                    <a:pt x="577130" y="514705"/>
                  </a:cubicBezTo>
                  <a:cubicBezTo>
                    <a:pt x="351641" y="702284"/>
                    <a:pt x="168508" y="930567"/>
                    <a:pt x="32808" y="1193203"/>
                  </a:cubicBezTo>
                  <a:cubicBezTo>
                    <a:pt x="5249" y="1246479"/>
                    <a:pt x="169" y="1307312"/>
                    <a:pt x="18393" y="1364462"/>
                  </a:cubicBezTo>
                  <a:cubicBezTo>
                    <a:pt x="36618" y="1421612"/>
                    <a:pt x="75988" y="1468285"/>
                    <a:pt x="129265" y="1495780"/>
                  </a:cubicBezTo>
                  <a:cubicBezTo>
                    <a:pt x="239247" y="1552613"/>
                    <a:pt x="375009" y="1509306"/>
                    <a:pt x="431842" y="1399324"/>
                  </a:cubicBezTo>
                  <a:cubicBezTo>
                    <a:pt x="645265" y="986129"/>
                    <a:pt x="1006834" y="680821"/>
                    <a:pt x="1449938" y="539534"/>
                  </a:cubicBezTo>
                  <a:cubicBezTo>
                    <a:pt x="1624182" y="483971"/>
                    <a:pt x="1802871" y="456412"/>
                    <a:pt x="1980671" y="456412"/>
                  </a:cubicBezTo>
                  <a:lnTo>
                    <a:pt x="1980925" y="456476"/>
                  </a:lnTo>
                  <a:cubicBezTo>
                    <a:pt x="2186665" y="456476"/>
                    <a:pt x="2391155" y="493338"/>
                    <a:pt x="2586304" y="566418"/>
                  </a:cubicBezTo>
                  <a:lnTo>
                    <a:pt x="2772706" y="649180"/>
                  </a:lnTo>
                  <a:lnTo>
                    <a:pt x="2772706" y="657624"/>
                  </a:lnTo>
                  <a:lnTo>
                    <a:pt x="2617606" y="586846"/>
                  </a:lnTo>
                  <a:cubicBezTo>
                    <a:pt x="2246133" y="438846"/>
                    <a:pt x="1838414" y="423893"/>
                    <a:pt x="1452478" y="546963"/>
                  </a:cubicBezTo>
                  <a:cubicBezTo>
                    <a:pt x="1011343" y="687552"/>
                    <a:pt x="651361" y="991590"/>
                    <a:pt x="438890" y="1402880"/>
                  </a:cubicBezTo>
                  <a:cubicBezTo>
                    <a:pt x="380090" y="1516672"/>
                    <a:pt x="239691" y="1561439"/>
                    <a:pt x="125835" y="1502638"/>
                  </a:cubicBezTo>
                  <a:cubicBezTo>
                    <a:pt x="70717" y="1474127"/>
                    <a:pt x="29951" y="1425930"/>
                    <a:pt x="11091" y="1366812"/>
                  </a:cubicBezTo>
                  <a:cubicBezTo>
                    <a:pt x="-7769" y="1307693"/>
                    <a:pt x="-2435" y="1244765"/>
                    <a:pt x="26014" y="1189647"/>
                  </a:cubicBezTo>
                  <a:cubicBezTo>
                    <a:pt x="162158" y="926122"/>
                    <a:pt x="345927" y="697014"/>
                    <a:pt x="572240" y="508800"/>
                  </a:cubicBezTo>
                  <a:cubicBezTo>
                    <a:pt x="790744" y="327063"/>
                    <a:pt x="1039410" y="190919"/>
                    <a:pt x="1311253" y="104305"/>
                  </a:cubicBezTo>
                  <a:cubicBezTo>
                    <a:pt x="1515183" y="39297"/>
                    <a:pt x="1724543" y="4542"/>
                    <a:pt x="1936010" y="417"/>
                  </a:cubicBezTo>
                  <a:close/>
                </a:path>
              </a:pathLst>
            </a:custGeom>
            <a:solidFill>
              <a:srgbClr val="FFFFFF">
                <a:alpha val="50000"/>
              </a:srgbClr>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Freeform: Shape 46">
              <a:extLst>
                <a:ext uri="{FF2B5EF4-FFF2-40B4-BE49-F238E27FC236}">
                  <a16:creationId xmlns:a16="http://schemas.microsoft.com/office/drawing/2014/main" id="{43A54D90-094F-3027-2056-7573DB594ABC}"/>
                </a:ext>
              </a:extLst>
            </p:cNvPr>
            <p:cNvSpPr/>
            <p:nvPr/>
          </p:nvSpPr>
          <p:spPr>
            <a:xfrm>
              <a:off x="9419503" y="1230465"/>
              <a:ext cx="2772497" cy="1528684"/>
            </a:xfrm>
            <a:custGeom>
              <a:avLst/>
              <a:gdLst>
                <a:gd name="connsiteX0" fmla="*/ 1935964 w 2772497"/>
                <a:gd name="connsiteY0" fmla="*/ 417 h 1528684"/>
                <a:gd name="connsiteX1" fmla="*/ 2148037 w 2772497"/>
                <a:gd name="connsiteY1" fmla="*/ 6515 h 1528684"/>
                <a:gd name="connsiteX2" fmla="*/ 2579020 w 2772497"/>
                <a:gd name="connsiteY2" fmla="*/ 83485 h 1528684"/>
                <a:gd name="connsiteX3" fmla="*/ 2772497 w 2772497"/>
                <a:gd name="connsiteY3" fmla="*/ 149275 h 1528684"/>
                <a:gd name="connsiteX4" fmla="*/ 2772497 w 2772497"/>
                <a:gd name="connsiteY4" fmla="*/ 657629 h 1528684"/>
                <a:gd name="connsiteX5" fmla="*/ 2617526 w 2772497"/>
                <a:gd name="connsiteY5" fmla="*/ 586909 h 1528684"/>
                <a:gd name="connsiteX6" fmla="*/ 1452395 w 2772497"/>
                <a:gd name="connsiteY6" fmla="*/ 547027 h 1528684"/>
                <a:gd name="connsiteX7" fmla="*/ 438808 w 2772497"/>
                <a:gd name="connsiteY7" fmla="*/ 1402943 h 1528684"/>
                <a:gd name="connsiteX8" fmla="*/ 125753 w 2772497"/>
                <a:gd name="connsiteY8" fmla="*/ 1502702 h 1528684"/>
                <a:gd name="connsiteX9" fmla="*/ 25994 w 2772497"/>
                <a:gd name="connsiteY9" fmla="*/ 1189647 h 1528684"/>
                <a:gd name="connsiteX10" fmla="*/ 572221 w 2772497"/>
                <a:gd name="connsiteY10" fmla="*/ 508800 h 1528684"/>
                <a:gd name="connsiteX11" fmla="*/ 1311234 w 2772497"/>
                <a:gd name="connsiteY11" fmla="*/ 104305 h 1528684"/>
                <a:gd name="connsiteX12" fmla="*/ 1935964 w 2772497"/>
                <a:gd name="connsiteY12" fmla="*/ 417 h 152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497" h="1528684">
                  <a:moveTo>
                    <a:pt x="1935964" y="417"/>
                  </a:moveTo>
                  <a:cubicBezTo>
                    <a:pt x="2006456" y="-958"/>
                    <a:pt x="2077187" y="1070"/>
                    <a:pt x="2148037" y="6515"/>
                  </a:cubicBezTo>
                  <a:cubicBezTo>
                    <a:pt x="2294786" y="17786"/>
                    <a:pt x="2438772" y="43535"/>
                    <a:pt x="2579020" y="83485"/>
                  </a:cubicBezTo>
                  <a:lnTo>
                    <a:pt x="2772497" y="149275"/>
                  </a:lnTo>
                  <a:lnTo>
                    <a:pt x="2772497" y="657629"/>
                  </a:lnTo>
                  <a:lnTo>
                    <a:pt x="2617526" y="586909"/>
                  </a:lnTo>
                  <a:cubicBezTo>
                    <a:pt x="2246064" y="438909"/>
                    <a:pt x="1838387" y="423956"/>
                    <a:pt x="1452395" y="547027"/>
                  </a:cubicBezTo>
                  <a:cubicBezTo>
                    <a:pt x="1011260" y="687616"/>
                    <a:pt x="651279" y="991654"/>
                    <a:pt x="438808" y="1402943"/>
                  </a:cubicBezTo>
                  <a:cubicBezTo>
                    <a:pt x="379943" y="1516926"/>
                    <a:pt x="239799" y="1561630"/>
                    <a:pt x="125753" y="1502702"/>
                  </a:cubicBezTo>
                  <a:cubicBezTo>
                    <a:pt x="11707" y="1443774"/>
                    <a:pt x="-32934" y="1303693"/>
                    <a:pt x="25994" y="1189647"/>
                  </a:cubicBezTo>
                  <a:cubicBezTo>
                    <a:pt x="162138" y="926122"/>
                    <a:pt x="345907" y="697014"/>
                    <a:pt x="572221" y="508800"/>
                  </a:cubicBezTo>
                  <a:cubicBezTo>
                    <a:pt x="790725" y="327063"/>
                    <a:pt x="1039391" y="190919"/>
                    <a:pt x="1311234" y="104305"/>
                  </a:cubicBezTo>
                  <a:cubicBezTo>
                    <a:pt x="1515164" y="39297"/>
                    <a:pt x="1724488" y="4542"/>
                    <a:pt x="1935964" y="417"/>
                  </a:cubicBezTo>
                  <a:close/>
                </a:path>
              </a:pathLst>
            </a:custGeom>
            <a:solidFill>
              <a:srgbClr val="107C10"/>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 name="Freeform: Shape 47">
              <a:extLst>
                <a:ext uri="{FF2B5EF4-FFF2-40B4-BE49-F238E27FC236}">
                  <a16:creationId xmlns:a16="http://schemas.microsoft.com/office/drawing/2014/main" id="{D677F045-C21B-B64C-C59B-B4ABE96159B0}"/>
                </a:ext>
              </a:extLst>
            </p:cNvPr>
            <p:cNvSpPr/>
            <p:nvPr/>
          </p:nvSpPr>
          <p:spPr>
            <a:xfrm>
              <a:off x="8642451" y="2866343"/>
              <a:ext cx="466221" cy="466221"/>
            </a:xfrm>
            <a:custGeom>
              <a:avLst/>
              <a:gdLst>
                <a:gd name="connsiteX0" fmla="*/ 464693 w 464693"/>
                <a:gd name="connsiteY0" fmla="*/ 232347 h 464693"/>
                <a:gd name="connsiteX1" fmla="*/ 232346 w 464693"/>
                <a:gd name="connsiteY1" fmla="*/ 464693 h 464693"/>
                <a:gd name="connsiteX2" fmla="*/ 0 w 464693"/>
                <a:gd name="connsiteY2" fmla="*/ 232347 h 464693"/>
                <a:gd name="connsiteX3" fmla="*/ 232346 w 464693"/>
                <a:gd name="connsiteY3" fmla="*/ 0 h 464693"/>
                <a:gd name="connsiteX4" fmla="*/ 464693 w 464693"/>
                <a:gd name="connsiteY4" fmla="*/ 232347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7"/>
                  </a:moveTo>
                  <a:cubicBezTo>
                    <a:pt x="464693" y="360668"/>
                    <a:pt x="360668" y="464693"/>
                    <a:pt x="232346" y="464693"/>
                  </a:cubicBezTo>
                  <a:cubicBezTo>
                    <a:pt x="104025" y="464693"/>
                    <a:pt x="0" y="360668"/>
                    <a:pt x="0" y="232347"/>
                  </a:cubicBezTo>
                  <a:cubicBezTo>
                    <a:pt x="0" y="104025"/>
                    <a:pt x="104025" y="0"/>
                    <a:pt x="232346" y="0"/>
                  </a:cubicBezTo>
                  <a:cubicBezTo>
                    <a:pt x="360668" y="0"/>
                    <a:pt x="464693" y="104025"/>
                    <a:pt x="464693" y="23234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3" name="Freeform: Shape 48">
              <a:extLst>
                <a:ext uri="{FF2B5EF4-FFF2-40B4-BE49-F238E27FC236}">
                  <a16:creationId xmlns:a16="http://schemas.microsoft.com/office/drawing/2014/main" id="{F603524F-6155-2354-5C69-500445B2BC7E}"/>
                </a:ext>
              </a:extLst>
            </p:cNvPr>
            <p:cNvSpPr/>
            <p:nvPr/>
          </p:nvSpPr>
          <p:spPr>
            <a:xfrm>
              <a:off x="8685200" y="2909092"/>
              <a:ext cx="380723" cy="380723"/>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4" name="Freeform: Shape 49">
              <a:extLst>
                <a:ext uri="{FF2B5EF4-FFF2-40B4-BE49-F238E27FC236}">
                  <a16:creationId xmlns:a16="http://schemas.microsoft.com/office/drawing/2014/main" id="{6088A7F5-27D9-6452-CD61-C51DF1F4F682}"/>
                </a:ext>
              </a:extLst>
            </p:cNvPr>
            <p:cNvSpPr/>
            <p:nvPr/>
          </p:nvSpPr>
          <p:spPr>
            <a:xfrm>
              <a:off x="9419463" y="2294509"/>
              <a:ext cx="464693" cy="464692"/>
            </a:xfrm>
            <a:custGeom>
              <a:avLst/>
              <a:gdLst>
                <a:gd name="connsiteX0" fmla="*/ 464693 w 464693"/>
                <a:gd name="connsiteY0" fmla="*/ 232346 h 464692"/>
                <a:gd name="connsiteX1" fmla="*/ 232346 w 464693"/>
                <a:gd name="connsiteY1" fmla="*/ 464693 h 464692"/>
                <a:gd name="connsiteX2" fmla="*/ 0 w 464693"/>
                <a:gd name="connsiteY2" fmla="*/ 232346 h 464692"/>
                <a:gd name="connsiteX3" fmla="*/ 232346 w 464693"/>
                <a:gd name="connsiteY3" fmla="*/ 0 h 464692"/>
                <a:gd name="connsiteX4" fmla="*/ 464693 w 464693"/>
                <a:gd name="connsiteY4" fmla="*/ 232346 h 46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2">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107C10"/>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5" name="Freeform: Shape 50">
              <a:extLst>
                <a:ext uri="{FF2B5EF4-FFF2-40B4-BE49-F238E27FC236}">
                  <a16:creationId xmlns:a16="http://schemas.microsoft.com/office/drawing/2014/main" id="{7AF46F3C-373D-74D5-E72B-580044617B1A}"/>
                </a:ext>
              </a:extLst>
            </p:cNvPr>
            <p:cNvSpPr/>
            <p:nvPr/>
          </p:nvSpPr>
          <p:spPr>
            <a:xfrm>
              <a:off x="9462071"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8" y="379476"/>
                    <a:pt x="0" y="294527"/>
                    <a:pt x="0" y="189738"/>
                  </a:cubicBezTo>
                  <a:cubicBezTo>
                    <a:pt x="0" y="84949"/>
                    <a:pt x="84948"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6" name="Freeform: Shape 51">
              <a:extLst>
                <a:ext uri="{FF2B5EF4-FFF2-40B4-BE49-F238E27FC236}">
                  <a16:creationId xmlns:a16="http://schemas.microsoft.com/office/drawing/2014/main" id="{8F79CACA-40F2-2C66-CD2D-ACC143D894C5}"/>
                </a:ext>
              </a:extLst>
            </p:cNvPr>
            <p:cNvSpPr/>
            <p:nvPr/>
          </p:nvSpPr>
          <p:spPr>
            <a:xfrm>
              <a:off x="9371393" y="3951668"/>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7" name="Freeform: Shape 52">
              <a:extLst>
                <a:ext uri="{FF2B5EF4-FFF2-40B4-BE49-F238E27FC236}">
                  <a16:creationId xmlns:a16="http://schemas.microsoft.com/office/drawing/2014/main" id="{1F40F7C5-42B9-3D16-A4AE-9064C5B03A79}"/>
                </a:ext>
              </a:extLst>
            </p:cNvPr>
            <p:cNvSpPr/>
            <p:nvPr/>
          </p:nvSpPr>
          <p:spPr>
            <a:xfrm>
              <a:off x="9371393" y="3951668"/>
              <a:ext cx="379476" cy="379476"/>
            </a:xfrm>
            <a:custGeom>
              <a:avLst/>
              <a:gdLst>
                <a:gd name="connsiteX0" fmla="*/ 189738 w 379476"/>
                <a:gd name="connsiteY0" fmla="*/ 7747 h 379476"/>
                <a:gd name="connsiteX1" fmla="*/ 371729 w 379476"/>
                <a:gd name="connsiteY1" fmla="*/ 189738 h 379476"/>
                <a:gd name="connsiteX2" fmla="*/ 189738 w 379476"/>
                <a:gd name="connsiteY2" fmla="*/ 371729 h 379476"/>
                <a:gd name="connsiteX3" fmla="*/ 7747 w 379476"/>
                <a:gd name="connsiteY3" fmla="*/ 189738 h 379476"/>
                <a:gd name="connsiteX4" fmla="*/ 189738 w 379476"/>
                <a:gd name="connsiteY4" fmla="*/ 7747 h 379476"/>
                <a:gd name="connsiteX5" fmla="*/ 189738 w 379476"/>
                <a:gd name="connsiteY5" fmla="*/ 0 h 379476"/>
                <a:gd name="connsiteX6" fmla="*/ 0 w 379476"/>
                <a:gd name="connsiteY6" fmla="*/ 189738 h 379476"/>
                <a:gd name="connsiteX7" fmla="*/ 189738 w 379476"/>
                <a:gd name="connsiteY7" fmla="*/ 379476 h 379476"/>
                <a:gd name="connsiteX8" fmla="*/ 379476 w 379476"/>
                <a:gd name="connsiteY8" fmla="*/ 189738 h 379476"/>
                <a:gd name="connsiteX9" fmla="*/ 189738 w 379476"/>
                <a:gd name="connsiteY9" fmla="*/ 0 h 379476"/>
                <a:gd name="connsiteX10" fmla="*/ 189738 w 379476"/>
                <a:gd name="connsiteY10" fmla="*/ 0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476" h="379476">
                  <a:moveTo>
                    <a:pt x="189738" y="7747"/>
                  </a:moveTo>
                  <a:cubicBezTo>
                    <a:pt x="290068" y="7747"/>
                    <a:pt x="371729" y="89408"/>
                    <a:pt x="371729" y="189738"/>
                  </a:cubicBezTo>
                  <a:cubicBezTo>
                    <a:pt x="371729" y="290068"/>
                    <a:pt x="290068" y="371729"/>
                    <a:pt x="189738" y="371729"/>
                  </a:cubicBezTo>
                  <a:cubicBezTo>
                    <a:pt x="89408" y="371729"/>
                    <a:pt x="7747" y="290068"/>
                    <a:pt x="7747" y="189738"/>
                  </a:cubicBezTo>
                  <a:cubicBezTo>
                    <a:pt x="7747" y="89408"/>
                    <a:pt x="89408" y="7747"/>
                    <a:pt x="189738" y="7747"/>
                  </a:cubicBezTo>
                  <a:moveTo>
                    <a:pt x="189738" y="0"/>
                  </a:moveTo>
                  <a:cubicBezTo>
                    <a:pt x="84963" y="0"/>
                    <a:pt x="0" y="84963"/>
                    <a:pt x="0" y="189738"/>
                  </a:cubicBezTo>
                  <a:cubicBezTo>
                    <a:pt x="0" y="294513"/>
                    <a:pt x="84963" y="379476"/>
                    <a:pt x="189738" y="379476"/>
                  </a:cubicBezTo>
                  <a:cubicBezTo>
                    <a:pt x="294513" y="379476"/>
                    <a:pt x="379476" y="294513"/>
                    <a:pt x="379476" y="189738"/>
                  </a:cubicBezTo>
                  <a:cubicBezTo>
                    <a:pt x="379476" y="84963"/>
                    <a:pt x="294513" y="0"/>
                    <a:pt x="189738" y="0"/>
                  </a:cubicBezTo>
                  <a:lnTo>
                    <a:pt x="189738" y="0"/>
                  </a:ln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8" name="Freeform: Shape 53">
              <a:extLst>
                <a:ext uri="{FF2B5EF4-FFF2-40B4-BE49-F238E27FC236}">
                  <a16:creationId xmlns:a16="http://schemas.microsoft.com/office/drawing/2014/main" id="{42D668B8-1F98-711F-46B0-D62E75DB032D}"/>
                </a:ext>
              </a:extLst>
            </p:cNvPr>
            <p:cNvSpPr/>
            <p:nvPr/>
          </p:nvSpPr>
          <p:spPr>
            <a:xfrm>
              <a:off x="9772053" y="1802794"/>
              <a:ext cx="2419947" cy="1914877"/>
            </a:xfrm>
            <a:custGeom>
              <a:avLst/>
              <a:gdLst>
                <a:gd name="connsiteX0" fmla="*/ 1560538 w 2419947"/>
                <a:gd name="connsiteY0" fmla="*/ 1367 h 1914877"/>
                <a:gd name="connsiteX1" fmla="*/ 2333233 w 2419947"/>
                <a:gd name="connsiteY1" fmla="*/ 160903 h 1914877"/>
                <a:gd name="connsiteX2" fmla="*/ 2419947 w 2419947"/>
                <a:gd name="connsiteY2" fmla="*/ 208283 h 1914877"/>
                <a:gd name="connsiteX3" fmla="*/ 2419947 w 2419947"/>
                <a:gd name="connsiteY3" fmla="*/ 779410 h 1914877"/>
                <a:gd name="connsiteX4" fmla="*/ 2413374 w 2419947"/>
                <a:gd name="connsiteY4" fmla="*/ 772742 h 1914877"/>
                <a:gd name="connsiteX5" fmla="*/ 1579270 w 2419947"/>
                <a:gd name="connsiteY5" fmla="*/ 465552 h 1914877"/>
                <a:gd name="connsiteX6" fmla="*/ 772312 w 2419947"/>
                <a:gd name="connsiteY6" fmla="*/ 838679 h 1914877"/>
                <a:gd name="connsiteX7" fmla="*/ 465543 w 2419947"/>
                <a:gd name="connsiteY7" fmla="*/ 1673132 h 1914877"/>
                <a:gd name="connsiteX8" fmla="*/ 242786 w 2419947"/>
                <a:gd name="connsiteY8" fmla="*/ 1914622 h 1914877"/>
                <a:gd name="connsiteX9" fmla="*/ 233261 w 2419947"/>
                <a:gd name="connsiteY9" fmla="*/ 1914813 h 1914877"/>
                <a:gd name="connsiteX10" fmla="*/ 233324 w 2419947"/>
                <a:gd name="connsiteY10" fmla="*/ 1914877 h 1914877"/>
                <a:gd name="connsiteX11" fmla="*/ 1359 w 2419947"/>
                <a:gd name="connsiteY11" fmla="*/ 1691928 h 1914877"/>
                <a:gd name="connsiteX12" fmla="*/ 430809 w 2419947"/>
                <a:gd name="connsiteY12" fmla="*/ 523719 h 1914877"/>
                <a:gd name="connsiteX13" fmla="*/ 1560538 w 2419947"/>
                <a:gd name="connsiteY13" fmla="*/ 1367 h 191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9947" h="1914877">
                  <a:moveTo>
                    <a:pt x="1560538" y="1367"/>
                  </a:moveTo>
                  <a:cubicBezTo>
                    <a:pt x="1831762" y="-9626"/>
                    <a:pt x="2095570" y="45857"/>
                    <a:pt x="2333233" y="160903"/>
                  </a:cubicBezTo>
                  <a:lnTo>
                    <a:pt x="2419947" y="208283"/>
                  </a:lnTo>
                  <a:lnTo>
                    <a:pt x="2419947" y="779410"/>
                  </a:lnTo>
                  <a:lnTo>
                    <a:pt x="2413374" y="772742"/>
                  </a:lnTo>
                  <a:cubicBezTo>
                    <a:pt x="2194712" y="571074"/>
                    <a:pt x="1899278" y="452630"/>
                    <a:pt x="1579270" y="465552"/>
                  </a:cubicBezTo>
                  <a:cubicBezTo>
                    <a:pt x="1269263" y="478062"/>
                    <a:pt x="982687" y="610586"/>
                    <a:pt x="772312" y="838679"/>
                  </a:cubicBezTo>
                  <a:cubicBezTo>
                    <a:pt x="561937" y="1066770"/>
                    <a:pt x="453034" y="1363125"/>
                    <a:pt x="465543" y="1673132"/>
                  </a:cubicBezTo>
                  <a:cubicBezTo>
                    <a:pt x="470750" y="1801339"/>
                    <a:pt x="370992" y="1909479"/>
                    <a:pt x="242786" y="1914622"/>
                  </a:cubicBezTo>
                  <a:cubicBezTo>
                    <a:pt x="239611" y="1914750"/>
                    <a:pt x="236436" y="1914813"/>
                    <a:pt x="233261" y="1914813"/>
                  </a:cubicBezTo>
                  <a:lnTo>
                    <a:pt x="233324" y="1914877"/>
                  </a:lnTo>
                  <a:cubicBezTo>
                    <a:pt x="109309" y="1914877"/>
                    <a:pt x="6439" y="1816959"/>
                    <a:pt x="1359" y="1691928"/>
                  </a:cubicBezTo>
                  <a:cubicBezTo>
                    <a:pt x="-16167" y="1257906"/>
                    <a:pt x="136360" y="842997"/>
                    <a:pt x="430809" y="523719"/>
                  </a:cubicBezTo>
                  <a:cubicBezTo>
                    <a:pt x="725322" y="204441"/>
                    <a:pt x="1126515" y="18894"/>
                    <a:pt x="1560538" y="136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9" name="Freeform: Shape 54">
              <a:extLst>
                <a:ext uri="{FF2B5EF4-FFF2-40B4-BE49-F238E27FC236}">
                  <a16:creationId xmlns:a16="http://schemas.microsoft.com/office/drawing/2014/main" id="{E04D5A76-4602-C034-8BCE-167234D86A34}"/>
                </a:ext>
              </a:extLst>
            </p:cNvPr>
            <p:cNvSpPr/>
            <p:nvPr/>
          </p:nvSpPr>
          <p:spPr>
            <a:xfrm>
              <a:off x="10103311" y="1802703"/>
              <a:ext cx="2088689" cy="956544"/>
            </a:xfrm>
            <a:custGeom>
              <a:avLst/>
              <a:gdLst>
                <a:gd name="connsiteX0" fmla="*/ 1324175 w 2088689"/>
                <a:gd name="connsiteY0" fmla="*/ 215 h 956544"/>
                <a:gd name="connsiteX1" fmla="*/ 2083459 w 2088689"/>
                <a:gd name="connsiteY1" fmla="*/ 203530 h 956544"/>
                <a:gd name="connsiteX2" fmla="*/ 2088689 w 2088689"/>
                <a:gd name="connsiteY2" fmla="*/ 206789 h 956544"/>
                <a:gd name="connsiteX3" fmla="*/ 2088689 w 2088689"/>
                <a:gd name="connsiteY3" fmla="*/ 780155 h 956544"/>
                <a:gd name="connsiteX4" fmla="*/ 2046715 w 2088689"/>
                <a:gd name="connsiteY4" fmla="*/ 740853 h 956544"/>
                <a:gd name="connsiteX5" fmla="*/ 1200387 w 2088689"/>
                <a:gd name="connsiteY5" fmla="*/ 468628 h 956544"/>
                <a:gd name="connsiteX6" fmla="*/ 409431 w 2088689"/>
                <a:gd name="connsiteY6" fmla="*/ 874584 h 956544"/>
                <a:gd name="connsiteX7" fmla="*/ 81961 w 2088689"/>
                <a:gd name="connsiteY7" fmla="*/ 901317 h 956544"/>
                <a:gd name="connsiteX8" fmla="*/ 55228 w 2088689"/>
                <a:gd name="connsiteY8" fmla="*/ 573848 h 956544"/>
                <a:gd name="connsiteX9" fmla="*/ 1162541 w 2088689"/>
                <a:gd name="connsiteY9" fmla="*/ 5523 h 956544"/>
                <a:gd name="connsiteX10" fmla="*/ 1324175 w 2088689"/>
                <a:gd name="connsiteY10" fmla="*/ 215 h 95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8689" h="956544">
                  <a:moveTo>
                    <a:pt x="1324175" y="215"/>
                  </a:moveTo>
                  <a:cubicBezTo>
                    <a:pt x="1592111" y="4544"/>
                    <a:pt x="1851521" y="74352"/>
                    <a:pt x="2083459" y="203530"/>
                  </a:cubicBezTo>
                  <a:lnTo>
                    <a:pt x="2088689" y="206789"/>
                  </a:lnTo>
                  <a:lnTo>
                    <a:pt x="2088689" y="780155"/>
                  </a:lnTo>
                  <a:lnTo>
                    <a:pt x="2046715" y="740853"/>
                  </a:lnTo>
                  <a:cubicBezTo>
                    <a:pt x="1810177" y="540066"/>
                    <a:pt x="1509632" y="443355"/>
                    <a:pt x="1200387" y="468628"/>
                  </a:cubicBezTo>
                  <a:cubicBezTo>
                    <a:pt x="891141" y="493902"/>
                    <a:pt x="610217" y="638046"/>
                    <a:pt x="409431" y="874584"/>
                  </a:cubicBezTo>
                  <a:cubicBezTo>
                    <a:pt x="326372" y="972374"/>
                    <a:pt x="179751" y="984375"/>
                    <a:pt x="81961" y="901317"/>
                  </a:cubicBezTo>
                  <a:cubicBezTo>
                    <a:pt x="-15829" y="818259"/>
                    <a:pt x="-27830" y="671638"/>
                    <a:pt x="55228" y="573848"/>
                  </a:cubicBezTo>
                  <a:cubicBezTo>
                    <a:pt x="336342" y="242695"/>
                    <a:pt x="729597" y="40892"/>
                    <a:pt x="1162541" y="5523"/>
                  </a:cubicBezTo>
                  <a:cubicBezTo>
                    <a:pt x="1216659" y="1102"/>
                    <a:pt x="1270587" y="-651"/>
                    <a:pt x="1324175" y="215"/>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63500" dist="50800" dir="13500000">
                <a:prstClr val="black">
                  <a:alpha val="35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Freeform: Shape 55">
              <a:extLst>
                <a:ext uri="{FF2B5EF4-FFF2-40B4-BE49-F238E27FC236}">
                  <a16:creationId xmlns:a16="http://schemas.microsoft.com/office/drawing/2014/main" id="{8560F618-B9E0-4DFF-FEA3-4A723564774A}"/>
                </a:ext>
              </a:extLst>
            </p:cNvPr>
            <p:cNvSpPr/>
            <p:nvPr/>
          </p:nvSpPr>
          <p:spPr>
            <a:xfrm>
              <a:off x="10145966"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Freeform: Shape 56">
              <a:extLst>
                <a:ext uri="{FF2B5EF4-FFF2-40B4-BE49-F238E27FC236}">
                  <a16:creationId xmlns:a16="http://schemas.microsoft.com/office/drawing/2014/main" id="{23AE1565-97AC-BF73-12A9-A69846659463}"/>
                </a:ext>
              </a:extLst>
            </p:cNvPr>
            <p:cNvSpPr/>
            <p:nvPr/>
          </p:nvSpPr>
          <p:spPr>
            <a:xfrm>
              <a:off x="9777663" y="3265294"/>
              <a:ext cx="453901" cy="453901"/>
            </a:xfrm>
            <a:custGeom>
              <a:avLst/>
              <a:gdLst>
                <a:gd name="connsiteX0" fmla="*/ 464693 w 464693"/>
                <a:gd name="connsiteY0" fmla="*/ 232346 h 464693"/>
                <a:gd name="connsiteX1" fmla="*/ 232346 w 464693"/>
                <a:gd name="connsiteY1" fmla="*/ 464693 h 464693"/>
                <a:gd name="connsiteX2" fmla="*/ 0 w 464693"/>
                <a:gd name="connsiteY2" fmla="*/ 232346 h 464693"/>
                <a:gd name="connsiteX3" fmla="*/ 232346 w 464693"/>
                <a:gd name="connsiteY3" fmla="*/ 0 h 464693"/>
                <a:gd name="connsiteX4" fmla="*/ 464693 w 464693"/>
                <a:gd name="connsiteY4" fmla="*/ 232346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2" name="Freeform: Shape 57">
              <a:extLst>
                <a:ext uri="{FF2B5EF4-FFF2-40B4-BE49-F238E27FC236}">
                  <a16:creationId xmlns:a16="http://schemas.microsoft.com/office/drawing/2014/main" id="{38AF4A60-2108-4B1E-967B-6125A16C8A85}"/>
                </a:ext>
              </a:extLst>
            </p:cNvPr>
            <p:cNvSpPr/>
            <p:nvPr/>
          </p:nvSpPr>
          <p:spPr>
            <a:xfrm>
              <a:off x="9819282" y="3306912"/>
              <a:ext cx="370662" cy="370662"/>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Merci !</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70C0"/>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CFE7733-5448-AD0C-2824-20E1D68C1EA1}"/>
              </a:ext>
            </a:extLst>
          </p:cNvPr>
          <p:cNvSpPr>
            <a:spLocks noChangeArrowheads="1"/>
          </p:cNvSpPr>
          <p:nvPr userDrawn="1"/>
        </p:nvSpPr>
        <p:spPr bwMode="auto">
          <a:xfrm>
            <a:off x="199505" y="470500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559368491" descr="A drawing of a face&#10;&#10;Description automatically generated">
            <a:extLst>
              <a:ext uri="{FF2B5EF4-FFF2-40B4-BE49-F238E27FC236}">
                <a16:creationId xmlns:a16="http://schemas.microsoft.com/office/drawing/2014/main" id="{53D6997B-DF68-39A3-C25A-DF07B48EED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683" y="4236119"/>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5560C07-2533-CAE8-48D8-C7E310752437}"/>
              </a:ext>
            </a:extLst>
          </p:cNvPr>
          <p:cNvSpPr>
            <a:spLocks noChangeArrowheads="1"/>
          </p:cNvSpPr>
          <p:nvPr userDrawn="1"/>
        </p:nvSpPr>
        <p:spPr bwMode="auto">
          <a:xfrm>
            <a:off x="350243" y="4705003"/>
            <a:ext cx="676656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et tous les contributeurs vous accordent une licence pour ce document sous la licence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Creative Commons Attribution 4.0 International Public License</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Cf. fichier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4">
                  <a:extLst>
                    <a:ext uri="{A12FA001-AC4F-418D-AE19-62706E023703}">
                      <ahyp:hlinkClr xmlns:ahyp="http://schemas.microsoft.com/office/drawing/2018/hyperlinkcolor" val="tx"/>
                    </a:ext>
                  </a:extLst>
                </a:hlinkClick>
              </a:rPr>
              <a:t>LICENSE</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et vous accordent une licence pour tout code dans le référentiel sous la licence MIT, Cf. fichier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4">
                  <a:extLst>
                    <a:ext uri="{A12FA001-AC4F-418D-AE19-62706E023703}">
                      <ahyp:hlinkClr xmlns:ahyp="http://schemas.microsoft.com/office/drawing/2018/hyperlinkcolor" val="tx"/>
                    </a:ext>
                  </a:extLst>
                </a:hlinkClick>
              </a:rPr>
              <a:t>LICENSE-CODE</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et/ou d'autres produits et services Microsoft référencés dans le document peuvent être des marques commerciales ou des marques déposées de Microsoft aux États-Unis et/ou dans d'autres pays. La licence de ce document ne vous donne pas le droit d'utiliser les noms, logos ou marques de Microsoft. Les directives générales de Microsoft en matière de marques sont disponibles à l'adresse suivante :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http://go.microsoft.com/fwlink/?LinkID=254653</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Des informations sur la protection de la vie privée sont disponibles à l'adresse suivante :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https://privacy.microsoft.com/fr-fr/</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et tous les contributeurs se réservent tous les autres droits, que ce soit au titre de leurs droits d'auteur, de leurs brevets ou de leurs marques respectives, que ce soit de manière implicite, par </a:t>
            </a:r>
            <a:r>
              <a:rPr kumimoji="0" lang="fr-FR" altLang="fr-FR" sz="900" b="0" i="0" u="none" strike="noStrike" cap="none" normalizeH="0" baseline="0" dirty="0" err="1">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préclusion</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ou de toute autre manière.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Picture 1171193947" descr="Microsoft logo white text version">
            <a:extLst>
              <a:ext uri="{FF2B5EF4-FFF2-40B4-BE49-F238E27FC236}">
                <a16:creationId xmlns:a16="http://schemas.microsoft.com/office/drawing/2014/main" id="{9E53BEE5-5755-2C76-AB45-01640718216D}"/>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black">
          <a:xfrm>
            <a:off x="441683" y="527558"/>
            <a:ext cx="1365885" cy="292100"/>
          </a:xfrm>
          <a:prstGeom prst="rect">
            <a:avLst/>
          </a:prstGeom>
        </p:spPr>
      </p:pic>
      <p:grpSp>
        <p:nvGrpSpPr>
          <p:cNvPr id="5" name="Group 15">
            <a:extLst>
              <a:ext uri="{FF2B5EF4-FFF2-40B4-BE49-F238E27FC236}">
                <a16:creationId xmlns:a16="http://schemas.microsoft.com/office/drawing/2014/main" id="{D85DE524-5BC2-C8A0-D448-64187F5A799F}"/>
              </a:ext>
              <a:ext uri="{C183D7F6-B498-43B3-948B-1728B52AA6E4}">
                <adec:decorative xmlns:adec="http://schemas.microsoft.com/office/drawing/2017/decorative" val="1"/>
              </a:ext>
            </a:extLst>
          </p:cNvPr>
          <p:cNvGrpSpPr/>
          <p:nvPr userDrawn="1"/>
        </p:nvGrpSpPr>
        <p:grpSpPr>
          <a:xfrm>
            <a:off x="8989557" y="1130300"/>
            <a:ext cx="3202444" cy="4978400"/>
            <a:chOff x="8615046" y="648426"/>
            <a:chExt cx="3576955" cy="5560602"/>
          </a:xfrm>
        </p:grpSpPr>
        <p:sp>
          <p:nvSpPr>
            <p:cNvPr id="6" name="Freeform: Shape 16">
              <a:extLst>
                <a:ext uri="{FF2B5EF4-FFF2-40B4-BE49-F238E27FC236}">
                  <a16:creationId xmlns:a16="http://schemas.microsoft.com/office/drawing/2014/main" id="{BD1F3C92-CB6E-C960-BADB-B6BDCE821939}"/>
                </a:ext>
              </a:extLst>
            </p:cNvPr>
            <p:cNvSpPr/>
            <p:nvPr/>
          </p:nvSpPr>
          <p:spPr>
            <a:xfrm>
              <a:off x="8615046" y="648968"/>
              <a:ext cx="3576955" cy="5560060"/>
            </a:xfrm>
            <a:custGeom>
              <a:avLst/>
              <a:gdLst>
                <a:gd name="connsiteX0" fmla="*/ 2780030 w 3576955"/>
                <a:gd name="connsiteY0" fmla="*/ 0 h 5560060"/>
                <a:gd name="connsiteX1" fmla="*/ 3333234 w 3576955"/>
                <a:gd name="connsiteY1" fmla="*/ 54896 h 5560060"/>
                <a:gd name="connsiteX2" fmla="*/ 3576955 w 3576955"/>
                <a:gd name="connsiteY2" fmla="*/ 117040 h 5560060"/>
                <a:gd name="connsiteX3" fmla="*/ 3576955 w 3576955"/>
                <a:gd name="connsiteY3" fmla="*/ 608925 h 5560060"/>
                <a:gd name="connsiteX4" fmla="*/ 3467806 w 3576955"/>
                <a:gd name="connsiteY4" fmla="*/ 568900 h 5560060"/>
                <a:gd name="connsiteX5" fmla="*/ 2780030 w 3576955"/>
                <a:gd name="connsiteY5" fmla="*/ 464630 h 5560060"/>
                <a:gd name="connsiteX6" fmla="*/ 464629 w 3576955"/>
                <a:gd name="connsiteY6" fmla="*/ 2780030 h 5560060"/>
                <a:gd name="connsiteX7" fmla="*/ 2780030 w 3576955"/>
                <a:gd name="connsiteY7" fmla="*/ 5095431 h 5560060"/>
                <a:gd name="connsiteX8" fmla="*/ 3467806 w 3576955"/>
                <a:gd name="connsiteY8" fmla="*/ 4991161 h 5560060"/>
                <a:gd name="connsiteX9" fmla="*/ 3576955 w 3576955"/>
                <a:gd name="connsiteY9" fmla="*/ 4951136 h 5560060"/>
                <a:gd name="connsiteX10" fmla="*/ 3576955 w 3576955"/>
                <a:gd name="connsiteY10" fmla="*/ 5443014 h 5560060"/>
                <a:gd name="connsiteX11" fmla="*/ 3333210 w 3576955"/>
                <a:gd name="connsiteY11" fmla="*/ 5505164 h 5560060"/>
                <a:gd name="connsiteX12" fmla="*/ 2780030 w 3576955"/>
                <a:gd name="connsiteY12" fmla="*/ 5560060 h 5560060"/>
                <a:gd name="connsiteX13" fmla="*/ 1697863 w 3576955"/>
                <a:gd name="connsiteY13" fmla="*/ 5341493 h 5560060"/>
                <a:gd name="connsiteX14" fmla="*/ 814260 w 3576955"/>
                <a:gd name="connsiteY14" fmla="*/ 4745800 h 5560060"/>
                <a:gd name="connsiteX15" fmla="*/ 218567 w 3576955"/>
                <a:gd name="connsiteY15" fmla="*/ 3862197 h 5560060"/>
                <a:gd name="connsiteX16" fmla="*/ 0 w 3576955"/>
                <a:gd name="connsiteY16" fmla="*/ 2780030 h 5560060"/>
                <a:gd name="connsiteX17" fmla="*/ 218567 w 3576955"/>
                <a:gd name="connsiteY17" fmla="*/ 1697863 h 5560060"/>
                <a:gd name="connsiteX18" fmla="*/ 814260 w 3576955"/>
                <a:gd name="connsiteY18" fmla="*/ 814261 h 5560060"/>
                <a:gd name="connsiteX19" fmla="*/ 1697863 w 3576955"/>
                <a:gd name="connsiteY19" fmla="*/ 218567 h 5560060"/>
                <a:gd name="connsiteX20" fmla="*/ 2780030 w 3576955"/>
                <a:gd name="connsiteY20" fmla="*/ 0 h 556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76955" h="5560060">
                  <a:moveTo>
                    <a:pt x="2780030" y="0"/>
                  </a:moveTo>
                  <a:cubicBezTo>
                    <a:pt x="2967609" y="0"/>
                    <a:pt x="3152442" y="18383"/>
                    <a:pt x="3333234" y="54896"/>
                  </a:cubicBezTo>
                  <a:lnTo>
                    <a:pt x="3576955" y="117040"/>
                  </a:lnTo>
                  <a:lnTo>
                    <a:pt x="3576955" y="608925"/>
                  </a:lnTo>
                  <a:lnTo>
                    <a:pt x="3467806" y="568900"/>
                  </a:lnTo>
                  <a:cubicBezTo>
                    <a:pt x="3250435" y="501146"/>
                    <a:pt x="3019417" y="464630"/>
                    <a:pt x="2780030" y="464630"/>
                  </a:cubicBezTo>
                  <a:cubicBezTo>
                    <a:pt x="1503299" y="464630"/>
                    <a:pt x="464629" y="1503299"/>
                    <a:pt x="464629" y="2780030"/>
                  </a:cubicBezTo>
                  <a:cubicBezTo>
                    <a:pt x="464629" y="4056761"/>
                    <a:pt x="1503299" y="5095431"/>
                    <a:pt x="2780030" y="5095431"/>
                  </a:cubicBezTo>
                  <a:cubicBezTo>
                    <a:pt x="3019417" y="5095431"/>
                    <a:pt x="3250435" y="5058915"/>
                    <a:pt x="3467806" y="4991161"/>
                  </a:cubicBezTo>
                  <a:lnTo>
                    <a:pt x="3576955" y="4951136"/>
                  </a:lnTo>
                  <a:lnTo>
                    <a:pt x="3576955" y="5443014"/>
                  </a:lnTo>
                  <a:lnTo>
                    <a:pt x="3333210" y="5505164"/>
                  </a:lnTo>
                  <a:cubicBezTo>
                    <a:pt x="3152426" y="5541677"/>
                    <a:pt x="2967609" y="5560060"/>
                    <a:pt x="2780030" y="5560060"/>
                  </a:cubicBezTo>
                  <a:cubicBezTo>
                    <a:pt x="2404808" y="5560060"/>
                    <a:pt x="2040700" y="5486527"/>
                    <a:pt x="1697863" y="5341493"/>
                  </a:cubicBezTo>
                  <a:cubicBezTo>
                    <a:pt x="1366774" y="5201476"/>
                    <a:pt x="1069531" y="5001070"/>
                    <a:pt x="814260" y="4745800"/>
                  </a:cubicBezTo>
                  <a:cubicBezTo>
                    <a:pt x="558990" y="4490530"/>
                    <a:pt x="358584" y="4193286"/>
                    <a:pt x="218567" y="3862197"/>
                  </a:cubicBezTo>
                  <a:cubicBezTo>
                    <a:pt x="73533" y="3519297"/>
                    <a:pt x="0" y="3155188"/>
                    <a:pt x="0" y="2780030"/>
                  </a:cubicBezTo>
                  <a:cubicBezTo>
                    <a:pt x="0" y="2404872"/>
                    <a:pt x="73533" y="2040700"/>
                    <a:pt x="218567" y="1697863"/>
                  </a:cubicBezTo>
                  <a:cubicBezTo>
                    <a:pt x="358584" y="1366774"/>
                    <a:pt x="558990" y="1069531"/>
                    <a:pt x="814260" y="814261"/>
                  </a:cubicBezTo>
                  <a:cubicBezTo>
                    <a:pt x="1069531" y="558991"/>
                    <a:pt x="1366774" y="358585"/>
                    <a:pt x="1697863" y="218567"/>
                  </a:cubicBezTo>
                  <a:cubicBezTo>
                    <a:pt x="2040763" y="73533"/>
                    <a:pt x="2404872" y="0"/>
                    <a:pt x="2780030" y="0"/>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7" name="Freeform: Shape 17">
              <a:extLst>
                <a:ext uri="{FF2B5EF4-FFF2-40B4-BE49-F238E27FC236}">
                  <a16:creationId xmlns:a16="http://schemas.microsoft.com/office/drawing/2014/main" id="{CEA9A90D-F3E1-50D5-50A9-CFEE170EFD85}"/>
                </a:ext>
              </a:extLst>
            </p:cNvPr>
            <p:cNvSpPr/>
            <p:nvPr/>
          </p:nvSpPr>
          <p:spPr>
            <a:xfrm>
              <a:off x="9200260" y="1231011"/>
              <a:ext cx="2991740" cy="4395978"/>
            </a:xfrm>
            <a:custGeom>
              <a:avLst/>
              <a:gdLst>
                <a:gd name="connsiteX0" fmla="*/ 2197989 w 2991740"/>
                <a:gd name="connsiteY0" fmla="*/ 0 h 4395978"/>
                <a:gd name="connsiteX1" fmla="*/ 2847249 w 2991740"/>
                <a:gd name="connsiteY1" fmla="*/ 97459 h 4395978"/>
                <a:gd name="connsiteX2" fmla="*/ 2991740 w 2991740"/>
                <a:gd name="connsiteY2" fmla="*/ 150250 h 4395978"/>
                <a:gd name="connsiteX3" fmla="*/ 2991740 w 2991740"/>
                <a:gd name="connsiteY3" fmla="*/ 658797 h 4395978"/>
                <a:gd name="connsiteX4" fmla="*/ 2872055 w 2991740"/>
                <a:gd name="connsiteY4" fmla="*/ 601058 h 4395978"/>
                <a:gd name="connsiteX5" fmla="*/ 2197989 w 2991740"/>
                <a:gd name="connsiteY5" fmla="*/ 464630 h 4395978"/>
                <a:gd name="connsiteX6" fmla="*/ 464630 w 2991740"/>
                <a:gd name="connsiteY6" fmla="*/ 2197989 h 4395978"/>
                <a:gd name="connsiteX7" fmla="*/ 2197989 w 2991740"/>
                <a:gd name="connsiteY7" fmla="*/ 3931348 h 4395978"/>
                <a:gd name="connsiteX8" fmla="*/ 2872055 w 2991740"/>
                <a:gd name="connsiteY8" fmla="*/ 3794921 h 4395978"/>
                <a:gd name="connsiteX9" fmla="*/ 2991740 w 2991740"/>
                <a:gd name="connsiteY9" fmla="*/ 3737181 h 4395978"/>
                <a:gd name="connsiteX10" fmla="*/ 2991740 w 2991740"/>
                <a:gd name="connsiteY10" fmla="*/ 4245725 h 4395978"/>
                <a:gd name="connsiteX11" fmla="*/ 2847222 w 2991740"/>
                <a:gd name="connsiteY11" fmla="*/ 4298520 h 4395978"/>
                <a:gd name="connsiteX12" fmla="*/ 2197989 w 2991740"/>
                <a:gd name="connsiteY12" fmla="*/ 4395978 h 4395978"/>
                <a:gd name="connsiteX13" fmla="*/ 1342390 w 2991740"/>
                <a:gd name="connsiteY13" fmla="*/ 4223131 h 4395978"/>
                <a:gd name="connsiteX14" fmla="*/ 643827 w 2991740"/>
                <a:gd name="connsiteY14" fmla="*/ 3752152 h 4395978"/>
                <a:gd name="connsiteX15" fmla="*/ 172847 w 2991740"/>
                <a:gd name="connsiteY15" fmla="*/ 3053588 h 4395978"/>
                <a:gd name="connsiteX16" fmla="*/ 0 w 2991740"/>
                <a:gd name="connsiteY16" fmla="*/ 2197989 h 4395978"/>
                <a:gd name="connsiteX17" fmla="*/ 172847 w 2991740"/>
                <a:gd name="connsiteY17" fmla="*/ 1342390 h 4395978"/>
                <a:gd name="connsiteX18" fmla="*/ 643827 w 2991740"/>
                <a:gd name="connsiteY18" fmla="*/ 643827 h 4395978"/>
                <a:gd name="connsiteX19" fmla="*/ 1342390 w 2991740"/>
                <a:gd name="connsiteY19" fmla="*/ 172847 h 4395978"/>
                <a:gd name="connsiteX20" fmla="*/ 2197989 w 2991740"/>
                <a:gd name="connsiteY20" fmla="*/ 0 h 4395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91740" h="4395978">
                  <a:moveTo>
                    <a:pt x="2197989" y="0"/>
                  </a:moveTo>
                  <a:cubicBezTo>
                    <a:pt x="2420446" y="0"/>
                    <a:pt x="2638009" y="32719"/>
                    <a:pt x="2847249" y="97459"/>
                  </a:cubicBezTo>
                  <a:lnTo>
                    <a:pt x="2991740" y="150250"/>
                  </a:lnTo>
                  <a:lnTo>
                    <a:pt x="2991740" y="658797"/>
                  </a:lnTo>
                  <a:lnTo>
                    <a:pt x="2872055" y="601058"/>
                  </a:lnTo>
                  <a:cubicBezTo>
                    <a:pt x="2664750" y="513227"/>
                    <a:pt x="2436940" y="464630"/>
                    <a:pt x="2197989" y="464630"/>
                  </a:cubicBezTo>
                  <a:cubicBezTo>
                    <a:pt x="1242251" y="464630"/>
                    <a:pt x="464630" y="1242187"/>
                    <a:pt x="464630" y="2197989"/>
                  </a:cubicBezTo>
                  <a:cubicBezTo>
                    <a:pt x="464630" y="3153791"/>
                    <a:pt x="1242187" y="3931348"/>
                    <a:pt x="2197989" y="3931348"/>
                  </a:cubicBezTo>
                  <a:cubicBezTo>
                    <a:pt x="2436940" y="3931348"/>
                    <a:pt x="2664750" y="3882751"/>
                    <a:pt x="2872055" y="3794921"/>
                  </a:cubicBezTo>
                  <a:lnTo>
                    <a:pt x="2991740" y="3737181"/>
                  </a:lnTo>
                  <a:lnTo>
                    <a:pt x="2991740" y="4245725"/>
                  </a:lnTo>
                  <a:lnTo>
                    <a:pt x="2847222" y="4298520"/>
                  </a:lnTo>
                  <a:cubicBezTo>
                    <a:pt x="2637973" y="4363260"/>
                    <a:pt x="2420446" y="4395978"/>
                    <a:pt x="2197989" y="4395978"/>
                  </a:cubicBezTo>
                  <a:cubicBezTo>
                    <a:pt x="1901381" y="4395978"/>
                    <a:pt x="1613472" y="4337812"/>
                    <a:pt x="1342390" y="4223131"/>
                  </a:cubicBezTo>
                  <a:cubicBezTo>
                    <a:pt x="1080643" y="4112387"/>
                    <a:pt x="845566" y="3953955"/>
                    <a:pt x="643827" y="3752152"/>
                  </a:cubicBezTo>
                  <a:cubicBezTo>
                    <a:pt x="442023" y="3550348"/>
                    <a:pt x="283591" y="3315335"/>
                    <a:pt x="172847" y="3053588"/>
                  </a:cubicBezTo>
                  <a:cubicBezTo>
                    <a:pt x="58166" y="2782443"/>
                    <a:pt x="0" y="2494598"/>
                    <a:pt x="0" y="2197989"/>
                  </a:cubicBezTo>
                  <a:cubicBezTo>
                    <a:pt x="0" y="1901381"/>
                    <a:pt x="58166" y="1613472"/>
                    <a:pt x="172847" y="1342390"/>
                  </a:cubicBezTo>
                  <a:cubicBezTo>
                    <a:pt x="283591" y="1080643"/>
                    <a:pt x="442023" y="845566"/>
                    <a:pt x="643827" y="643827"/>
                  </a:cubicBezTo>
                  <a:cubicBezTo>
                    <a:pt x="845630" y="442024"/>
                    <a:pt x="1080643" y="283591"/>
                    <a:pt x="1342390" y="172847"/>
                  </a:cubicBezTo>
                  <a:cubicBezTo>
                    <a:pt x="1613535" y="58166"/>
                    <a:pt x="1901381" y="0"/>
                    <a:pt x="2197989"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14300">
                <a:prstClr val="black"/>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8" name="Freeform: Shape 19">
              <a:extLst>
                <a:ext uri="{FF2B5EF4-FFF2-40B4-BE49-F238E27FC236}">
                  <a16:creationId xmlns:a16="http://schemas.microsoft.com/office/drawing/2014/main" id="{225B07A7-A49B-1705-7427-FFB1617258D0}"/>
                </a:ext>
              </a:extLst>
            </p:cNvPr>
            <p:cNvSpPr/>
            <p:nvPr/>
          </p:nvSpPr>
          <p:spPr>
            <a:xfrm>
              <a:off x="8636102" y="648426"/>
              <a:ext cx="3555899" cy="2681949"/>
            </a:xfrm>
            <a:custGeom>
              <a:avLst/>
              <a:gdLst>
                <a:gd name="connsiteX0" fmla="*/ 2841007 w 3555899"/>
                <a:gd name="connsiteY0" fmla="*/ 1362 h 2681949"/>
                <a:gd name="connsiteX1" fmla="*/ 3119598 w 3555899"/>
                <a:gd name="connsiteY1" fmla="*/ 23997 h 2681949"/>
                <a:gd name="connsiteX2" fmla="*/ 3394622 w 3555899"/>
                <a:gd name="connsiteY2" fmla="*/ 73880 h 2681949"/>
                <a:gd name="connsiteX3" fmla="*/ 3555899 w 3555899"/>
                <a:gd name="connsiteY3" fmla="*/ 120121 h 2681949"/>
                <a:gd name="connsiteX4" fmla="*/ 3555899 w 3555899"/>
                <a:gd name="connsiteY4" fmla="*/ 608023 h 2681949"/>
                <a:gd name="connsiteX5" fmla="*/ 3504814 w 3555899"/>
                <a:gd name="connsiteY5" fmla="*/ 587905 h 2681949"/>
                <a:gd name="connsiteX6" fmla="*/ 3059209 w 3555899"/>
                <a:gd name="connsiteY6" fmla="*/ 484690 h 2681949"/>
                <a:gd name="connsiteX7" fmla="*/ 1347757 w 3555899"/>
                <a:gd name="connsiteY7" fmla="*/ 944493 h 2681949"/>
                <a:gd name="connsiteX8" fmla="*/ 462694 w 3555899"/>
                <a:gd name="connsiteY8" fmla="*/ 2479796 h 2681949"/>
                <a:gd name="connsiteX9" fmla="*/ 202153 w 3555899"/>
                <a:gd name="connsiteY9" fmla="*/ 2679948 h 2681949"/>
                <a:gd name="connsiteX10" fmla="*/ 2001 w 3555899"/>
                <a:gd name="connsiteY10" fmla="*/ 2419408 h 2681949"/>
                <a:gd name="connsiteX11" fmla="*/ 359252 w 3555899"/>
                <a:gd name="connsiteY11" fmla="*/ 1374769 h 2681949"/>
                <a:gd name="connsiteX12" fmla="*/ 1064674 w 3555899"/>
                <a:gd name="connsiteY12" fmla="*/ 576003 h 2681949"/>
                <a:gd name="connsiteX13" fmla="*/ 2018190 w 3555899"/>
                <a:gd name="connsiteY13" fmla="*/ 100134 h 2681949"/>
                <a:gd name="connsiteX14" fmla="*/ 2841007 w 3555899"/>
                <a:gd name="connsiteY14" fmla="*/ 1362 h 268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55899" h="2681949">
                  <a:moveTo>
                    <a:pt x="2841007" y="1362"/>
                  </a:moveTo>
                  <a:cubicBezTo>
                    <a:pt x="2933670" y="4264"/>
                    <a:pt x="3026586" y="11805"/>
                    <a:pt x="3119598" y="23997"/>
                  </a:cubicBezTo>
                  <a:cubicBezTo>
                    <a:pt x="3212610" y="36173"/>
                    <a:pt x="3304335" y="52818"/>
                    <a:pt x="3394622" y="73880"/>
                  </a:cubicBezTo>
                  <a:lnTo>
                    <a:pt x="3555899" y="120121"/>
                  </a:lnTo>
                  <a:lnTo>
                    <a:pt x="3555899" y="608023"/>
                  </a:lnTo>
                  <a:lnTo>
                    <a:pt x="3504814" y="587905"/>
                  </a:lnTo>
                  <a:cubicBezTo>
                    <a:pt x="3361572" y="539479"/>
                    <a:pt x="3212514" y="504772"/>
                    <a:pt x="3059209" y="484690"/>
                  </a:cubicBezTo>
                  <a:cubicBezTo>
                    <a:pt x="2445989" y="404362"/>
                    <a:pt x="1838168" y="567684"/>
                    <a:pt x="1347757" y="944493"/>
                  </a:cubicBezTo>
                  <a:cubicBezTo>
                    <a:pt x="857346" y="1321302"/>
                    <a:pt x="543021" y="1866576"/>
                    <a:pt x="462694" y="2479796"/>
                  </a:cubicBezTo>
                  <a:cubicBezTo>
                    <a:pt x="446057" y="2606987"/>
                    <a:pt x="329407" y="2696649"/>
                    <a:pt x="202153" y="2679948"/>
                  </a:cubicBezTo>
                  <a:cubicBezTo>
                    <a:pt x="74963" y="2663311"/>
                    <a:pt x="-14699" y="2546662"/>
                    <a:pt x="2001" y="2419408"/>
                  </a:cubicBezTo>
                  <a:cubicBezTo>
                    <a:pt x="50706" y="2047361"/>
                    <a:pt x="170911" y="1695889"/>
                    <a:pt x="359252" y="1374769"/>
                  </a:cubicBezTo>
                  <a:cubicBezTo>
                    <a:pt x="541116" y="1064698"/>
                    <a:pt x="778416" y="795966"/>
                    <a:pt x="1064674" y="576003"/>
                  </a:cubicBezTo>
                  <a:cubicBezTo>
                    <a:pt x="1350932" y="356102"/>
                    <a:pt x="1671734" y="195955"/>
                    <a:pt x="2018190" y="100134"/>
                  </a:cubicBezTo>
                  <a:cubicBezTo>
                    <a:pt x="2287319" y="25696"/>
                    <a:pt x="2563020" y="-7344"/>
                    <a:pt x="2841007" y="1362"/>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 name="Freeform: Shape 24">
              <a:extLst>
                <a:ext uri="{FF2B5EF4-FFF2-40B4-BE49-F238E27FC236}">
                  <a16:creationId xmlns:a16="http://schemas.microsoft.com/office/drawing/2014/main" id="{4EA8D7C7-440E-1D9D-79DA-F39E14D57EB1}"/>
                </a:ext>
              </a:extLst>
            </p:cNvPr>
            <p:cNvSpPr/>
            <p:nvPr/>
          </p:nvSpPr>
          <p:spPr>
            <a:xfrm>
              <a:off x="9328776" y="3895779"/>
              <a:ext cx="2863225" cy="1731718"/>
            </a:xfrm>
            <a:custGeom>
              <a:avLst/>
              <a:gdLst>
                <a:gd name="connsiteX0" fmla="*/ 240633 w 2863225"/>
                <a:gd name="connsiteY0" fmla="*/ 160 h 1731718"/>
                <a:gd name="connsiteX1" fmla="*/ 449462 w 2863225"/>
                <a:gd name="connsiteY1" fmla="*/ 149679 h 1731718"/>
                <a:gd name="connsiteX2" fmla="*/ 1359862 w 2863225"/>
                <a:gd name="connsiteY2" fmla="*/ 1114625 h 1731718"/>
                <a:gd name="connsiteX3" fmla="*/ 2685932 w 2863225"/>
                <a:gd name="connsiteY3" fmla="*/ 1153169 h 1731718"/>
                <a:gd name="connsiteX4" fmla="*/ 2848141 w 2863225"/>
                <a:gd name="connsiteY4" fmla="*/ 1081850 h 1731718"/>
                <a:gd name="connsiteX5" fmla="*/ 2863225 w 2863225"/>
                <a:gd name="connsiteY5" fmla="*/ 1073303 h 1731718"/>
                <a:gd name="connsiteX6" fmla="*/ 2863225 w 2863225"/>
                <a:gd name="connsiteY6" fmla="*/ 1082217 h 1731718"/>
                <a:gd name="connsiteX7" fmla="*/ 2851661 w 2863225"/>
                <a:gd name="connsiteY7" fmla="*/ 1088769 h 1731718"/>
                <a:gd name="connsiteX8" fmla="*/ 2688726 w 2863225"/>
                <a:gd name="connsiteY8" fmla="*/ 1160408 h 1731718"/>
                <a:gd name="connsiteX9" fmla="*/ 1356687 w 2863225"/>
                <a:gd name="connsiteY9" fmla="*/ 1121673 h 1731718"/>
                <a:gd name="connsiteX10" fmla="*/ 442223 w 2863225"/>
                <a:gd name="connsiteY10" fmla="*/ 152409 h 1731718"/>
                <a:gd name="connsiteX11" fmla="*/ 232102 w 2863225"/>
                <a:gd name="connsiteY11" fmla="*/ 7693 h 1731718"/>
                <a:gd name="connsiteX12" fmla="*/ 232102 w 2863225"/>
                <a:gd name="connsiteY12" fmla="*/ 7756 h 1731718"/>
                <a:gd name="connsiteX13" fmla="*/ 152473 w 2863225"/>
                <a:gd name="connsiteY13" fmla="*/ 22425 h 1731718"/>
                <a:gd name="connsiteX14" fmla="*/ 22488 w 2863225"/>
                <a:gd name="connsiteY14" fmla="*/ 312175 h 1731718"/>
                <a:gd name="connsiteX15" fmla="*/ 486673 w 2863225"/>
                <a:gd name="connsiteY15" fmla="*/ 1047759 h 1731718"/>
                <a:gd name="connsiteX16" fmla="*/ 1172854 w 2863225"/>
                <a:gd name="connsiteY16" fmla="*/ 1531439 h 1731718"/>
                <a:gd name="connsiteX17" fmla="*/ 1990353 w 2863225"/>
                <a:gd name="connsiteY17" fmla="*/ 1722447 h 1731718"/>
                <a:gd name="connsiteX18" fmla="*/ 2070744 w 2863225"/>
                <a:gd name="connsiteY18" fmla="*/ 1723907 h 1731718"/>
                <a:gd name="connsiteX19" fmla="*/ 2848493 w 2863225"/>
                <a:gd name="connsiteY19" fmla="*/ 1580143 h 1731718"/>
                <a:gd name="connsiteX20" fmla="*/ 2863225 w 2863225"/>
                <a:gd name="connsiteY20" fmla="*/ 1573691 h 1731718"/>
                <a:gd name="connsiteX21" fmla="*/ 2863225 w 2863225"/>
                <a:gd name="connsiteY21" fmla="*/ 1582152 h 1731718"/>
                <a:gd name="connsiteX22" fmla="*/ 2851286 w 2863225"/>
                <a:gd name="connsiteY22" fmla="*/ 1587382 h 1731718"/>
                <a:gd name="connsiteX23" fmla="*/ 2070808 w 2863225"/>
                <a:gd name="connsiteY23" fmla="*/ 1731654 h 1731718"/>
                <a:gd name="connsiteX24" fmla="*/ 2070681 w 2863225"/>
                <a:gd name="connsiteY24" fmla="*/ 1731718 h 1731718"/>
                <a:gd name="connsiteX25" fmla="*/ 1990036 w 2863225"/>
                <a:gd name="connsiteY25" fmla="*/ 1730257 h 1731718"/>
                <a:gd name="connsiteX26" fmla="*/ 1169616 w 2863225"/>
                <a:gd name="connsiteY26" fmla="*/ 1538551 h 1731718"/>
                <a:gd name="connsiteX27" fmla="*/ 481022 w 2863225"/>
                <a:gd name="connsiteY27" fmla="*/ 1053157 h 1731718"/>
                <a:gd name="connsiteX28" fmla="*/ 15186 w 2863225"/>
                <a:gd name="connsiteY28" fmla="*/ 314969 h 1731718"/>
                <a:gd name="connsiteX29" fmla="*/ 149679 w 2863225"/>
                <a:gd name="connsiteY29" fmla="*/ 15186 h 1731718"/>
                <a:gd name="connsiteX30" fmla="*/ 240633 w 2863225"/>
                <a:gd name="connsiteY30" fmla="*/ 160 h 173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63225" h="1731718">
                  <a:moveTo>
                    <a:pt x="240633" y="160"/>
                  </a:moveTo>
                  <a:cubicBezTo>
                    <a:pt x="331102" y="3529"/>
                    <a:pt x="415267" y="59906"/>
                    <a:pt x="449462" y="149679"/>
                  </a:cubicBezTo>
                  <a:cubicBezTo>
                    <a:pt x="614118" y="582431"/>
                    <a:pt x="937460" y="925077"/>
                    <a:pt x="1359862" y="1114625"/>
                  </a:cubicBezTo>
                  <a:cubicBezTo>
                    <a:pt x="1782264" y="1304172"/>
                    <a:pt x="2253243" y="1317888"/>
                    <a:pt x="2685932" y="1153169"/>
                  </a:cubicBezTo>
                  <a:cubicBezTo>
                    <a:pt x="2741760" y="1131925"/>
                    <a:pt x="2795858" y="1108089"/>
                    <a:pt x="2848141" y="1081850"/>
                  </a:cubicBezTo>
                  <a:lnTo>
                    <a:pt x="2863225" y="1073303"/>
                  </a:lnTo>
                  <a:lnTo>
                    <a:pt x="2863225" y="1082217"/>
                  </a:lnTo>
                  <a:lnTo>
                    <a:pt x="2851661" y="1088769"/>
                  </a:lnTo>
                  <a:cubicBezTo>
                    <a:pt x="2799144" y="1115125"/>
                    <a:pt x="2744804" y="1139068"/>
                    <a:pt x="2688726" y="1160408"/>
                  </a:cubicBezTo>
                  <a:cubicBezTo>
                    <a:pt x="2254069" y="1325826"/>
                    <a:pt x="1781057" y="1312046"/>
                    <a:pt x="1356687" y="1121673"/>
                  </a:cubicBezTo>
                  <a:cubicBezTo>
                    <a:pt x="932380" y="931300"/>
                    <a:pt x="607641" y="587067"/>
                    <a:pt x="442223" y="152409"/>
                  </a:cubicBezTo>
                  <a:cubicBezTo>
                    <a:pt x="408124" y="62874"/>
                    <a:pt x="322653" y="7693"/>
                    <a:pt x="232102" y="7693"/>
                  </a:cubicBezTo>
                  <a:lnTo>
                    <a:pt x="232102" y="7756"/>
                  </a:lnTo>
                  <a:cubicBezTo>
                    <a:pt x="205622" y="7756"/>
                    <a:pt x="178698" y="12455"/>
                    <a:pt x="152473" y="22425"/>
                  </a:cubicBezTo>
                  <a:cubicBezTo>
                    <a:pt x="36712" y="66494"/>
                    <a:pt x="-21581" y="196478"/>
                    <a:pt x="22488" y="312175"/>
                  </a:cubicBezTo>
                  <a:cubicBezTo>
                    <a:pt x="127581" y="588400"/>
                    <a:pt x="283791" y="835923"/>
                    <a:pt x="486673" y="1047759"/>
                  </a:cubicBezTo>
                  <a:cubicBezTo>
                    <a:pt x="682571" y="1252293"/>
                    <a:pt x="913393" y="1415043"/>
                    <a:pt x="1172854" y="1531439"/>
                  </a:cubicBezTo>
                  <a:cubicBezTo>
                    <a:pt x="1432315" y="1647834"/>
                    <a:pt x="1707334" y="1712160"/>
                    <a:pt x="1990353" y="1722447"/>
                  </a:cubicBezTo>
                  <a:cubicBezTo>
                    <a:pt x="2017023" y="1723399"/>
                    <a:pt x="2044074" y="1723907"/>
                    <a:pt x="2070744" y="1723907"/>
                  </a:cubicBezTo>
                  <a:cubicBezTo>
                    <a:pt x="2336174" y="1723907"/>
                    <a:pt x="2597858" y="1675520"/>
                    <a:pt x="2848493" y="1580143"/>
                  </a:cubicBezTo>
                  <a:lnTo>
                    <a:pt x="2863225" y="1573691"/>
                  </a:lnTo>
                  <a:lnTo>
                    <a:pt x="2863225" y="1582152"/>
                  </a:lnTo>
                  <a:lnTo>
                    <a:pt x="2851286" y="1587382"/>
                  </a:lnTo>
                  <a:cubicBezTo>
                    <a:pt x="2599763" y="1683077"/>
                    <a:pt x="2337127" y="1731654"/>
                    <a:pt x="2070808" y="1731654"/>
                  </a:cubicBezTo>
                  <a:lnTo>
                    <a:pt x="2070681" y="1731718"/>
                  </a:lnTo>
                  <a:cubicBezTo>
                    <a:pt x="2043947" y="1731718"/>
                    <a:pt x="2016769" y="1731210"/>
                    <a:pt x="1990036" y="1730257"/>
                  </a:cubicBezTo>
                  <a:cubicBezTo>
                    <a:pt x="1706000" y="1719907"/>
                    <a:pt x="1429966" y="1655391"/>
                    <a:pt x="1169616" y="1538551"/>
                  </a:cubicBezTo>
                  <a:cubicBezTo>
                    <a:pt x="909266" y="1421711"/>
                    <a:pt x="677554" y="1258389"/>
                    <a:pt x="481022" y="1053157"/>
                  </a:cubicBezTo>
                  <a:cubicBezTo>
                    <a:pt x="277441" y="840559"/>
                    <a:pt x="120659" y="592147"/>
                    <a:pt x="15186" y="314969"/>
                  </a:cubicBezTo>
                  <a:cubicBezTo>
                    <a:pt x="-30344" y="195272"/>
                    <a:pt x="29981" y="60779"/>
                    <a:pt x="149679" y="15186"/>
                  </a:cubicBezTo>
                  <a:cubicBezTo>
                    <a:pt x="179619" y="3804"/>
                    <a:pt x="210476" y="-963"/>
                    <a:pt x="240633" y="160"/>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0" name="Freeform: Shape 26">
              <a:extLst>
                <a:ext uri="{FF2B5EF4-FFF2-40B4-BE49-F238E27FC236}">
                  <a16:creationId xmlns:a16="http://schemas.microsoft.com/office/drawing/2014/main" id="{36378190-05EB-C754-34D0-2EA3EC829938}"/>
                </a:ext>
              </a:extLst>
            </p:cNvPr>
            <p:cNvSpPr/>
            <p:nvPr/>
          </p:nvSpPr>
          <p:spPr>
            <a:xfrm>
              <a:off x="9328702" y="3895705"/>
              <a:ext cx="2863299" cy="1731792"/>
            </a:xfrm>
            <a:custGeom>
              <a:avLst/>
              <a:gdLst>
                <a:gd name="connsiteX0" fmla="*/ 240779 w 2863299"/>
                <a:gd name="connsiteY0" fmla="*/ 154 h 1731792"/>
                <a:gd name="connsiteX1" fmla="*/ 449537 w 2863299"/>
                <a:gd name="connsiteY1" fmla="*/ 149753 h 1731792"/>
                <a:gd name="connsiteX2" fmla="*/ 1359936 w 2863299"/>
                <a:gd name="connsiteY2" fmla="*/ 1114699 h 1731792"/>
                <a:gd name="connsiteX3" fmla="*/ 2686006 w 2863299"/>
                <a:gd name="connsiteY3" fmla="*/ 1153243 h 1731792"/>
                <a:gd name="connsiteX4" fmla="*/ 2848215 w 2863299"/>
                <a:gd name="connsiteY4" fmla="*/ 1081924 h 1731792"/>
                <a:gd name="connsiteX5" fmla="*/ 2863299 w 2863299"/>
                <a:gd name="connsiteY5" fmla="*/ 1073377 h 1731792"/>
                <a:gd name="connsiteX6" fmla="*/ 2863299 w 2863299"/>
                <a:gd name="connsiteY6" fmla="*/ 1582228 h 1731792"/>
                <a:gd name="connsiteX7" fmla="*/ 2851361 w 2863299"/>
                <a:gd name="connsiteY7" fmla="*/ 1587457 h 1731792"/>
                <a:gd name="connsiteX8" fmla="*/ 2070882 w 2863299"/>
                <a:gd name="connsiteY8" fmla="*/ 1731729 h 1731792"/>
                <a:gd name="connsiteX9" fmla="*/ 2070755 w 2863299"/>
                <a:gd name="connsiteY9" fmla="*/ 1731792 h 1731792"/>
                <a:gd name="connsiteX10" fmla="*/ 1990110 w 2863299"/>
                <a:gd name="connsiteY10" fmla="*/ 1730332 h 1731792"/>
                <a:gd name="connsiteX11" fmla="*/ 1169690 w 2863299"/>
                <a:gd name="connsiteY11" fmla="*/ 1538625 h 1731792"/>
                <a:gd name="connsiteX12" fmla="*/ 481096 w 2863299"/>
                <a:gd name="connsiteY12" fmla="*/ 1053231 h 1731792"/>
                <a:gd name="connsiteX13" fmla="*/ 15260 w 2863299"/>
                <a:gd name="connsiteY13" fmla="*/ 315043 h 1731792"/>
                <a:gd name="connsiteX14" fmla="*/ 149753 w 2863299"/>
                <a:gd name="connsiteY14" fmla="*/ 15260 h 1731792"/>
                <a:gd name="connsiteX15" fmla="*/ 240779 w 2863299"/>
                <a:gd name="connsiteY15" fmla="*/ 154 h 173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63299" h="1731792">
                  <a:moveTo>
                    <a:pt x="240779" y="154"/>
                  </a:moveTo>
                  <a:cubicBezTo>
                    <a:pt x="331260" y="3461"/>
                    <a:pt x="415294" y="59837"/>
                    <a:pt x="449537" y="149753"/>
                  </a:cubicBezTo>
                  <a:cubicBezTo>
                    <a:pt x="614192" y="582442"/>
                    <a:pt x="937534" y="925152"/>
                    <a:pt x="1359936" y="1114699"/>
                  </a:cubicBezTo>
                  <a:cubicBezTo>
                    <a:pt x="1782338" y="1304247"/>
                    <a:pt x="2253318" y="1317963"/>
                    <a:pt x="2686006" y="1153243"/>
                  </a:cubicBezTo>
                  <a:cubicBezTo>
                    <a:pt x="2741834" y="1131999"/>
                    <a:pt x="2795932" y="1108163"/>
                    <a:pt x="2848215" y="1081924"/>
                  </a:cubicBezTo>
                  <a:lnTo>
                    <a:pt x="2863299" y="1073377"/>
                  </a:lnTo>
                  <a:lnTo>
                    <a:pt x="2863299" y="1582228"/>
                  </a:lnTo>
                  <a:lnTo>
                    <a:pt x="2851361" y="1587457"/>
                  </a:lnTo>
                  <a:cubicBezTo>
                    <a:pt x="2599519" y="1683278"/>
                    <a:pt x="2337328" y="1731729"/>
                    <a:pt x="2070882" y="1731729"/>
                  </a:cubicBezTo>
                  <a:lnTo>
                    <a:pt x="2070755" y="1731792"/>
                  </a:lnTo>
                  <a:cubicBezTo>
                    <a:pt x="2043895" y="1731792"/>
                    <a:pt x="2017034" y="1731284"/>
                    <a:pt x="1990110" y="1730332"/>
                  </a:cubicBezTo>
                  <a:cubicBezTo>
                    <a:pt x="1706075" y="1719981"/>
                    <a:pt x="1430040" y="1655465"/>
                    <a:pt x="1169690" y="1538625"/>
                  </a:cubicBezTo>
                  <a:cubicBezTo>
                    <a:pt x="909340" y="1421785"/>
                    <a:pt x="677629" y="1258463"/>
                    <a:pt x="481096" y="1053231"/>
                  </a:cubicBezTo>
                  <a:cubicBezTo>
                    <a:pt x="277515" y="840633"/>
                    <a:pt x="120733" y="592221"/>
                    <a:pt x="15260" y="315043"/>
                  </a:cubicBezTo>
                  <a:cubicBezTo>
                    <a:pt x="-30396" y="195155"/>
                    <a:pt x="29865" y="60917"/>
                    <a:pt x="149753" y="15260"/>
                  </a:cubicBezTo>
                  <a:cubicBezTo>
                    <a:pt x="179741" y="3846"/>
                    <a:pt x="210618" y="-948"/>
                    <a:pt x="240779" y="154"/>
                  </a:cubicBezTo>
                  <a:close/>
                </a:path>
              </a:pathLst>
            </a:custGeom>
            <a:solidFill>
              <a:srgbClr val="FFFFFF">
                <a:lumMod val="95000"/>
              </a:srgbClr>
            </a:solidFill>
            <a:ln w="9525" cap="flat" cmpd="sng" algn="ctr">
              <a:solidFill>
                <a:srgbClr val="FFFFFF">
                  <a:alpha val="25000"/>
                </a:srgbClr>
              </a:solidFill>
              <a:prstDash val="solid"/>
              <a:headEnd type="none" w="med" len="med"/>
              <a:tailEnd type="none" w="med" len="med"/>
            </a:ln>
            <a:effectLst>
              <a:innerShdw blurRad="63500" dist="50800" dir="2700000">
                <a:prstClr val="black">
                  <a:alpha val="50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1" name="Freeform: Shape 32">
              <a:extLst>
                <a:ext uri="{FF2B5EF4-FFF2-40B4-BE49-F238E27FC236}">
                  <a16:creationId xmlns:a16="http://schemas.microsoft.com/office/drawing/2014/main" id="{18F7CD81-3EE2-8144-39F2-C8AED0A13E2A}"/>
                </a:ext>
              </a:extLst>
            </p:cNvPr>
            <p:cNvSpPr/>
            <p:nvPr/>
          </p:nvSpPr>
          <p:spPr>
            <a:xfrm>
              <a:off x="9772015" y="1802763"/>
              <a:ext cx="2419985" cy="3252470"/>
            </a:xfrm>
            <a:custGeom>
              <a:avLst/>
              <a:gdLst>
                <a:gd name="connsiteX0" fmla="*/ 1626235 w 2419985"/>
                <a:gd name="connsiteY0" fmla="*/ 0 h 3252470"/>
                <a:gd name="connsiteX1" fmla="*/ 2391876 w 2419985"/>
                <a:gd name="connsiteY1" fmla="*/ 190627 h 3252470"/>
                <a:gd name="connsiteX2" fmla="*/ 2419985 w 2419985"/>
                <a:gd name="connsiteY2" fmla="*/ 207496 h 3252470"/>
                <a:gd name="connsiteX3" fmla="*/ 2419985 w 2419985"/>
                <a:gd name="connsiteY3" fmla="*/ 780465 h 3252470"/>
                <a:gd name="connsiteX4" fmla="*/ 2364703 w 2419985"/>
                <a:gd name="connsiteY4" fmla="*/ 730211 h 3252470"/>
                <a:gd name="connsiteX5" fmla="*/ 1626235 w 2419985"/>
                <a:gd name="connsiteY5" fmla="*/ 464630 h 3252470"/>
                <a:gd name="connsiteX6" fmla="*/ 464629 w 2419985"/>
                <a:gd name="connsiteY6" fmla="*/ 1626235 h 3252470"/>
                <a:gd name="connsiteX7" fmla="*/ 1626235 w 2419985"/>
                <a:gd name="connsiteY7" fmla="*/ 2787841 h 3252470"/>
                <a:gd name="connsiteX8" fmla="*/ 2364703 w 2419985"/>
                <a:gd name="connsiteY8" fmla="*/ 2522260 h 3252470"/>
                <a:gd name="connsiteX9" fmla="*/ 2419985 w 2419985"/>
                <a:gd name="connsiteY9" fmla="*/ 2472006 h 3252470"/>
                <a:gd name="connsiteX10" fmla="*/ 2419985 w 2419985"/>
                <a:gd name="connsiteY10" fmla="*/ 3044975 h 3252470"/>
                <a:gd name="connsiteX11" fmla="*/ 2391876 w 2419985"/>
                <a:gd name="connsiteY11" fmla="*/ 3061843 h 3252470"/>
                <a:gd name="connsiteX12" fmla="*/ 1626235 w 2419985"/>
                <a:gd name="connsiteY12" fmla="*/ 3252470 h 3252470"/>
                <a:gd name="connsiteX13" fmla="*/ 476313 w 2419985"/>
                <a:gd name="connsiteY13" fmla="*/ 2776157 h 3252470"/>
                <a:gd name="connsiteX14" fmla="*/ 0 w 2419985"/>
                <a:gd name="connsiteY14" fmla="*/ 1626235 h 3252470"/>
                <a:gd name="connsiteX15" fmla="*/ 476313 w 2419985"/>
                <a:gd name="connsiteY15" fmla="*/ 476314 h 3252470"/>
                <a:gd name="connsiteX16" fmla="*/ 1626235 w 2419985"/>
                <a:gd name="connsiteY16" fmla="*/ 0 h 3252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9985" h="3252470">
                  <a:moveTo>
                    <a:pt x="1626235" y="0"/>
                  </a:moveTo>
                  <a:cubicBezTo>
                    <a:pt x="1897737" y="0"/>
                    <a:pt x="2159069" y="66080"/>
                    <a:pt x="2391876" y="190627"/>
                  </a:cubicBezTo>
                  <a:lnTo>
                    <a:pt x="2419985" y="207496"/>
                  </a:lnTo>
                  <a:lnTo>
                    <a:pt x="2419985" y="780465"/>
                  </a:lnTo>
                  <a:lnTo>
                    <a:pt x="2364703" y="730211"/>
                  </a:lnTo>
                  <a:cubicBezTo>
                    <a:pt x="2163832" y="564368"/>
                    <a:pt x="1906464" y="464630"/>
                    <a:pt x="1626235" y="464630"/>
                  </a:cubicBezTo>
                  <a:cubicBezTo>
                    <a:pt x="985710" y="464630"/>
                    <a:pt x="464629" y="985711"/>
                    <a:pt x="464629" y="1626235"/>
                  </a:cubicBezTo>
                  <a:cubicBezTo>
                    <a:pt x="464629" y="2266760"/>
                    <a:pt x="985710" y="2787841"/>
                    <a:pt x="1626235" y="2787841"/>
                  </a:cubicBezTo>
                  <a:cubicBezTo>
                    <a:pt x="1906464" y="2787841"/>
                    <a:pt x="2163832" y="2688103"/>
                    <a:pt x="2364703" y="2522260"/>
                  </a:cubicBezTo>
                  <a:lnTo>
                    <a:pt x="2419985" y="2472006"/>
                  </a:lnTo>
                  <a:lnTo>
                    <a:pt x="2419985" y="3044975"/>
                  </a:lnTo>
                  <a:lnTo>
                    <a:pt x="2391876" y="3061843"/>
                  </a:lnTo>
                  <a:cubicBezTo>
                    <a:pt x="2159069" y="3186391"/>
                    <a:pt x="1897737" y="3252470"/>
                    <a:pt x="1626235" y="3252470"/>
                  </a:cubicBezTo>
                  <a:cubicBezTo>
                    <a:pt x="1191832" y="3252470"/>
                    <a:pt x="783463" y="3083306"/>
                    <a:pt x="476313" y="2776157"/>
                  </a:cubicBezTo>
                  <a:cubicBezTo>
                    <a:pt x="169164" y="2469007"/>
                    <a:pt x="0" y="2060638"/>
                    <a:pt x="0" y="1626235"/>
                  </a:cubicBezTo>
                  <a:cubicBezTo>
                    <a:pt x="0" y="1191832"/>
                    <a:pt x="169164" y="783463"/>
                    <a:pt x="476313" y="476314"/>
                  </a:cubicBezTo>
                  <a:cubicBezTo>
                    <a:pt x="783463" y="169164"/>
                    <a:pt x="1191832" y="0"/>
                    <a:pt x="1626235" y="0"/>
                  </a:cubicBezTo>
                  <a:close/>
                </a:path>
              </a:pathLst>
            </a:custGeom>
            <a:solidFill>
              <a:srgbClr val="737373"/>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2" name="Freeform: Shape 34">
              <a:extLst>
                <a:ext uri="{FF2B5EF4-FFF2-40B4-BE49-F238E27FC236}">
                  <a16:creationId xmlns:a16="http://schemas.microsoft.com/office/drawing/2014/main" id="{0B9CEA66-473A-D304-D4C4-BC3BECB2833E}"/>
                </a:ext>
              </a:extLst>
            </p:cNvPr>
            <p:cNvSpPr/>
            <p:nvPr/>
          </p:nvSpPr>
          <p:spPr>
            <a:xfrm>
              <a:off x="9419294" y="1230592"/>
              <a:ext cx="2772706" cy="1528528"/>
            </a:xfrm>
            <a:custGeom>
              <a:avLst/>
              <a:gdLst>
                <a:gd name="connsiteX0" fmla="*/ 1936010 w 2772706"/>
                <a:gd name="connsiteY0" fmla="*/ 417 h 1528528"/>
                <a:gd name="connsiteX1" fmla="*/ 2148057 w 2772706"/>
                <a:gd name="connsiteY1" fmla="*/ 6515 h 1528528"/>
                <a:gd name="connsiteX2" fmla="*/ 2579039 w 2772706"/>
                <a:gd name="connsiteY2" fmla="*/ 83485 h 1528528"/>
                <a:gd name="connsiteX3" fmla="*/ 2772706 w 2772706"/>
                <a:gd name="connsiteY3" fmla="*/ 149339 h 1528528"/>
                <a:gd name="connsiteX4" fmla="*/ 2772706 w 2772706"/>
                <a:gd name="connsiteY4" fmla="*/ 157430 h 1528528"/>
                <a:gd name="connsiteX5" fmla="*/ 2576951 w 2772706"/>
                <a:gd name="connsiteY5" fmla="*/ 90859 h 1528528"/>
                <a:gd name="connsiteX6" fmla="*/ 2147485 w 2772706"/>
                <a:gd name="connsiteY6" fmla="*/ 14135 h 1528528"/>
                <a:gd name="connsiteX7" fmla="*/ 1313603 w 2772706"/>
                <a:gd name="connsiteY7" fmla="*/ 111607 h 1528528"/>
                <a:gd name="connsiteX8" fmla="*/ 577130 w 2772706"/>
                <a:gd name="connsiteY8" fmla="*/ 514705 h 1528528"/>
                <a:gd name="connsiteX9" fmla="*/ 32808 w 2772706"/>
                <a:gd name="connsiteY9" fmla="*/ 1193203 h 1528528"/>
                <a:gd name="connsiteX10" fmla="*/ 18393 w 2772706"/>
                <a:gd name="connsiteY10" fmla="*/ 1364462 h 1528528"/>
                <a:gd name="connsiteX11" fmla="*/ 129265 w 2772706"/>
                <a:gd name="connsiteY11" fmla="*/ 1495780 h 1528528"/>
                <a:gd name="connsiteX12" fmla="*/ 431842 w 2772706"/>
                <a:gd name="connsiteY12" fmla="*/ 1399324 h 1528528"/>
                <a:gd name="connsiteX13" fmla="*/ 1449938 w 2772706"/>
                <a:gd name="connsiteY13" fmla="*/ 539534 h 1528528"/>
                <a:gd name="connsiteX14" fmla="*/ 1980671 w 2772706"/>
                <a:gd name="connsiteY14" fmla="*/ 456412 h 1528528"/>
                <a:gd name="connsiteX15" fmla="*/ 1980925 w 2772706"/>
                <a:gd name="connsiteY15" fmla="*/ 456476 h 1528528"/>
                <a:gd name="connsiteX16" fmla="*/ 2586304 w 2772706"/>
                <a:gd name="connsiteY16" fmla="*/ 566418 h 1528528"/>
                <a:gd name="connsiteX17" fmla="*/ 2772706 w 2772706"/>
                <a:gd name="connsiteY17" fmla="*/ 649180 h 1528528"/>
                <a:gd name="connsiteX18" fmla="*/ 2772706 w 2772706"/>
                <a:gd name="connsiteY18" fmla="*/ 657624 h 1528528"/>
                <a:gd name="connsiteX19" fmla="*/ 2617606 w 2772706"/>
                <a:gd name="connsiteY19" fmla="*/ 586846 h 1528528"/>
                <a:gd name="connsiteX20" fmla="*/ 1452478 w 2772706"/>
                <a:gd name="connsiteY20" fmla="*/ 546963 h 1528528"/>
                <a:gd name="connsiteX21" fmla="*/ 438890 w 2772706"/>
                <a:gd name="connsiteY21" fmla="*/ 1402880 h 1528528"/>
                <a:gd name="connsiteX22" fmla="*/ 125835 w 2772706"/>
                <a:gd name="connsiteY22" fmla="*/ 1502638 h 1528528"/>
                <a:gd name="connsiteX23" fmla="*/ 11091 w 2772706"/>
                <a:gd name="connsiteY23" fmla="*/ 1366812 h 1528528"/>
                <a:gd name="connsiteX24" fmla="*/ 26014 w 2772706"/>
                <a:gd name="connsiteY24" fmla="*/ 1189647 h 1528528"/>
                <a:gd name="connsiteX25" fmla="*/ 572240 w 2772706"/>
                <a:gd name="connsiteY25" fmla="*/ 508800 h 1528528"/>
                <a:gd name="connsiteX26" fmla="*/ 1311253 w 2772706"/>
                <a:gd name="connsiteY26" fmla="*/ 104305 h 1528528"/>
                <a:gd name="connsiteX27" fmla="*/ 1936010 w 2772706"/>
                <a:gd name="connsiteY27" fmla="*/ 417 h 152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772706" h="1528528">
                  <a:moveTo>
                    <a:pt x="1936010" y="417"/>
                  </a:moveTo>
                  <a:cubicBezTo>
                    <a:pt x="2006500" y="-958"/>
                    <a:pt x="2077223" y="1070"/>
                    <a:pt x="2148057" y="6515"/>
                  </a:cubicBezTo>
                  <a:cubicBezTo>
                    <a:pt x="2294805" y="17786"/>
                    <a:pt x="2438791" y="43535"/>
                    <a:pt x="2579039" y="83485"/>
                  </a:cubicBezTo>
                  <a:lnTo>
                    <a:pt x="2772706" y="149339"/>
                  </a:lnTo>
                  <a:lnTo>
                    <a:pt x="2772706" y="157430"/>
                  </a:lnTo>
                  <a:lnTo>
                    <a:pt x="2576951" y="90859"/>
                  </a:lnTo>
                  <a:cubicBezTo>
                    <a:pt x="2437204" y="51044"/>
                    <a:pt x="2293725" y="25375"/>
                    <a:pt x="2147485" y="14135"/>
                  </a:cubicBezTo>
                  <a:cubicBezTo>
                    <a:pt x="1865101" y="-7582"/>
                    <a:pt x="1584558" y="25247"/>
                    <a:pt x="1313603" y="111607"/>
                  </a:cubicBezTo>
                  <a:cubicBezTo>
                    <a:pt x="1042648" y="197967"/>
                    <a:pt x="794872" y="333603"/>
                    <a:pt x="577130" y="514705"/>
                  </a:cubicBezTo>
                  <a:cubicBezTo>
                    <a:pt x="351641" y="702284"/>
                    <a:pt x="168508" y="930567"/>
                    <a:pt x="32808" y="1193203"/>
                  </a:cubicBezTo>
                  <a:cubicBezTo>
                    <a:pt x="5249" y="1246479"/>
                    <a:pt x="169" y="1307312"/>
                    <a:pt x="18393" y="1364462"/>
                  </a:cubicBezTo>
                  <a:cubicBezTo>
                    <a:pt x="36618" y="1421612"/>
                    <a:pt x="75988" y="1468285"/>
                    <a:pt x="129265" y="1495780"/>
                  </a:cubicBezTo>
                  <a:cubicBezTo>
                    <a:pt x="239247" y="1552613"/>
                    <a:pt x="375009" y="1509306"/>
                    <a:pt x="431842" y="1399324"/>
                  </a:cubicBezTo>
                  <a:cubicBezTo>
                    <a:pt x="645265" y="986129"/>
                    <a:pt x="1006834" y="680821"/>
                    <a:pt x="1449938" y="539534"/>
                  </a:cubicBezTo>
                  <a:cubicBezTo>
                    <a:pt x="1624182" y="483971"/>
                    <a:pt x="1802871" y="456412"/>
                    <a:pt x="1980671" y="456412"/>
                  </a:cubicBezTo>
                  <a:lnTo>
                    <a:pt x="1980925" y="456476"/>
                  </a:lnTo>
                  <a:cubicBezTo>
                    <a:pt x="2186665" y="456476"/>
                    <a:pt x="2391155" y="493338"/>
                    <a:pt x="2586304" y="566418"/>
                  </a:cubicBezTo>
                  <a:lnTo>
                    <a:pt x="2772706" y="649180"/>
                  </a:lnTo>
                  <a:lnTo>
                    <a:pt x="2772706" y="657624"/>
                  </a:lnTo>
                  <a:lnTo>
                    <a:pt x="2617606" y="586846"/>
                  </a:lnTo>
                  <a:cubicBezTo>
                    <a:pt x="2246133" y="438846"/>
                    <a:pt x="1838414" y="423893"/>
                    <a:pt x="1452478" y="546963"/>
                  </a:cubicBezTo>
                  <a:cubicBezTo>
                    <a:pt x="1011343" y="687552"/>
                    <a:pt x="651361" y="991590"/>
                    <a:pt x="438890" y="1402880"/>
                  </a:cubicBezTo>
                  <a:cubicBezTo>
                    <a:pt x="380090" y="1516672"/>
                    <a:pt x="239691" y="1561439"/>
                    <a:pt x="125835" y="1502638"/>
                  </a:cubicBezTo>
                  <a:cubicBezTo>
                    <a:pt x="70717" y="1474127"/>
                    <a:pt x="29951" y="1425930"/>
                    <a:pt x="11091" y="1366812"/>
                  </a:cubicBezTo>
                  <a:cubicBezTo>
                    <a:pt x="-7769" y="1307693"/>
                    <a:pt x="-2435" y="1244765"/>
                    <a:pt x="26014" y="1189647"/>
                  </a:cubicBezTo>
                  <a:cubicBezTo>
                    <a:pt x="162158" y="926122"/>
                    <a:pt x="345927" y="697014"/>
                    <a:pt x="572240" y="508800"/>
                  </a:cubicBezTo>
                  <a:cubicBezTo>
                    <a:pt x="790744" y="327063"/>
                    <a:pt x="1039410" y="190919"/>
                    <a:pt x="1311253" y="104305"/>
                  </a:cubicBezTo>
                  <a:cubicBezTo>
                    <a:pt x="1515183" y="39297"/>
                    <a:pt x="1724543" y="4542"/>
                    <a:pt x="1936010" y="417"/>
                  </a:cubicBezTo>
                  <a:close/>
                </a:path>
              </a:pathLst>
            </a:custGeom>
            <a:solidFill>
              <a:srgbClr val="FFFFFF">
                <a:alpha val="50000"/>
              </a:srgbClr>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Shape 46">
              <a:extLst>
                <a:ext uri="{FF2B5EF4-FFF2-40B4-BE49-F238E27FC236}">
                  <a16:creationId xmlns:a16="http://schemas.microsoft.com/office/drawing/2014/main" id="{95BAD5A1-0C66-9523-78AA-F558F3FD2EF4}"/>
                </a:ext>
              </a:extLst>
            </p:cNvPr>
            <p:cNvSpPr/>
            <p:nvPr/>
          </p:nvSpPr>
          <p:spPr>
            <a:xfrm>
              <a:off x="9419503" y="1230465"/>
              <a:ext cx="2772497" cy="1528684"/>
            </a:xfrm>
            <a:custGeom>
              <a:avLst/>
              <a:gdLst>
                <a:gd name="connsiteX0" fmla="*/ 1935964 w 2772497"/>
                <a:gd name="connsiteY0" fmla="*/ 417 h 1528684"/>
                <a:gd name="connsiteX1" fmla="*/ 2148037 w 2772497"/>
                <a:gd name="connsiteY1" fmla="*/ 6515 h 1528684"/>
                <a:gd name="connsiteX2" fmla="*/ 2579020 w 2772497"/>
                <a:gd name="connsiteY2" fmla="*/ 83485 h 1528684"/>
                <a:gd name="connsiteX3" fmla="*/ 2772497 w 2772497"/>
                <a:gd name="connsiteY3" fmla="*/ 149275 h 1528684"/>
                <a:gd name="connsiteX4" fmla="*/ 2772497 w 2772497"/>
                <a:gd name="connsiteY4" fmla="*/ 657629 h 1528684"/>
                <a:gd name="connsiteX5" fmla="*/ 2617526 w 2772497"/>
                <a:gd name="connsiteY5" fmla="*/ 586909 h 1528684"/>
                <a:gd name="connsiteX6" fmla="*/ 1452395 w 2772497"/>
                <a:gd name="connsiteY6" fmla="*/ 547027 h 1528684"/>
                <a:gd name="connsiteX7" fmla="*/ 438808 w 2772497"/>
                <a:gd name="connsiteY7" fmla="*/ 1402943 h 1528684"/>
                <a:gd name="connsiteX8" fmla="*/ 125753 w 2772497"/>
                <a:gd name="connsiteY8" fmla="*/ 1502702 h 1528684"/>
                <a:gd name="connsiteX9" fmla="*/ 25994 w 2772497"/>
                <a:gd name="connsiteY9" fmla="*/ 1189647 h 1528684"/>
                <a:gd name="connsiteX10" fmla="*/ 572221 w 2772497"/>
                <a:gd name="connsiteY10" fmla="*/ 508800 h 1528684"/>
                <a:gd name="connsiteX11" fmla="*/ 1311234 w 2772497"/>
                <a:gd name="connsiteY11" fmla="*/ 104305 h 1528684"/>
                <a:gd name="connsiteX12" fmla="*/ 1935964 w 2772497"/>
                <a:gd name="connsiteY12" fmla="*/ 417 h 152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72497" h="1528684">
                  <a:moveTo>
                    <a:pt x="1935964" y="417"/>
                  </a:moveTo>
                  <a:cubicBezTo>
                    <a:pt x="2006456" y="-958"/>
                    <a:pt x="2077187" y="1070"/>
                    <a:pt x="2148037" y="6515"/>
                  </a:cubicBezTo>
                  <a:cubicBezTo>
                    <a:pt x="2294786" y="17786"/>
                    <a:pt x="2438772" y="43535"/>
                    <a:pt x="2579020" y="83485"/>
                  </a:cubicBezTo>
                  <a:lnTo>
                    <a:pt x="2772497" y="149275"/>
                  </a:lnTo>
                  <a:lnTo>
                    <a:pt x="2772497" y="657629"/>
                  </a:lnTo>
                  <a:lnTo>
                    <a:pt x="2617526" y="586909"/>
                  </a:lnTo>
                  <a:cubicBezTo>
                    <a:pt x="2246064" y="438909"/>
                    <a:pt x="1838387" y="423956"/>
                    <a:pt x="1452395" y="547027"/>
                  </a:cubicBezTo>
                  <a:cubicBezTo>
                    <a:pt x="1011260" y="687616"/>
                    <a:pt x="651279" y="991654"/>
                    <a:pt x="438808" y="1402943"/>
                  </a:cubicBezTo>
                  <a:cubicBezTo>
                    <a:pt x="379943" y="1516926"/>
                    <a:pt x="239799" y="1561630"/>
                    <a:pt x="125753" y="1502702"/>
                  </a:cubicBezTo>
                  <a:cubicBezTo>
                    <a:pt x="11707" y="1443774"/>
                    <a:pt x="-32934" y="1303693"/>
                    <a:pt x="25994" y="1189647"/>
                  </a:cubicBezTo>
                  <a:cubicBezTo>
                    <a:pt x="162138" y="926122"/>
                    <a:pt x="345907" y="697014"/>
                    <a:pt x="572221" y="508800"/>
                  </a:cubicBezTo>
                  <a:cubicBezTo>
                    <a:pt x="790725" y="327063"/>
                    <a:pt x="1039391" y="190919"/>
                    <a:pt x="1311234" y="104305"/>
                  </a:cubicBezTo>
                  <a:cubicBezTo>
                    <a:pt x="1515164" y="39297"/>
                    <a:pt x="1724488" y="4542"/>
                    <a:pt x="1935964" y="417"/>
                  </a:cubicBezTo>
                  <a:close/>
                </a:path>
              </a:pathLst>
            </a:custGeom>
            <a:solidFill>
              <a:srgbClr val="107C10"/>
            </a:solidFill>
            <a:ln w="0" cap="flat">
              <a:solidFill>
                <a:srgbClr val="FFFFFF">
                  <a:alpha val="25000"/>
                </a:srgbClr>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Shape 47">
              <a:extLst>
                <a:ext uri="{FF2B5EF4-FFF2-40B4-BE49-F238E27FC236}">
                  <a16:creationId xmlns:a16="http://schemas.microsoft.com/office/drawing/2014/main" id="{AA0EEA33-6E14-94DF-D71E-9784B0A982F2}"/>
                </a:ext>
              </a:extLst>
            </p:cNvPr>
            <p:cNvSpPr/>
            <p:nvPr/>
          </p:nvSpPr>
          <p:spPr>
            <a:xfrm>
              <a:off x="8642451" y="2866343"/>
              <a:ext cx="466221" cy="466221"/>
            </a:xfrm>
            <a:custGeom>
              <a:avLst/>
              <a:gdLst>
                <a:gd name="connsiteX0" fmla="*/ 464693 w 464693"/>
                <a:gd name="connsiteY0" fmla="*/ 232347 h 464693"/>
                <a:gd name="connsiteX1" fmla="*/ 232346 w 464693"/>
                <a:gd name="connsiteY1" fmla="*/ 464693 h 464693"/>
                <a:gd name="connsiteX2" fmla="*/ 0 w 464693"/>
                <a:gd name="connsiteY2" fmla="*/ 232347 h 464693"/>
                <a:gd name="connsiteX3" fmla="*/ 232346 w 464693"/>
                <a:gd name="connsiteY3" fmla="*/ 0 h 464693"/>
                <a:gd name="connsiteX4" fmla="*/ 464693 w 464693"/>
                <a:gd name="connsiteY4" fmla="*/ 232347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7"/>
                  </a:moveTo>
                  <a:cubicBezTo>
                    <a:pt x="464693" y="360668"/>
                    <a:pt x="360668" y="464693"/>
                    <a:pt x="232346" y="464693"/>
                  </a:cubicBezTo>
                  <a:cubicBezTo>
                    <a:pt x="104025" y="464693"/>
                    <a:pt x="0" y="360668"/>
                    <a:pt x="0" y="232347"/>
                  </a:cubicBezTo>
                  <a:cubicBezTo>
                    <a:pt x="0" y="104025"/>
                    <a:pt x="104025" y="0"/>
                    <a:pt x="232346" y="0"/>
                  </a:cubicBezTo>
                  <a:cubicBezTo>
                    <a:pt x="360668" y="0"/>
                    <a:pt x="464693" y="104025"/>
                    <a:pt x="464693" y="23234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5" name="Freeform: Shape 48">
              <a:extLst>
                <a:ext uri="{FF2B5EF4-FFF2-40B4-BE49-F238E27FC236}">
                  <a16:creationId xmlns:a16="http://schemas.microsoft.com/office/drawing/2014/main" id="{F24E41F5-F400-F004-7FE5-A118C13E2F9B}"/>
                </a:ext>
              </a:extLst>
            </p:cNvPr>
            <p:cNvSpPr/>
            <p:nvPr/>
          </p:nvSpPr>
          <p:spPr>
            <a:xfrm>
              <a:off x="8685200" y="2909092"/>
              <a:ext cx="380723" cy="380723"/>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6" name="Freeform: Shape 49">
              <a:extLst>
                <a:ext uri="{FF2B5EF4-FFF2-40B4-BE49-F238E27FC236}">
                  <a16:creationId xmlns:a16="http://schemas.microsoft.com/office/drawing/2014/main" id="{18A71D08-0E33-DB1B-2CE0-4565BCE42160}"/>
                </a:ext>
              </a:extLst>
            </p:cNvPr>
            <p:cNvSpPr/>
            <p:nvPr/>
          </p:nvSpPr>
          <p:spPr>
            <a:xfrm>
              <a:off x="9419463" y="2294509"/>
              <a:ext cx="464693" cy="464692"/>
            </a:xfrm>
            <a:custGeom>
              <a:avLst/>
              <a:gdLst>
                <a:gd name="connsiteX0" fmla="*/ 464693 w 464693"/>
                <a:gd name="connsiteY0" fmla="*/ 232346 h 464692"/>
                <a:gd name="connsiteX1" fmla="*/ 232346 w 464693"/>
                <a:gd name="connsiteY1" fmla="*/ 464693 h 464692"/>
                <a:gd name="connsiteX2" fmla="*/ 0 w 464693"/>
                <a:gd name="connsiteY2" fmla="*/ 232346 h 464692"/>
                <a:gd name="connsiteX3" fmla="*/ 232346 w 464693"/>
                <a:gd name="connsiteY3" fmla="*/ 0 h 464692"/>
                <a:gd name="connsiteX4" fmla="*/ 464693 w 464693"/>
                <a:gd name="connsiteY4" fmla="*/ 232346 h 464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2">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107C10"/>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7" name="Freeform: Shape 50">
              <a:extLst>
                <a:ext uri="{FF2B5EF4-FFF2-40B4-BE49-F238E27FC236}">
                  <a16:creationId xmlns:a16="http://schemas.microsoft.com/office/drawing/2014/main" id="{5E188A55-2598-ADCC-61EF-6A2D8B11549B}"/>
                </a:ext>
              </a:extLst>
            </p:cNvPr>
            <p:cNvSpPr/>
            <p:nvPr/>
          </p:nvSpPr>
          <p:spPr>
            <a:xfrm>
              <a:off x="9462071"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8" y="379476"/>
                    <a:pt x="0" y="294527"/>
                    <a:pt x="0" y="189738"/>
                  </a:cubicBezTo>
                  <a:cubicBezTo>
                    <a:pt x="0" y="84949"/>
                    <a:pt x="84948" y="0"/>
                    <a:pt x="189738" y="0"/>
                  </a:cubicBezTo>
                  <a:cubicBezTo>
                    <a:pt x="294527" y="0"/>
                    <a:pt x="379476" y="84949"/>
                    <a:pt x="379476" y="189738"/>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8" name="Freeform: Shape 51">
              <a:extLst>
                <a:ext uri="{FF2B5EF4-FFF2-40B4-BE49-F238E27FC236}">
                  <a16:creationId xmlns:a16="http://schemas.microsoft.com/office/drawing/2014/main" id="{E87F7FE7-4088-14C3-F741-7983D2467A33}"/>
                </a:ext>
              </a:extLst>
            </p:cNvPr>
            <p:cNvSpPr/>
            <p:nvPr/>
          </p:nvSpPr>
          <p:spPr>
            <a:xfrm>
              <a:off x="9371393" y="3951668"/>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9" name="Freeform: Shape 52">
              <a:extLst>
                <a:ext uri="{FF2B5EF4-FFF2-40B4-BE49-F238E27FC236}">
                  <a16:creationId xmlns:a16="http://schemas.microsoft.com/office/drawing/2014/main" id="{91E8A117-1725-4533-EA69-F7151541C94A}"/>
                </a:ext>
              </a:extLst>
            </p:cNvPr>
            <p:cNvSpPr/>
            <p:nvPr/>
          </p:nvSpPr>
          <p:spPr>
            <a:xfrm>
              <a:off x="9371393" y="3951668"/>
              <a:ext cx="379476" cy="379476"/>
            </a:xfrm>
            <a:custGeom>
              <a:avLst/>
              <a:gdLst>
                <a:gd name="connsiteX0" fmla="*/ 189738 w 379476"/>
                <a:gd name="connsiteY0" fmla="*/ 7747 h 379476"/>
                <a:gd name="connsiteX1" fmla="*/ 371729 w 379476"/>
                <a:gd name="connsiteY1" fmla="*/ 189738 h 379476"/>
                <a:gd name="connsiteX2" fmla="*/ 189738 w 379476"/>
                <a:gd name="connsiteY2" fmla="*/ 371729 h 379476"/>
                <a:gd name="connsiteX3" fmla="*/ 7747 w 379476"/>
                <a:gd name="connsiteY3" fmla="*/ 189738 h 379476"/>
                <a:gd name="connsiteX4" fmla="*/ 189738 w 379476"/>
                <a:gd name="connsiteY4" fmla="*/ 7747 h 379476"/>
                <a:gd name="connsiteX5" fmla="*/ 189738 w 379476"/>
                <a:gd name="connsiteY5" fmla="*/ 0 h 379476"/>
                <a:gd name="connsiteX6" fmla="*/ 0 w 379476"/>
                <a:gd name="connsiteY6" fmla="*/ 189738 h 379476"/>
                <a:gd name="connsiteX7" fmla="*/ 189738 w 379476"/>
                <a:gd name="connsiteY7" fmla="*/ 379476 h 379476"/>
                <a:gd name="connsiteX8" fmla="*/ 379476 w 379476"/>
                <a:gd name="connsiteY8" fmla="*/ 189738 h 379476"/>
                <a:gd name="connsiteX9" fmla="*/ 189738 w 379476"/>
                <a:gd name="connsiteY9" fmla="*/ 0 h 379476"/>
                <a:gd name="connsiteX10" fmla="*/ 189738 w 379476"/>
                <a:gd name="connsiteY10" fmla="*/ 0 h 379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9476" h="379476">
                  <a:moveTo>
                    <a:pt x="189738" y="7747"/>
                  </a:moveTo>
                  <a:cubicBezTo>
                    <a:pt x="290068" y="7747"/>
                    <a:pt x="371729" y="89408"/>
                    <a:pt x="371729" y="189738"/>
                  </a:cubicBezTo>
                  <a:cubicBezTo>
                    <a:pt x="371729" y="290068"/>
                    <a:pt x="290068" y="371729"/>
                    <a:pt x="189738" y="371729"/>
                  </a:cubicBezTo>
                  <a:cubicBezTo>
                    <a:pt x="89408" y="371729"/>
                    <a:pt x="7747" y="290068"/>
                    <a:pt x="7747" y="189738"/>
                  </a:cubicBezTo>
                  <a:cubicBezTo>
                    <a:pt x="7747" y="89408"/>
                    <a:pt x="89408" y="7747"/>
                    <a:pt x="189738" y="7747"/>
                  </a:cubicBezTo>
                  <a:moveTo>
                    <a:pt x="189738" y="0"/>
                  </a:moveTo>
                  <a:cubicBezTo>
                    <a:pt x="84963" y="0"/>
                    <a:pt x="0" y="84963"/>
                    <a:pt x="0" y="189738"/>
                  </a:cubicBezTo>
                  <a:cubicBezTo>
                    <a:pt x="0" y="294513"/>
                    <a:pt x="84963" y="379476"/>
                    <a:pt x="189738" y="379476"/>
                  </a:cubicBezTo>
                  <a:cubicBezTo>
                    <a:pt x="294513" y="379476"/>
                    <a:pt x="379476" y="294513"/>
                    <a:pt x="379476" y="189738"/>
                  </a:cubicBezTo>
                  <a:cubicBezTo>
                    <a:pt x="379476" y="84963"/>
                    <a:pt x="294513" y="0"/>
                    <a:pt x="189738" y="0"/>
                  </a:cubicBezTo>
                  <a:lnTo>
                    <a:pt x="189738" y="0"/>
                  </a:ln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Freeform: Shape 53">
              <a:extLst>
                <a:ext uri="{FF2B5EF4-FFF2-40B4-BE49-F238E27FC236}">
                  <a16:creationId xmlns:a16="http://schemas.microsoft.com/office/drawing/2014/main" id="{0B017B16-C0A2-F595-6957-93D522D4A96E}"/>
                </a:ext>
              </a:extLst>
            </p:cNvPr>
            <p:cNvSpPr/>
            <p:nvPr/>
          </p:nvSpPr>
          <p:spPr>
            <a:xfrm>
              <a:off x="9772053" y="1802794"/>
              <a:ext cx="2419947" cy="1914877"/>
            </a:xfrm>
            <a:custGeom>
              <a:avLst/>
              <a:gdLst>
                <a:gd name="connsiteX0" fmla="*/ 1560538 w 2419947"/>
                <a:gd name="connsiteY0" fmla="*/ 1367 h 1914877"/>
                <a:gd name="connsiteX1" fmla="*/ 2333233 w 2419947"/>
                <a:gd name="connsiteY1" fmla="*/ 160903 h 1914877"/>
                <a:gd name="connsiteX2" fmla="*/ 2419947 w 2419947"/>
                <a:gd name="connsiteY2" fmla="*/ 208283 h 1914877"/>
                <a:gd name="connsiteX3" fmla="*/ 2419947 w 2419947"/>
                <a:gd name="connsiteY3" fmla="*/ 779410 h 1914877"/>
                <a:gd name="connsiteX4" fmla="*/ 2413374 w 2419947"/>
                <a:gd name="connsiteY4" fmla="*/ 772742 h 1914877"/>
                <a:gd name="connsiteX5" fmla="*/ 1579270 w 2419947"/>
                <a:gd name="connsiteY5" fmla="*/ 465552 h 1914877"/>
                <a:gd name="connsiteX6" fmla="*/ 772312 w 2419947"/>
                <a:gd name="connsiteY6" fmla="*/ 838679 h 1914877"/>
                <a:gd name="connsiteX7" fmla="*/ 465543 w 2419947"/>
                <a:gd name="connsiteY7" fmla="*/ 1673132 h 1914877"/>
                <a:gd name="connsiteX8" fmla="*/ 242786 w 2419947"/>
                <a:gd name="connsiteY8" fmla="*/ 1914622 h 1914877"/>
                <a:gd name="connsiteX9" fmla="*/ 233261 w 2419947"/>
                <a:gd name="connsiteY9" fmla="*/ 1914813 h 1914877"/>
                <a:gd name="connsiteX10" fmla="*/ 233324 w 2419947"/>
                <a:gd name="connsiteY10" fmla="*/ 1914877 h 1914877"/>
                <a:gd name="connsiteX11" fmla="*/ 1359 w 2419947"/>
                <a:gd name="connsiteY11" fmla="*/ 1691928 h 1914877"/>
                <a:gd name="connsiteX12" fmla="*/ 430809 w 2419947"/>
                <a:gd name="connsiteY12" fmla="*/ 523719 h 1914877"/>
                <a:gd name="connsiteX13" fmla="*/ 1560538 w 2419947"/>
                <a:gd name="connsiteY13" fmla="*/ 1367 h 191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19947" h="1914877">
                  <a:moveTo>
                    <a:pt x="1560538" y="1367"/>
                  </a:moveTo>
                  <a:cubicBezTo>
                    <a:pt x="1831762" y="-9626"/>
                    <a:pt x="2095570" y="45857"/>
                    <a:pt x="2333233" y="160903"/>
                  </a:cubicBezTo>
                  <a:lnTo>
                    <a:pt x="2419947" y="208283"/>
                  </a:lnTo>
                  <a:lnTo>
                    <a:pt x="2419947" y="779410"/>
                  </a:lnTo>
                  <a:lnTo>
                    <a:pt x="2413374" y="772742"/>
                  </a:lnTo>
                  <a:cubicBezTo>
                    <a:pt x="2194712" y="571074"/>
                    <a:pt x="1899278" y="452630"/>
                    <a:pt x="1579270" y="465552"/>
                  </a:cubicBezTo>
                  <a:cubicBezTo>
                    <a:pt x="1269263" y="478062"/>
                    <a:pt x="982687" y="610586"/>
                    <a:pt x="772312" y="838679"/>
                  </a:cubicBezTo>
                  <a:cubicBezTo>
                    <a:pt x="561937" y="1066770"/>
                    <a:pt x="453034" y="1363125"/>
                    <a:pt x="465543" y="1673132"/>
                  </a:cubicBezTo>
                  <a:cubicBezTo>
                    <a:pt x="470750" y="1801339"/>
                    <a:pt x="370992" y="1909479"/>
                    <a:pt x="242786" y="1914622"/>
                  </a:cubicBezTo>
                  <a:cubicBezTo>
                    <a:pt x="239611" y="1914750"/>
                    <a:pt x="236436" y="1914813"/>
                    <a:pt x="233261" y="1914813"/>
                  </a:cubicBezTo>
                  <a:lnTo>
                    <a:pt x="233324" y="1914877"/>
                  </a:lnTo>
                  <a:cubicBezTo>
                    <a:pt x="109309" y="1914877"/>
                    <a:pt x="6439" y="1816959"/>
                    <a:pt x="1359" y="1691928"/>
                  </a:cubicBezTo>
                  <a:cubicBezTo>
                    <a:pt x="-16167" y="1257906"/>
                    <a:pt x="136360" y="842997"/>
                    <a:pt x="430809" y="523719"/>
                  </a:cubicBezTo>
                  <a:cubicBezTo>
                    <a:pt x="725322" y="204441"/>
                    <a:pt x="1126515" y="18894"/>
                    <a:pt x="1560538" y="1367"/>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innerShdw blurRad="101600" dist="50800" dir="11580000">
                <a:prstClr val="black">
                  <a:alpha val="71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Freeform: Shape 54">
              <a:extLst>
                <a:ext uri="{FF2B5EF4-FFF2-40B4-BE49-F238E27FC236}">
                  <a16:creationId xmlns:a16="http://schemas.microsoft.com/office/drawing/2014/main" id="{DB7C6E3D-62C0-C332-C8C5-073B357EAD8B}"/>
                </a:ext>
              </a:extLst>
            </p:cNvPr>
            <p:cNvSpPr/>
            <p:nvPr/>
          </p:nvSpPr>
          <p:spPr>
            <a:xfrm>
              <a:off x="10103311" y="1802703"/>
              <a:ext cx="2088689" cy="956544"/>
            </a:xfrm>
            <a:custGeom>
              <a:avLst/>
              <a:gdLst>
                <a:gd name="connsiteX0" fmla="*/ 1324175 w 2088689"/>
                <a:gd name="connsiteY0" fmla="*/ 215 h 956544"/>
                <a:gd name="connsiteX1" fmla="*/ 2083459 w 2088689"/>
                <a:gd name="connsiteY1" fmla="*/ 203530 h 956544"/>
                <a:gd name="connsiteX2" fmla="*/ 2088689 w 2088689"/>
                <a:gd name="connsiteY2" fmla="*/ 206789 h 956544"/>
                <a:gd name="connsiteX3" fmla="*/ 2088689 w 2088689"/>
                <a:gd name="connsiteY3" fmla="*/ 780155 h 956544"/>
                <a:gd name="connsiteX4" fmla="*/ 2046715 w 2088689"/>
                <a:gd name="connsiteY4" fmla="*/ 740853 h 956544"/>
                <a:gd name="connsiteX5" fmla="*/ 1200387 w 2088689"/>
                <a:gd name="connsiteY5" fmla="*/ 468628 h 956544"/>
                <a:gd name="connsiteX6" fmla="*/ 409431 w 2088689"/>
                <a:gd name="connsiteY6" fmla="*/ 874584 h 956544"/>
                <a:gd name="connsiteX7" fmla="*/ 81961 w 2088689"/>
                <a:gd name="connsiteY7" fmla="*/ 901317 h 956544"/>
                <a:gd name="connsiteX8" fmla="*/ 55228 w 2088689"/>
                <a:gd name="connsiteY8" fmla="*/ 573848 h 956544"/>
                <a:gd name="connsiteX9" fmla="*/ 1162541 w 2088689"/>
                <a:gd name="connsiteY9" fmla="*/ 5523 h 956544"/>
                <a:gd name="connsiteX10" fmla="*/ 1324175 w 2088689"/>
                <a:gd name="connsiteY10" fmla="*/ 215 h 95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88689" h="956544">
                  <a:moveTo>
                    <a:pt x="1324175" y="215"/>
                  </a:moveTo>
                  <a:cubicBezTo>
                    <a:pt x="1592111" y="4544"/>
                    <a:pt x="1851521" y="74352"/>
                    <a:pt x="2083459" y="203530"/>
                  </a:cubicBezTo>
                  <a:lnTo>
                    <a:pt x="2088689" y="206789"/>
                  </a:lnTo>
                  <a:lnTo>
                    <a:pt x="2088689" y="780155"/>
                  </a:lnTo>
                  <a:lnTo>
                    <a:pt x="2046715" y="740853"/>
                  </a:lnTo>
                  <a:cubicBezTo>
                    <a:pt x="1810177" y="540066"/>
                    <a:pt x="1509632" y="443355"/>
                    <a:pt x="1200387" y="468628"/>
                  </a:cubicBezTo>
                  <a:cubicBezTo>
                    <a:pt x="891141" y="493902"/>
                    <a:pt x="610217" y="638046"/>
                    <a:pt x="409431" y="874584"/>
                  </a:cubicBezTo>
                  <a:cubicBezTo>
                    <a:pt x="326372" y="972374"/>
                    <a:pt x="179751" y="984375"/>
                    <a:pt x="81961" y="901317"/>
                  </a:cubicBezTo>
                  <a:cubicBezTo>
                    <a:pt x="-15829" y="818259"/>
                    <a:pt x="-27830" y="671638"/>
                    <a:pt x="55228" y="573848"/>
                  </a:cubicBezTo>
                  <a:cubicBezTo>
                    <a:pt x="336342" y="242695"/>
                    <a:pt x="729597" y="40892"/>
                    <a:pt x="1162541" y="5523"/>
                  </a:cubicBezTo>
                  <a:cubicBezTo>
                    <a:pt x="1216659" y="1102"/>
                    <a:pt x="1270587" y="-651"/>
                    <a:pt x="1324175" y="215"/>
                  </a:cubicBezTo>
                  <a:close/>
                </a:path>
              </a:pathLst>
            </a:custGeom>
            <a:solidFill>
              <a:srgbClr val="FFFFFF"/>
            </a:solidFill>
            <a:ln w="9525" cap="flat" cmpd="sng" algn="ctr">
              <a:solidFill>
                <a:srgbClr val="FFFFFF">
                  <a:alpha val="25000"/>
                </a:srgbClr>
              </a:solidFill>
              <a:prstDash val="solid"/>
              <a:headEnd type="none" w="med" len="med"/>
              <a:tailEnd type="none" w="med" len="med"/>
            </a:ln>
            <a:effectLst>
              <a:innerShdw blurRad="63500" dist="50800" dir="13500000">
                <a:prstClr val="black">
                  <a:alpha val="35000"/>
                </a:prstClr>
              </a:inn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2" name="Freeform: Shape 55">
              <a:extLst>
                <a:ext uri="{FF2B5EF4-FFF2-40B4-BE49-F238E27FC236}">
                  <a16:creationId xmlns:a16="http://schemas.microsoft.com/office/drawing/2014/main" id="{12E67410-094F-CA6D-A85C-1C9BA157E9ED}"/>
                </a:ext>
              </a:extLst>
            </p:cNvPr>
            <p:cNvSpPr/>
            <p:nvPr/>
          </p:nvSpPr>
          <p:spPr>
            <a:xfrm>
              <a:off x="10145966" y="2337117"/>
              <a:ext cx="379475" cy="379475"/>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FFB900"/>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3" name="Freeform: Shape 56">
              <a:extLst>
                <a:ext uri="{FF2B5EF4-FFF2-40B4-BE49-F238E27FC236}">
                  <a16:creationId xmlns:a16="http://schemas.microsoft.com/office/drawing/2014/main" id="{6D6E75FB-53A1-DC8C-E4CD-93DED0A41E5E}"/>
                </a:ext>
              </a:extLst>
            </p:cNvPr>
            <p:cNvSpPr/>
            <p:nvPr/>
          </p:nvSpPr>
          <p:spPr>
            <a:xfrm>
              <a:off x="9777663" y="3265294"/>
              <a:ext cx="453901" cy="453901"/>
            </a:xfrm>
            <a:custGeom>
              <a:avLst/>
              <a:gdLst>
                <a:gd name="connsiteX0" fmla="*/ 464693 w 464693"/>
                <a:gd name="connsiteY0" fmla="*/ 232346 h 464693"/>
                <a:gd name="connsiteX1" fmla="*/ 232346 w 464693"/>
                <a:gd name="connsiteY1" fmla="*/ 464693 h 464693"/>
                <a:gd name="connsiteX2" fmla="*/ 0 w 464693"/>
                <a:gd name="connsiteY2" fmla="*/ 232346 h 464693"/>
                <a:gd name="connsiteX3" fmla="*/ 232346 w 464693"/>
                <a:gd name="connsiteY3" fmla="*/ 0 h 464693"/>
                <a:gd name="connsiteX4" fmla="*/ 464693 w 464693"/>
                <a:gd name="connsiteY4" fmla="*/ 232346 h 464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693" h="464693">
                  <a:moveTo>
                    <a:pt x="464693" y="232346"/>
                  </a:moveTo>
                  <a:cubicBezTo>
                    <a:pt x="464693" y="360668"/>
                    <a:pt x="360668" y="464693"/>
                    <a:pt x="232346" y="464693"/>
                  </a:cubicBezTo>
                  <a:cubicBezTo>
                    <a:pt x="104025" y="464693"/>
                    <a:pt x="0" y="360668"/>
                    <a:pt x="0" y="232346"/>
                  </a:cubicBezTo>
                  <a:cubicBezTo>
                    <a:pt x="0" y="104025"/>
                    <a:pt x="104025" y="0"/>
                    <a:pt x="232346" y="0"/>
                  </a:cubicBezTo>
                  <a:cubicBezTo>
                    <a:pt x="360668" y="0"/>
                    <a:pt x="464693" y="104025"/>
                    <a:pt x="464693" y="232346"/>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4" name="Freeform: Shape 57">
              <a:extLst>
                <a:ext uri="{FF2B5EF4-FFF2-40B4-BE49-F238E27FC236}">
                  <a16:creationId xmlns:a16="http://schemas.microsoft.com/office/drawing/2014/main" id="{930DD3AE-8252-8953-38B0-A5F2FC6340B0}"/>
                </a:ext>
              </a:extLst>
            </p:cNvPr>
            <p:cNvSpPr/>
            <p:nvPr/>
          </p:nvSpPr>
          <p:spPr>
            <a:xfrm>
              <a:off x="9819282" y="3306912"/>
              <a:ext cx="370662" cy="370662"/>
            </a:xfrm>
            <a:custGeom>
              <a:avLst/>
              <a:gdLst>
                <a:gd name="connsiteX0" fmla="*/ 379476 w 379475"/>
                <a:gd name="connsiteY0" fmla="*/ 189738 h 379475"/>
                <a:gd name="connsiteX1" fmla="*/ 189738 w 379475"/>
                <a:gd name="connsiteY1" fmla="*/ 379476 h 379475"/>
                <a:gd name="connsiteX2" fmla="*/ 0 w 379475"/>
                <a:gd name="connsiteY2" fmla="*/ 189738 h 379475"/>
                <a:gd name="connsiteX3" fmla="*/ 189738 w 379475"/>
                <a:gd name="connsiteY3" fmla="*/ 0 h 379475"/>
                <a:gd name="connsiteX4" fmla="*/ 379476 w 379475"/>
                <a:gd name="connsiteY4" fmla="*/ 189738 h 379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475" h="379475">
                  <a:moveTo>
                    <a:pt x="379476" y="189738"/>
                  </a:moveTo>
                  <a:cubicBezTo>
                    <a:pt x="379476" y="294527"/>
                    <a:pt x="294527" y="379476"/>
                    <a:pt x="189738" y="379476"/>
                  </a:cubicBezTo>
                  <a:cubicBezTo>
                    <a:pt x="84949" y="379476"/>
                    <a:pt x="0" y="294527"/>
                    <a:pt x="0" y="189738"/>
                  </a:cubicBezTo>
                  <a:cubicBezTo>
                    <a:pt x="0" y="84949"/>
                    <a:pt x="84949" y="0"/>
                    <a:pt x="189738" y="0"/>
                  </a:cubicBezTo>
                  <a:cubicBezTo>
                    <a:pt x="294527" y="0"/>
                    <a:pt x="379476" y="84949"/>
                    <a:pt x="379476" y="189738"/>
                  </a:cubicBezTo>
                  <a:close/>
                </a:path>
              </a:pathLst>
            </a:custGeom>
            <a:solidFill>
              <a:srgbClr val="0078D4"/>
            </a:solidFill>
            <a:ln w="9525" cap="flat" cmpd="sng" algn="ctr">
              <a:solidFill>
                <a:srgbClr val="FFFFFF">
                  <a:alpha val="25000"/>
                </a:srgbClr>
              </a:solidFill>
              <a:prstDash val="solid"/>
              <a:headEnd type="none" w="med" len="med"/>
              <a:tailEnd type="none" w="med" len="med"/>
            </a:ln>
            <a:effectLst>
              <a:outerShdw blurRad="50800" dist="254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C855B194-95FF-490A-9868-423BDB143638}"/>
              </a:ext>
            </a:extLst>
          </p:cNvPr>
          <p:cNvSpPr>
            <a:spLocks noChangeArrowheads="1"/>
          </p:cNvSpPr>
          <p:nvPr userDrawn="1"/>
        </p:nvSpPr>
        <p:spPr bwMode="auto">
          <a:xfrm>
            <a:off x="373003" y="6333926"/>
            <a:ext cx="6857968"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700" b="0" i="0" u="none" strike="noStrike" cap="none" normalizeH="0" baseline="0">
                <a:ln>
                  <a:noFill/>
                </a:ln>
                <a:effectLst/>
                <a:latin typeface="Segoe UI" panose="020B0502040204020203" pitchFamily="34" charset="0"/>
                <a:ea typeface="Times New Roman" panose="02020603050405020304" pitchFamily="18" charset="0"/>
                <a:cs typeface="Segoe UI" panose="020B0502040204020203" pitchFamily="34" charset="0"/>
              </a:rPr>
              <a:t>© 2024 Microsoft France. Tous droits réservés. Reproduction autorisée pour un usage à des fins commerciales ou non commerciales à condition d'en indiquer la source.</a:t>
            </a:r>
            <a:endParaRPr kumimoji="0" lang="fr-FR" sz="700" b="0" i="0" u="none" strike="noStrike" cap="none" normalizeH="0" baseline="0">
              <a:ln>
                <a:noFill/>
              </a:ln>
              <a:effectLst/>
              <a:latin typeface="Segoe UI" panose="020B0502040204020203" pitchFamily="34" charset="0"/>
              <a:cs typeface="Segoe UI" panose="020B0502040204020203" pitchFamily="34" charset="0"/>
            </a:endParaRPr>
          </a:p>
        </p:txBody>
      </p:sp>
      <p:pic>
        <p:nvPicPr>
          <p:cNvPr id="13" name="Image 25">
            <a:extLst>
              <a:ext uri="{FF2B5EF4-FFF2-40B4-BE49-F238E27FC236}">
                <a16:creationId xmlns:a16="http://schemas.microsoft.com/office/drawing/2014/main" id="{4F9460AF-9B8F-473E-8F4F-BD984FF184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3003" y="424046"/>
            <a:ext cx="1617722" cy="596003"/>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74843937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0019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15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dirty="0"/>
              <a:t>Modifiez le style du titre</a:t>
            </a:r>
            <a:endParaRPr lang="en-US" dirty="0"/>
          </a:p>
        </p:txBody>
      </p:sp>
      <p:sp>
        <p:nvSpPr>
          <p:cNvPr id="4" name="Text Placeholder 3"/>
          <p:cNvSpPr>
            <a:spLocks noGrp="1"/>
          </p:cNvSpPr>
          <p:nvPr>
            <p:ph type="body" sz="quarter" idx="10"/>
          </p:nvPr>
        </p:nvSpPr>
        <p:spPr>
          <a:xfrm>
            <a:off x="584200" y="1435100"/>
            <a:ext cx="5212080" cy="1772793"/>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772793"/>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fr-FR" dirty="0"/>
              <a:t>Modifiez le style du titre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738664"/>
          </a:xfrm>
        </p:spPr>
        <p:txBody>
          <a:bodyPr anchor="t"/>
          <a:lstStyle>
            <a:lvl1pPr marL="0" indent="0">
              <a:spcBef>
                <a:spcPts val="0"/>
              </a:spcBef>
              <a:buNone/>
              <a:defRPr sz="2400">
                <a:solidFill>
                  <a:schemeClr val="tx1"/>
                </a:solidFill>
                <a:latin typeface="+mj-lt"/>
              </a:defRPr>
            </a:lvl1pPr>
          </a:lstStyle>
          <a:p>
            <a:pPr lvl="0"/>
            <a:r>
              <a:rPr lang="fr-FR" dirty="0"/>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74675" y="2274041"/>
            <a:ext cx="5219700" cy="1575816"/>
          </a:xfrm>
        </p:spPr>
        <p:txBody>
          <a:bodyPr>
            <a:spAutoFit/>
          </a:bodyPr>
          <a:lstStyle>
            <a:lvl1pPr marL="171450" indent="-171450">
              <a:defRPr lang="en-US" sz="2000" dirty="0"/>
            </a:lvl1pPr>
            <a:lvl2pPr marL="342900" indent="-171450">
              <a:defRPr lang="en-US" sz="1600" dirty="0"/>
            </a:lvl2pPr>
            <a:lvl3pPr marL="514350" indent="-171450">
              <a:defRPr lang="en-US" sz="1200" dirty="0"/>
            </a:lvl3pPr>
            <a:lvl4pPr marL="666750" indent="-152400">
              <a:defRPr lang="en-US" sz="1100" dirty="0"/>
            </a:lvl4pPr>
            <a:lvl5pPr marL="793750" indent="-120650">
              <a:defRPr lang="en-US" sz="1100" dirty="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dirty="0"/>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405247" y="2274041"/>
            <a:ext cx="5219700" cy="1575816"/>
          </a:xfrm>
        </p:spPr>
        <p:txBody>
          <a:bodyPr>
            <a:spAutoFit/>
          </a:bodyPr>
          <a:lstStyle>
            <a:lvl1pPr marL="171450" indent="-171450">
              <a:defRPr lang="en-US" sz="2000" dirty="0"/>
            </a:lvl1pPr>
            <a:lvl2pPr marL="342900" indent="-171450">
              <a:defRPr lang="en-US" sz="1600" dirty="0"/>
            </a:lvl2pPr>
            <a:lvl3pPr marL="514350" indent="-171450">
              <a:defRPr lang="en-US" sz="1200" dirty="0"/>
            </a:lvl3pPr>
            <a:lvl4pPr marL="685800" indent="-136525">
              <a:defRPr lang="en-US" sz="1100" dirty="0"/>
            </a:lvl4pPr>
            <a:lvl5pPr marL="793750" indent="-120650">
              <a:defRPr lang="en-US" sz="1100" dirty="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dirty="0"/>
              <a:t>Modifiez le style du titre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738664"/>
          </a:xfrm>
        </p:spPr>
        <p:txBody>
          <a:bodyPr anchor="t"/>
          <a:lstStyle>
            <a:lvl1pPr marL="0" indent="0">
              <a:spcBef>
                <a:spcPts val="0"/>
              </a:spcBef>
              <a:buNone/>
              <a:defRPr sz="2400">
                <a:solidFill>
                  <a:schemeClr val="tx1"/>
                </a:solidFill>
                <a:latin typeface="+mj-lt"/>
              </a:defRPr>
            </a:lvl1pPr>
          </a:lstStyle>
          <a:p>
            <a:pPr lvl="0"/>
            <a:r>
              <a:rPr lang="fr-FR" dirty="0"/>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96900" y="2257318"/>
            <a:ext cx="5214937" cy="1575816"/>
          </a:xfrm>
        </p:spPr>
        <p:txBody>
          <a:bodyPr/>
          <a:lstStyle>
            <a:lvl1pPr>
              <a:defRPr sz="2000"/>
            </a:lvl1pPr>
            <a:lvl2pPr>
              <a:defRPr sz="1600"/>
            </a:lvl2pPr>
            <a:lvl3pPr>
              <a:defRPr sz="1200"/>
            </a:lvl3pPr>
            <a:lvl4pPr>
              <a:defRPr sz="1100"/>
            </a:lvl4pPr>
            <a:lvl5pPr>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738664"/>
          </a:xfrm>
        </p:spPr>
        <p:txBody>
          <a:bodyPr anchor="t"/>
          <a:lstStyle>
            <a:lvl1pPr marL="0" indent="0">
              <a:spcBef>
                <a:spcPts val="0"/>
              </a:spcBef>
              <a:buNone/>
              <a:defRPr sz="2400">
                <a:solidFill>
                  <a:schemeClr val="tx1"/>
                </a:solidFill>
                <a:latin typeface="+mj-lt"/>
              </a:defRPr>
            </a:lvl1pPr>
          </a:lstStyle>
          <a:p>
            <a:pPr lvl="0"/>
            <a:r>
              <a:rPr lang="fr-FR" dirty="0"/>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402388" y="2257318"/>
            <a:ext cx="5214937" cy="1575816"/>
          </a:xfrm>
        </p:spPr>
        <p:txBody>
          <a:bodyPr/>
          <a:lstStyle>
            <a:lvl1pPr>
              <a:defRPr sz="2000"/>
            </a:lvl1pPr>
            <a:lvl2pPr>
              <a:defRPr sz="1600"/>
            </a:lvl2pPr>
            <a:lvl3pPr>
              <a:defRPr sz="1200"/>
            </a:lvl3pPr>
            <a:lvl4pPr>
              <a:defRPr sz="1100"/>
            </a:lvl4pPr>
            <a:lvl5pPr>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fr-FR" dirty="0"/>
              <a:t>Modifiez le style du titre</a:t>
            </a:r>
            <a:endParaRPr lang="en-US" dirty="0"/>
          </a:p>
        </p:txBody>
      </p:sp>
      <p:sp>
        <p:nvSpPr>
          <p:cNvPr id="4" name="Text Placeholder 3"/>
          <p:cNvSpPr>
            <a:spLocks noGrp="1"/>
          </p:cNvSpPr>
          <p:nvPr userDrawn="1">
            <p:ph type="body" idx="1"/>
          </p:nvPr>
        </p:nvSpPr>
        <p:spPr>
          <a:xfrm>
            <a:off x="584200" y="1435503"/>
            <a:ext cx="11018520" cy="1440394"/>
          </a:xfrm>
          <a:prstGeom prst="rect">
            <a:avLst/>
          </a:prstGeom>
        </p:spPr>
        <p:txBody>
          <a:bodyPr vert="horz" wrap="square" lIns="0" tIns="0" rIns="0" bIns="0" rtlCol="0">
            <a:sp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03" r:id="rId2"/>
    <p:sldLayoutId id="2147485202" r:id="rId3"/>
    <p:sldLayoutId id="2147484710" r:id="rId4"/>
    <p:sldLayoutId id="2147484240" r:id="rId5"/>
    <p:sldLayoutId id="2147484910" r:id="rId6"/>
    <p:sldLayoutId id="2147484911" r:id="rId7"/>
    <p:sldLayoutId id="2147485050" r:id="rId8"/>
    <p:sldLayoutId id="2147485165" r:id="rId9"/>
    <p:sldLayoutId id="2147484941" r:id="rId10"/>
    <p:sldLayoutId id="2147484942" r:id="rId11"/>
    <p:sldLayoutId id="2147485162" r:id="rId12"/>
    <p:sldLayoutId id="2147484639" r:id="rId13"/>
    <p:sldLayoutId id="2147484943" r:id="rId14"/>
    <p:sldLayoutId id="2147484603" r:id="rId15"/>
    <p:sldLayoutId id="2147484833" r:id="rId16"/>
    <p:sldLayoutId id="2147484834" r:id="rId17"/>
    <p:sldLayoutId id="2147484835" r:id="rId18"/>
    <p:sldLayoutId id="2147484922" r:id="rId19"/>
    <p:sldLayoutId id="2147484923" r:id="rId20"/>
    <p:sldLayoutId id="2147484924" r:id="rId21"/>
    <p:sldLayoutId id="2147484839" r:id="rId22"/>
    <p:sldLayoutId id="2147484840" r:id="rId23"/>
    <p:sldLayoutId id="2147484841" r:id="rId24"/>
    <p:sldLayoutId id="2147484842" r:id="rId25"/>
    <p:sldLayoutId id="2147484843" r:id="rId26"/>
    <p:sldLayoutId id="2147484938" r:id="rId27"/>
    <p:sldLayoutId id="2147484939" r:id="rId28"/>
    <p:sldLayoutId id="2147484940" r:id="rId29"/>
    <p:sldLayoutId id="2147485161" r:id="rId30"/>
    <p:sldLayoutId id="2147485152" r:id="rId31"/>
    <p:sldLayoutId id="2147485153" r:id="rId32"/>
    <p:sldLayoutId id="2147485154" r:id="rId33"/>
    <p:sldLayoutId id="2147484944" r:id="rId34"/>
    <p:sldLayoutId id="2147484945" r:id="rId35"/>
    <p:sldLayoutId id="2147485137" r:id="rId36"/>
    <p:sldLayoutId id="2147485138" r:id="rId37"/>
    <p:sldLayoutId id="2147485139" r:id="rId38"/>
    <p:sldLayoutId id="2147485140" r:id="rId39"/>
    <p:sldLayoutId id="2147485141" r:id="rId40"/>
    <p:sldLayoutId id="2147485142" r:id="rId41"/>
    <p:sldLayoutId id="2147485212" r:id="rId42"/>
    <p:sldLayoutId id="2147484249" r:id="rId43"/>
    <p:sldLayoutId id="2147484584" r:id="rId44"/>
    <p:sldLayoutId id="2147484671" r:id="rId45"/>
    <p:sldLayoutId id="2147485204" r:id="rId46"/>
    <p:sldLayoutId id="2147484673" r:id="rId47"/>
    <p:sldLayoutId id="2147485205" r:id="rId48"/>
    <p:sldLayoutId id="2147484299" r:id="rId49"/>
    <p:sldLayoutId id="2147484263" r:id="rId50"/>
    <p:sldLayoutId id="2147485216" r:id="rId51"/>
    <p:sldLayoutId id="2147485217" r:id="rId52"/>
    <p:sldLayoutId id="2147485218" r:id="rId5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54.sv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rchitecture/guide/security/conditional-access-zero-trust" TargetMode="External"/><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hyperlink" Target="https://office365dsc.azurewebsites.net/" TargetMode="External"/><Relationship Id="rId5" Type="http://schemas.openxmlformats.org/officeDocument/2006/relationships/hyperlink" Target="https://github.com/microsoft/ConditionalAccessforZeroTrustResources" TargetMode="External"/><Relationship Id="rId4" Type="http://schemas.openxmlformats.org/officeDocument/2006/relationships/hyperlink" Target="https://github.com/microsoft/ConditionalAccessforZeroTrustResources/blob/main/ConditionalAccessGovernanceAndPrinciplesforZeroTrust%20May%202022.pdf"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59.svg"/><Relationship Id="rId11" Type="http://schemas.openxmlformats.org/officeDocument/2006/relationships/hyperlink" Target="https://docs.microsoft.com/en-us/powershell/scripting/dsc/overview/overview?view=powershell-7" TargetMode="External"/><Relationship Id="rId5" Type="http://schemas.openxmlformats.org/officeDocument/2006/relationships/image" Target="../media/image58.png"/><Relationship Id="rId10" Type="http://schemas.openxmlformats.org/officeDocument/2006/relationships/hyperlink" Target="https://microsoft365dsc.com/user-guide/get-started/integrating-with-azure-devops/" TargetMode="External"/><Relationship Id="rId4" Type="http://schemas.openxmlformats.org/officeDocument/2006/relationships/image" Target="../media/image57.sv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hyperlink" Target="https://danielchronlund.com/2020/11/09/dctoolbox-powershell-module-for-microsoft-365-security-conditional-access-automation-and-more/"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 Id="rId4" Type="http://schemas.openxmlformats.org/officeDocument/2006/relationships/hyperlink" Target="https://www.cloud-architekt.net/aadops-conditional-acce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69.png"/><Relationship Id="rId12"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microsoft.com/office/2007/relationships/hdphoto" Target="../media/hdphoto2.wdp"/><Relationship Id="rId11" Type="http://schemas.openxmlformats.org/officeDocument/2006/relationships/image" Target="../media/image71.png"/><Relationship Id="rId5" Type="http://schemas.openxmlformats.org/officeDocument/2006/relationships/image" Target="../media/image68.png"/><Relationship Id="rId15" Type="http://schemas.openxmlformats.org/officeDocument/2006/relationships/image" Target="../media/image7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0.png"/><Relationship Id="rId1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hyperlink" Target="https://aka.ms/PSC_CA_EntraI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52.xml"/><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entra/identity/conditional-access/location-condition"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www.microsoft.com/en-us/security/business/solutions/identity-access" TargetMode="External"/><Relationship Id="rId5" Type="http://schemas.openxmlformats.org/officeDocument/2006/relationships/hyperlink" Target="https://learn.microsoft.com/en-us/entra/identity/conditional-access/howto-policy-approved-app-or-app-protection" TargetMode="External"/><Relationship Id="rId4" Type="http://schemas.openxmlformats.org/officeDocument/2006/relationships/hyperlink" Target="https://learn.microsoft.com/en-us/entra/identity/conditional-access/concept-conditional-access-grant"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52.xm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52.xml"/><Relationship Id="rId4" Type="http://schemas.microsoft.com/office/2007/relationships/hdphoto" Target="../media/hdphoto8.wdp"/></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3" Type="http://schemas.openxmlformats.org/officeDocument/2006/relationships/image" Target="../media/image97.emf"/><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96.emf"/><Relationship Id="rId1" Type="http://schemas.openxmlformats.org/officeDocument/2006/relationships/slideLayout" Target="../slideLayouts/slideLayout52.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emf"/><Relationship Id="rId9" Type="http://schemas.openxmlformats.org/officeDocument/2006/relationships/image" Target="../media/image10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53.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emf"/><Relationship Id="rId9" Type="http://schemas.openxmlformats.org/officeDocument/2006/relationships/image" Target="../media/image31.jpeg"/><Relationship Id="rId14" Type="http://schemas.openxmlformats.org/officeDocument/2006/relationships/image" Target="../media/image36.png"/></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2.xml"/><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99.png"/><Relationship Id="rId7" Type="http://schemas.openxmlformats.org/officeDocument/2006/relationships/image" Target="../media/image107.png"/><Relationship Id="rId12"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52.xml"/><Relationship Id="rId6" Type="http://schemas.openxmlformats.org/officeDocument/2006/relationships/image" Target="../media/image106.svg"/><Relationship Id="rId11" Type="http://schemas.openxmlformats.org/officeDocument/2006/relationships/image" Target="../media/image117.svg"/><Relationship Id="rId5" Type="http://schemas.openxmlformats.org/officeDocument/2006/relationships/image" Target="../media/image105.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00.svg"/><Relationship Id="rId9" Type="http://schemas.openxmlformats.org/officeDocument/2006/relationships/image" Target="../media/image115.png"/><Relationship Id="rId1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52.xml"/><Relationship Id="rId5" Type="http://schemas.openxmlformats.org/officeDocument/2006/relationships/image" Target="../media/image126.png"/><Relationship Id="rId4" Type="http://schemas.openxmlformats.org/officeDocument/2006/relationships/image" Target="../media/image125.svg"/></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entra/id-protection/concept-workload-identity-risk#workload-identity-risk-detections" TargetMode="External"/><Relationship Id="rId2" Type="http://schemas.openxmlformats.org/officeDocument/2006/relationships/notesSlide" Target="../notesSlides/notesSlide38.xml"/><Relationship Id="rId1" Type="http://schemas.openxmlformats.org/officeDocument/2006/relationships/slideLayout" Target="../slideLayouts/slideLayout52.xml"/><Relationship Id="rId4" Type="http://schemas.openxmlformats.org/officeDocument/2006/relationships/hyperlink" Target="https://learn.microsoft.com/en-us/entra/identity/conditional-access/workload-identity#create-a-location-based-conditional-access-polic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52.xml"/><Relationship Id="rId4" Type="http://schemas.openxmlformats.org/officeDocument/2006/relationships/image" Target="../media/image132.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52.xml"/><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image" Target="../media/image139.sv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entra/identity/role-based-access-control/security-emergency-access" TargetMode="External"/><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 Target="slide17.xml"/><Relationship Id="rId7" Type="http://schemas.openxmlformats.org/officeDocument/2006/relationships/image" Target="../media/image470.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slide" Target="slide51.xml"/><Relationship Id="rId5" Type="http://schemas.openxmlformats.org/officeDocument/2006/relationships/image" Target="../media/image47.png"/><Relationship Id="rId10" Type="http://schemas.openxmlformats.org/officeDocument/2006/relationships/image" Target="../media/image480.png"/><Relationship Id="rId4" Type="http://schemas.openxmlformats.org/officeDocument/2006/relationships/image" Target="../media/image460.png"/><Relationship Id="rId9" Type="http://schemas.openxmlformats.org/officeDocument/2006/relationships/slide" Target="slide5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57.xml"/><Relationship Id="rId7" Type="http://schemas.openxmlformats.org/officeDocument/2006/relationships/image" Target="../media/image500.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slide" Target="slide60.xml"/><Relationship Id="rId5" Type="http://schemas.openxmlformats.org/officeDocument/2006/relationships/image" Target="../media/image50.png"/><Relationship Id="rId10" Type="http://schemas.openxmlformats.org/officeDocument/2006/relationships/image" Target="../media/image510.png"/><Relationship Id="rId4" Type="http://schemas.openxmlformats.org/officeDocument/2006/relationships/image" Target="../media/image490.png"/><Relationship Id="rId9" Type="http://schemas.openxmlformats.org/officeDocument/2006/relationships/slide" Target="slide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3490-D98D-4C92-A9AC-3B705A87D59D}"/>
              </a:ext>
            </a:extLst>
          </p:cNvPr>
          <p:cNvSpPr>
            <a:spLocks noGrp="1"/>
          </p:cNvSpPr>
          <p:nvPr>
            <p:ph type="title"/>
          </p:nvPr>
        </p:nvSpPr>
        <p:spPr>
          <a:xfrm>
            <a:off x="582042" y="1828565"/>
            <a:ext cx="6076335" cy="1477328"/>
          </a:xfrm>
        </p:spPr>
        <p:txBody>
          <a:bodyPr/>
          <a:lstStyle/>
          <a:p>
            <a:r>
              <a:rPr lang="fr-FR" sz="3200" dirty="0"/>
              <a:t>Mise en œuvre de Pro Santé Connect avec Microsoft Entra ID</a:t>
            </a:r>
          </a:p>
        </p:txBody>
      </p:sp>
      <p:sp>
        <p:nvSpPr>
          <p:cNvPr id="3" name="Text Placeholder 2">
            <a:extLst>
              <a:ext uri="{FF2B5EF4-FFF2-40B4-BE49-F238E27FC236}">
                <a16:creationId xmlns:a16="http://schemas.microsoft.com/office/drawing/2014/main" id="{6DE0E1A5-D98C-47FE-B441-72F4FEA1794B}"/>
              </a:ext>
            </a:extLst>
          </p:cNvPr>
          <p:cNvSpPr>
            <a:spLocks noGrp="1"/>
          </p:cNvSpPr>
          <p:nvPr>
            <p:ph type="body" sz="quarter" idx="12"/>
          </p:nvPr>
        </p:nvSpPr>
        <p:spPr>
          <a:xfrm>
            <a:off x="582043" y="3464750"/>
            <a:ext cx="5668150" cy="553998"/>
          </a:xfrm>
        </p:spPr>
        <p:txBody>
          <a:bodyPr/>
          <a:lstStyle/>
          <a:p>
            <a:r>
              <a:rPr lang="fr-FR" sz="1800" dirty="0"/>
              <a:t>Atelier sur les stratégies d'accès conditionnelles à destination des établissements de santé</a:t>
            </a:r>
          </a:p>
        </p:txBody>
      </p:sp>
      <p:sp>
        <p:nvSpPr>
          <p:cNvPr id="9" name="Text Placeholder 2">
            <a:extLst>
              <a:ext uri="{FF2B5EF4-FFF2-40B4-BE49-F238E27FC236}">
                <a16:creationId xmlns:a16="http://schemas.microsoft.com/office/drawing/2014/main" id="{B3C90CB1-036D-FD4F-C1B5-F5037E745533}"/>
              </a:ext>
            </a:extLst>
          </p:cNvPr>
          <p:cNvSpPr txBox="1">
            <a:spLocks/>
          </p:cNvSpPr>
          <p:nvPr/>
        </p:nvSpPr>
        <p:spPr>
          <a:xfrm>
            <a:off x="582042" y="4392758"/>
            <a:ext cx="4579007"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solidFill>
                  <a:schemeClr val="bg1"/>
                </a:solidFill>
              </a:rPr>
              <a:t>Version 1.0a – Mars 2025</a:t>
            </a:r>
          </a:p>
        </p:txBody>
      </p:sp>
    </p:spTree>
    <p:extLst>
      <p:ext uri="{BB962C8B-B14F-4D97-AF65-F5344CB8AC3E}">
        <p14:creationId xmlns:p14="http://schemas.microsoft.com/office/powerpoint/2010/main" val="18677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3" y="457201"/>
            <a:ext cx="11460302" cy="1163782"/>
          </a:xfrm>
        </p:spPr>
        <p:txBody>
          <a:bodyPr/>
          <a:lstStyle/>
          <a:p>
            <a:r>
              <a:rPr lang="fr-FR" sz="3200"/>
              <a:t>Les stratégies d’accès conditionnel propres à PSC</a:t>
            </a:r>
            <a:br>
              <a:rPr lang="fr-FR" sz="3200"/>
            </a:br>
            <a:br>
              <a:rPr lang="fr-FR" sz="3200"/>
            </a:br>
            <a:br>
              <a:rPr lang="fr-FR" sz="3200"/>
            </a:br>
            <a:br>
              <a:rPr lang="fr-FR" sz="3200"/>
            </a:br>
            <a:endParaRPr lang="fr-FR" sz="3200"/>
          </a:p>
        </p:txBody>
      </p:sp>
      <p:sp>
        <p:nvSpPr>
          <p:cNvPr id="7" name="Rectangle 6">
            <a:extLst>
              <a:ext uri="{FF2B5EF4-FFF2-40B4-BE49-F238E27FC236}">
                <a16:creationId xmlns:a16="http://schemas.microsoft.com/office/drawing/2014/main" id="{85E73159-466D-17F6-3825-4F8B4D55B93C}"/>
              </a:ext>
            </a:extLst>
          </p:cNvPr>
          <p:cNvSpPr/>
          <p:nvPr/>
        </p:nvSpPr>
        <p:spPr>
          <a:xfrm>
            <a:off x="588263" y="2145882"/>
            <a:ext cx="11015474" cy="2708434"/>
          </a:xfrm>
          <a:prstGeom prst="rect">
            <a:avLst/>
          </a:prstGeom>
        </p:spPr>
        <p:txBody>
          <a:bodyPr wrap="square" lIns="0" tIns="45720" rIns="91440" bIns="45720" anchor="t">
            <a:spAutoFit/>
          </a:bodyPr>
          <a:lstStyle/>
          <a:p>
            <a:pPr marL="347345" indent="-347345" defTabSz="1155700">
              <a:spcAft>
                <a:spcPts val="2388"/>
              </a:spcAft>
              <a:buSzPct val="120000"/>
              <a:buBlip>
                <a:blip r:embed="rId2"/>
              </a:buBlip>
              <a:defRPr/>
            </a:pPr>
            <a:r>
              <a:rPr lang="fr-FR" sz="1800">
                <a:latin typeface="+mj-lt"/>
              </a:rPr>
              <a:t>Conditions générales d’utilisation (CGU)</a:t>
            </a:r>
          </a:p>
          <a:p>
            <a:pPr lvl="1" defTabSz="1155700">
              <a:spcAft>
                <a:spcPts val="2388"/>
              </a:spcAft>
              <a:buSzPct val="120000"/>
              <a:defRPr/>
            </a:pPr>
            <a:r>
              <a:rPr lang="fr-FR" sz="1800"/>
              <a:t>Cf. Section 4.3 Stratégie d’accès conditionnel pour les conditions générales d’utilisation (CGU) de PSC</a:t>
            </a:r>
          </a:p>
          <a:p>
            <a:pPr marL="347345" indent="-347345" defTabSz="1155700">
              <a:spcAft>
                <a:spcPts val="2388"/>
              </a:spcAft>
              <a:buSzPct val="120000"/>
              <a:buBlip>
                <a:blip r:embed="rId2"/>
              </a:buBlip>
              <a:defRPr/>
            </a:pPr>
            <a:r>
              <a:rPr lang="fr-FR" sz="1800">
                <a:latin typeface="+mj-lt"/>
              </a:rPr>
              <a:t>Application Pro Santé Connect (PSC)</a:t>
            </a:r>
          </a:p>
          <a:p>
            <a:pPr lvl="1" defTabSz="1155700">
              <a:spcAft>
                <a:spcPts val="2388"/>
              </a:spcAft>
              <a:buSzPct val="120000"/>
              <a:defRPr/>
            </a:pPr>
            <a:r>
              <a:rPr lang="fr-FR" sz="1800"/>
              <a:t>Cf. Section 4.3 Stratégie d’accès conditionnel l’accès à PSC sans couture</a:t>
            </a:r>
          </a:p>
          <a:p>
            <a:pPr defTabSz="1155700">
              <a:spcAft>
                <a:spcPts val="2388"/>
              </a:spcAft>
              <a:buSzPct val="120000"/>
              <a:defRPr/>
            </a:pPr>
            <a:endParaRPr lang="fr-FR" sz="1800"/>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9" y="1435099"/>
            <a:ext cx="11018838" cy="369332"/>
          </a:xfrm>
        </p:spPr>
        <p:txBody>
          <a:bodyPr/>
          <a:lstStyle/>
          <a:p>
            <a:pPr marL="0" indent="0">
              <a:buNone/>
            </a:pPr>
            <a:r>
              <a:rPr lang="fr-FR" sz="2400"/>
              <a:t>Deux canevas de stratégies de définis en l’état :</a:t>
            </a:r>
          </a:p>
        </p:txBody>
      </p:sp>
    </p:spTree>
    <p:extLst>
      <p:ext uri="{BB962C8B-B14F-4D97-AF65-F5344CB8AC3E}">
        <p14:creationId xmlns:p14="http://schemas.microsoft.com/office/powerpoint/2010/main" val="202948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42" presetClass="path" presetSubtype="0" decel="100000" fill="hold" grpId="1" nodeType="withEffect">
                                  <p:stCondLst>
                                    <p:cond delay="0"/>
                                  </p:stCondLst>
                                  <p:childTnLst>
                                    <p:animMotion origin="layout" path="M 1.25E-6 4.44444E-6 L 0.01367 -0.0007 " pathEditMode="relative" rAng="0" ptsTypes="AA">
                                      <p:cBhvr>
                                        <p:cTn id="20" dur="500" spd="-100000" fill="hold"/>
                                        <p:tgtEl>
                                          <p:spTgt spid="7">
                                            <p:txEl>
                                              <p:pRg st="0" end="0"/>
                                            </p:txEl>
                                          </p:spTgt>
                                        </p:tgtEl>
                                        <p:attrNameLst>
                                          <p:attrName>ppt_x</p:attrName>
                                          <p:attrName>ppt_y</p:attrName>
                                        </p:attrNameLst>
                                      </p:cBhvr>
                                      <p:rCtr x="67700" y="-4600"/>
                                    </p:animMotion>
                                  </p:childTnLst>
                                </p:cTn>
                              </p:par>
                              <p:par>
                                <p:cTn id="21" presetID="42" presetClass="path" presetSubtype="0" decel="100000" fill="hold" grpId="1" nodeType="withEffect">
                                  <p:stCondLst>
                                    <p:cond delay="0"/>
                                  </p:stCondLst>
                                  <p:childTnLst>
                                    <p:animMotion origin="layout" path="M 1.25E-6 4.44444E-6 L 0.01367 -0.0007 " pathEditMode="relative" rAng="0" ptsTypes="AA">
                                      <p:cBhvr>
                                        <p:cTn id="22" dur="500" spd="-100000" fill="hold"/>
                                        <p:tgtEl>
                                          <p:spTgt spid="7">
                                            <p:txEl>
                                              <p:pRg st="1" end="1"/>
                                            </p:txEl>
                                          </p:spTgt>
                                        </p:tgtEl>
                                        <p:attrNameLst>
                                          <p:attrName>ppt_x</p:attrName>
                                          <p:attrName>ppt_y</p:attrName>
                                        </p:attrNameLst>
                                      </p:cBhvr>
                                      <p:rCtr x="67700" y="-460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decel="100000" fill="hold" grpId="1" nodeType="clickEffect">
                                  <p:stCondLst>
                                    <p:cond delay="0"/>
                                  </p:stCondLst>
                                  <p:childTnLst>
                                    <p:animMotion origin="layout" path="M 4.79167E-6 -4.07407E-6 L 0.01367 -0.00069 " pathEditMode="relative" rAng="0" ptsTypes="AA">
                                      <p:cBhvr>
                                        <p:cTn id="26" dur="500" spd="-100000" fill="hold"/>
                                        <p:tgtEl>
                                          <p:spTgt spid="7">
                                            <p:txEl>
                                              <p:pRg st="2" end="2"/>
                                            </p:txEl>
                                          </p:spTgt>
                                        </p:tgtEl>
                                        <p:attrNameLst>
                                          <p:attrName>ppt_x</p:attrName>
                                          <p:attrName>ppt_y</p:attrName>
                                        </p:attrNameLst>
                                      </p:cBhvr>
                                      <p:rCtr x="67700" y="-4600"/>
                                    </p:animMotion>
                                  </p:childTnLst>
                                </p:cTn>
                              </p:par>
                              <p:par>
                                <p:cTn id="27" presetID="42" presetClass="path" presetSubtype="0" decel="100000" fill="hold" grpId="1" nodeType="withEffect">
                                  <p:stCondLst>
                                    <p:cond delay="0"/>
                                  </p:stCondLst>
                                  <p:childTnLst>
                                    <p:animMotion origin="layout" path="M 4.79167E-6 -4.07407E-6 L 0.01367 -0.00069 " pathEditMode="relative" rAng="0" ptsTypes="AA">
                                      <p:cBhvr>
                                        <p:cTn id="28" dur="500" spd="-100000" fill="hold"/>
                                        <p:tgtEl>
                                          <p:spTgt spid="7">
                                            <p:txEl>
                                              <p:pRg st="3" end="3"/>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C7D8DDD-3E43-6F79-3B40-A4A297B561CF}"/>
              </a:ext>
              <a:ext uri="{C183D7F6-B498-43B3-948B-1728B52AA6E4}">
                <adec:decorative xmlns:adec="http://schemas.microsoft.com/office/drawing/2017/decorative" val="1"/>
              </a:ext>
            </a:extLst>
          </p:cNvPr>
          <p:cNvGrpSpPr/>
          <p:nvPr/>
        </p:nvGrpSpPr>
        <p:grpSpPr>
          <a:xfrm>
            <a:off x="588963" y="2214861"/>
            <a:ext cx="11011028" cy="4182460"/>
            <a:chOff x="588963" y="2214861"/>
            <a:chExt cx="11011028" cy="4182460"/>
          </a:xfrm>
        </p:grpSpPr>
        <p:sp>
          <p:nvSpPr>
            <p:cNvPr id="15" name="Rectangle: Rounded Corners 14">
              <a:extLst>
                <a:ext uri="{FF2B5EF4-FFF2-40B4-BE49-F238E27FC236}">
                  <a16:creationId xmlns:a16="http://schemas.microsoft.com/office/drawing/2014/main" id="{FD8D9264-5B92-74E0-0C7C-00A83D848E16}"/>
                </a:ext>
                <a:ext uri="{C183D7F6-B498-43B3-948B-1728B52AA6E4}">
                  <adec:decorative xmlns:adec="http://schemas.microsoft.com/office/drawing/2017/decorative" val="1"/>
                </a:ext>
              </a:extLst>
            </p:cNvPr>
            <p:cNvSpPr/>
            <p:nvPr/>
          </p:nvSpPr>
          <p:spPr bwMode="auto">
            <a:xfrm>
              <a:off x="588963" y="2214861"/>
              <a:ext cx="11011028" cy="4182460"/>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latin typeface="+mj-lt"/>
              </a:endParaRPr>
            </a:p>
          </p:txBody>
        </p:sp>
        <p:cxnSp>
          <p:nvCxnSpPr>
            <p:cNvPr id="48" name="Straight Connector 47">
              <a:extLst>
                <a:ext uri="{FF2B5EF4-FFF2-40B4-BE49-F238E27FC236}">
                  <a16:creationId xmlns:a16="http://schemas.microsoft.com/office/drawing/2014/main" id="{7A116BB2-2F8F-15BD-62BC-7D4CAC794C35}"/>
                </a:ext>
                <a:ext uri="{C183D7F6-B498-43B3-948B-1728B52AA6E4}">
                  <adec:decorative xmlns:adec="http://schemas.microsoft.com/office/drawing/2017/decorative" val="1"/>
                </a:ext>
              </a:extLst>
            </p:cNvPr>
            <p:cNvCxnSpPr>
              <a:cxnSpLocks/>
            </p:cNvCxnSpPr>
            <p:nvPr/>
          </p:nvCxnSpPr>
          <p:spPr>
            <a:xfrm>
              <a:off x="6096001" y="2516206"/>
              <a:ext cx="0" cy="3653073"/>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14377D5-43D0-5B6D-14B9-3870259F48A3}"/>
                </a:ext>
                <a:ext uri="{C183D7F6-B498-43B3-948B-1728B52AA6E4}">
                  <adec:decorative xmlns:adec="http://schemas.microsoft.com/office/drawing/2017/decorative" val="1"/>
                </a:ext>
              </a:extLst>
            </p:cNvPr>
            <p:cNvGrpSpPr>
              <a:grpSpLocks/>
            </p:cNvGrpSpPr>
            <p:nvPr/>
          </p:nvGrpSpPr>
          <p:grpSpPr>
            <a:xfrm>
              <a:off x="797561" y="2442904"/>
              <a:ext cx="574039" cy="574039"/>
              <a:chOff x="10890332" y="1293129"/>
              <a:chExt cx="529550" cy="529550"/>
            </a:xfrm>
          </p:grpSpPr>
          <p:sp>
            <p:nvSpPr>
              <p:cNvPr id="10" name="Oval 9">
                <a:extLst>
                  <a:ext uri="{FF2B5EF4-FFF2-40B4-BE49-F238E27FC236}">
                    <a16:creationId xmlns:a16="http://schemas.microsoft.com/office/drawing/2014/main" id="{581C7606-EC49-BC9A-D4C9-0AA73B1D91C1}"/>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 name="Arc 10">
                <a:extLst>
                  <a:ext uri="{FF2B5EF4-FFF2-40B4-BE49-F238E27FC236}">
                    <a16:creationId xmlns:a16="http://schemas.microsoft.com/office/drawing/2014/main" id="{C0216A00-82EA-5014-7A42-6CC3DD487E5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2" name="Arc 6_1">
                <a:extLst>
                  <a:ext uri="{FF2B5EF4-FFF2-40B4-BE49-F238E27FC236}">
                    <a16:creationId xmlns:a16="http://schemas.microsoft.com/office/drawing/2014/main" id="{DD0C81F9-B18C-D492-6AEB-2B2A521F5C4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3" name="Arc 6_1_1">
                <a:extLst>
                  <a:ext uri="{FF2B5EF4-FFF2-40B4-BE49-F238E27FC236}">
                    <a16:creationId xmlns:a16="http://schemas.microsoft.com/office/drawing/2014/main" id="{5CF8705F-02D8-9A36-1351-CEA6513EE79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4" name="Oval 13">
                <a:extLst>
                  <a:ext uri="{FF2B5EF4-FFF2-40B4-BE49-F238E27FC236}">
                    <a16:creationId xmlns:a16="http://schemas.microsoft.com/office/drawing/2014/main" id="{53ACC91A-6944-6C97-9D99-5907AD5A3C2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2B4EBE63-C0A5-4370-CCC0-4394C94EB285}"/>
                </a:ext>
                <a:ext uri="{C183D7F6-B498-43B3-948B-1728B52AA6E4}">
                  <adec:decorative xmlns:adec="http://schemas.microsoft.com/office/drawing/2017/decorative" val="1"/>
                </a:ext>
              </a:extLst>
            </p:cNvPr>
            <p:cNvGrpSpPr>
              <a:grpSpLocks/>
            </p:cNvGrpSpPr>
            <p:nvPr/>
          </p:nvGrpSpPr>
          <p:grpSpPr>
            <a:xfrm>
              <a:off x="797561" y="3452901"/>
              <a:ext cx="574039" cy="574039"/>
              <a:chOff x="10890332" y="1293129"/>
              <a:chExt cx="529550" cy="529550"/>
            </a:xfrm>
          </p:grpSpPr>
          <p:sp>
            <p:nvSpPr>
              <p:cNvPr id="27" name="Oval 26">
                <a:extLst>
                  <a:ext uri="{FF2B5EF4-FFF2-40B4-BE49-F238E27FC236}">
                    <a16:creationId xmlns:a16="http://schemas.microsoft.com/office/drawing/2014/main" id="{ABE0513A-EEA5-F894-091D-053B9B1C280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8" name="Arc 27">
                <a:extLst>
                  <a:ext uri="{FF2B5EF4-FFF2-40B4-BE49-F238E27FC236}">
                    <a16:creationId xmlns:a16="http://schemas.microsoft.com/office/drawing/2014/main" id="{7C4FD241-D91E-028A-930C-DA941275257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9" name="Arc 6_1">
                <a:extLst>
                  <a:ext uri="{FF2B5EF4-FFF2-40B4-BE49-F238E27FC236}">
                    <a16:creationId xmlns:a16="http://schemas.microsoft.com/office/drawing/2014/main" id="{254E192D-94F2-2656-27AB-AFADD609392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0" name="Arc 6_1_1">
                <a:extLst>
                  <a:ext uri="{FF2B5EF4-FFF2-40B4-BE49-F238E27FC236}">
                    <a16:creationId xmlns:a16="http://schemas.microsoft.com/office/drawing/2014/main" id="{FC780C9A-6DAC-CE4E-0E80-FD6854ACCA88}"/>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1" name="Oval 30">
                <a:extLst>
                  <a:ext uri="{FF2B5EF4-FFF2-40B4-BE49-F238E27FC236}">
                    <a16:creationId xmlns:a16="http://schemas.microsoft.com/office/drawing/2014/main" id="{47EF608C-768C-AD24-13C1-F10925983A4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0C4FCD30-39A6-5947-7644-5026440A0AAE}"/>
                </a:ext>
                <a:ext uri="{C183D7F6-B498-43B3-948B-1728B52AA6E4}">
                  <adec:decorative xmlns:adec="http://schemas.microsoft.com/office/drawing/2017/decorative" val="1"/>
                </a:ext>
              </a:extLst>
            </p:cNvPr>
            <p:cNvGrpSpPr>
              <a:grpSpLocks/>
            </p:cNvGrpSpPr>
            <p:nvPr/>
          </p:nvGrpSpPr>
          <p:grpSpPr>
            <a:xfrm>
              <a:off x="797561" y="4462898"/>
              <a:ext cx="574039" cy="574039"/>
              <a:chOff x="10890332" y="1293129"/>
              <a:chExt cx="529550" cy="529550"/>
            </a:xfrm>
          </p:grpSpPr>
          <p:sp>
            <p:nvSpPr>
              <p:cNvPr id="34" name="Oval 33">
                <a:extLst>
                  <a:ext uri="{FF2B5EF4-FFF2-40B4-BE49-F238E27FC236}">
                    <a16:creationId xmlns:a16="http://schemas.microsoft.com/office/drawing/2014/main" id="{E7EFF934-B271-B52E-4ACD-83E0A26431F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5" name="Arc 34">
                <a:extLst>
                  <a:ext uri="{FF2B5EF4-FFF2-40B4-BE49-F238E27FC236}">
                    <a16:creationId xmlns:a16="http://schemas.microsoft.com/office/drawing/2014/main" id="{9A4CDF8A-F22C-289E-0F35-A49C67A77F0F}"/>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6" name="Arc 6_1">
                <a:extLst>
                  <a:ext uri="{FF2B5EF4-FFF2-40B4-BE49-F238E27FC236}">
                    <a16:creationId xmlns:a16="http://schemas.microsoft.com/office/drawing/2014/main" id="{C9092242-2297-1156-1EA4-0B54CB9D1C2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6_1_1">
                <a:extLst>
                  <a:ext uri="{FF2B5EF4-FFF2-40B4-BE49-F238E27FC236}">
                    <a16:creationId xmlns:a16="http://schemas.microsoft.com/office/drawing/2014/main" id="{861F0E3C-F512-DE01-ABA8-38EC3FBE128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Oval 37">
                <a:extLst>
                  <a:ext uri="{FF2B5EF4-FFF2-40B4-BE49-F238E27FC236}">
                    <a16:creationId xmlns:a16="http://schemas.microsoft.com/office/drawing/2014/main" id="{F5BCDCC1-96B5-848D-9099-A45E45B4F4B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C640F57-0125-B799-C9F7-305B45FDE91C}"/>
                </a:ext>
                <a:ext uri="{C183D7F6-B498-43B3-948B-1728B52AA6E4}">
                  <adec:decorative xmlns:adec="http://schemas.microsoft.com/office/drawing/2017/decorative" val="1"/>
                </a:ext>
              </a:extLst>
            </p:cNvPr>
            <p:cNvGrpSpPr>
              <a:grpSpLocks/>
            </p:cNvGrpSpPr>
            <p:nvPr/>
          </p:nvGrpSpPr>
          <p:grpSpPr>
            <a:xfrm>
              <a:off x="797561" y="5472895"/>
              <a:ext cx="574039" cy="574039"/>
              <a:chOff x="10890332" y="1293129"/>
              <a:chExt cx="529550" cy="529550"/>
            </a:xfrm>
          </p:grpSpPr>
          <p:sp>
            <p:nvSpPr>
              <p:cNvPr id="41" name="Oval 40">
                <a:extLst>
                  <a:ext uri="{FF2B5EF4-FFF2-40B4-BE49-F238E27FC236}">
                    <a16:creationId xmlns:a16="http://schemas.microsoft.com/office/drawing/2014/main" id="{3736BD3C-DCF3-8CC4-CE43-0DBA0DD335A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2" name="Arc 41">
                <a:extLst>
                  <a:ext uri="{FF2B5EF4-FFF2-40B4-BE49-F238E27FC236}">
                    <a16:creationId xmlns:a16="http://schemas.microsoft.com/office/drawing/2014/main" id="{7895D5FC-226C-3F32-B5E1-926D056AD0B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6_1">
                <a:extLst>
                  <a:ext uri="{FF2B5EF4-FFF2-40B4-BE49-F238E27FC236}">
                    <a16:creationId xmlns:a16="http://schemas.microsoft.com/office/drawing/2014/main" id="{A630FCB0-64E9-39CE-186D-295E9239298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4" name="Arc 6_1_1">
                <a:extLst>
                  <a:ext uri="{FF2B5EF4-FFF2-40B4-BE49-F238E27FC236}">
                    <a16:creationId xmlns:a16="http://schemas.microsoft.com/office/drawing/2014/main" id="{5A9F4C12-08FC-C626-4666-DEBDE3D5037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Oval 44">
                <a:extLst>
                  <a:ext uri="{FF2B5EF4-FFF2-40B4-BE49-F238E27FC236}">
                    <a16:creationId xmlns:a16="http://schemas.microsoft.com/office/drawing/2014/main" id="{37AE5280-15F0-6095-AF8A-5930DCA86FC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A0DF73EC-D3C1-D909-93C4-1A4FA9AA6D0F}"/>
                </a:ext>
                <a:ext uri="{C183D7F6-B498-43B3-948B-1728B52AA6E4}">
                  <adec:decorative xmlns:adec="http://schemas.microsoft.com/office/drawing/2017/decorative" val="1"/>
                </a:ext>
              </a:extLst>
            </p:cNvPr>
            <p:cNvGrpSpPr>
              <a:grpSpLocks/>
            </p:cNvGrpSpPr>
            <p:nvPr/>
          </p:nvGrpSpPr>
          <p:grpSpPr>
            <a:xfrm>
              <a:off x="6324507" y="2442904"/>
              <a:ext cx="574039" cy="574039"/>
              <a:chOff x="10890332" y="1293129"/>
              <a:chExt cx="529550" cy="529550"/>
            </a:xfrm>
          </p:grpSpPr>
          <p:sp>
            <p:nvSpPr>
              <p:cNvPr id="51" name="Oval 50">
                <a:extLst>
                  <a:ext uri="{FF2B5EF4-FFF2-40B4-BE49-F238E27FC236}">
                    <a16:creationId xmlns:a16="http://schemas.microsoft.com/office/drawing/2014/main" id="{72A34283-3C73-2EB9-345E-FCE3FEEBAA1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Arc 51">
                <a:extLst>
                  <a:ext uri="{FF2B5EF4-FFF2-40B4-BE49-F238E27FC236}">
                    <a16:creationId xmlns:a16="http://schemas.microsoft.com/office/drawing/2014/main" id="{D7A7A58C-BED9-77E7-4617-7167AFDA5CF1}"/>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3" name="Arc 6_1">
                <a:extLst>
                  <a:ext uri="{FF2B5EF4-FFF2-40B4-BE49-F238E27FC236}">
                    <a16:creationId xmlns:a16="http://schemas.microsoft.com/office/drawing/2014/main" id="{76EACA97-09D9-B210-3A16-B3BF14184A0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4" name="Arc 6_1_1">
                <a:extLst>
                  <a:ext uri="{FF2B5EF4-FFF2-40B4-BE49-F238E27FC236}">
                    <a16:creationId xmlns:a16="http://schemas.microsoft.com/office/drawing/2014/main" id="{BFF4CFEC-1FED-3530-A178-C40CC8E51B4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5" name="Oval 54">
                <a:extLst>
                  <a:ext uri="{FF2B5EF4-FFF2-40B4-BE49-F238E27FC236}">
                    <a16:creationId xmlns:a16="http://schemas.microsoft.com/office/drawing/2014/main" id="{0A739FD7-D781-B449-BDDF-F04C30A7347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D9CCEB6B-AE72-0ED6-953F-39A2676EE857}"/>
                </a:ext>
                <a:ext uri="{C183D7F6-B498-43B3-948B-1728B52AA6E4}">
                  <adec:decorative xmlns:adec="http://schemas.microsoft.com/office/drawing/2017/decorative" val="1"/>
                </a:ext>
              </a:extLst>
            </p:cNvPr>
            <p:cNvGrpSpPr>
              <a:grpSpLocks/>
            </p:cNvGrpSpPr>
            <p:nvPr/>
          </p:nvGrpSpPr>
          <p:grpSpPr>
            <a:xfrm>
              <a:off x="6324507" y="3452901"/>
              <a:ext cx="574039" cy="574039"/>
              <a:chOff x="10890332" y="1293129"/>
              <a:chExt cx="529550" cy="529550"/>
            </a:xfrm>
          </p:grpSpPr>
          <p:sp>
            <p:nvSpPr>
              <p:cNvPr id="57" name="Oval 56">
                <a:extLst>
                  <a:ext uri="{FF2B5EF4-FFF2-40B4-BE49-F238E27FC236}">
                    <a16:creationId xmlns:a16="http://schemas.microsoft.com/office/drawing/2014/main" id="{FCA082DB-B36B-90A7-B545-1881BAC567B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8" name="Arc 57">
                <a:extLst>
                  <a:ext uri="{FF2B5EF4-FFF2-40B4-BE49-F238E27FC236}">
                    <a16:creationId xmlns:a16="http://schemas.microsoft.com/office/drawing/2014/main" id="{D7BB1F0A-68C4-BEF0-9828-0BC4F8CAE54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9" name="Arc 6_1">
                <a:extLst>
                  <a:ext uri="{FF2B5EF4-FFF2-40B4-BE49-F238E27FC236}">
                    <a16:creationId xmlns:a16="http://schemas.microsoft.com/office/drawing/2014/main" id="{D0D224FF-7ADB-9520-4272-E79DBFEF06FC}"/>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0" name="Arc 6_1_1">
                <a:extLst>
                  <a:ext uri="{FF2B5EF4-FFF2-40B4-BE49-F238E27FC236}">
                    <a16:creationId xmlns:a16="http://schemas.microsoft.com/office/drawing/2014/main" id="{8D4F2C48-878B-504F-D498-E0A99D75DB7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1" name="Oval 60">
                <a:extLst>
                  <a:ext uri="{FF2B5EF4-FFF2-40B4-BE49-F238E27FC236}">
                    <a16:creationId xmlns:a16="http://schemas.microsoft.com/office/drawing/2014/main" id="{CBEC0B6B-4303-C9D4-03B6-D7A5A9210BF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94DD552F-347A-A892-30F9-55BE648DB5E0}"/>
                </a:ext>
                <a:ext uri="{C183D7F6-B498-43B3-948B-1728B52AA6E4}">
                  <adec:decorative xmlns:adec="http://schemas.microsoft.com/office/drawing/2017/decorative" val="1"/>
                </a:ext>
              </a:extLst>
            </p:cNvPr>
            <p:cNvGrpSpPr>
              <a:grpSpLocks/>
            </p:cNvGrpSpPr>
            <p:nvPr/>
          </p:nvGrpSpPr>
          <p:grpSpPr>
            <a:xfrm>
              <a:off x="6324507" y="4462898"/>
              <a:ext cx="574039" cy="574039"/>
              <a:chOff x="10890332" y="1293129"/>
              <a:chExt cx="529550" cy="529550"/>
            </a:xfrm>
          </p:grpSpPr>
          <p:sp>
            <p:nvSpPr>
              <p:cNvPr id="63" name="Oval 62">
                <a:extLst>
                  <a:ext uri="{FF2B5EF4-FFF2-40B4-BE49-F238E27FC236}">
                    <a16:creationId xmlns:a16="http://schemas.microsoft.com/office/drawing/2014/main" id="{AE93CCF6-409F-16F4-A493-DE630BAC3BC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4" name="Arc 63">
                <a:extLst>
                  <a:ext uri="{FF2B5EF4-FFF2-40B4-BE49-F238E27FC236}">
                    <a16:creationId xmlns:a16="http://schemas.microsoft.com/office/drawing/2014/main" id="{B338A13D-1311-A4DA-4593-1F4BE4D96A1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5" name="Arc 6_1">
                <a:extLst>
                  <a:ext uri="{FF2B5EF4-FFF2-40B4-BE49-F238E27FC236}">
                    <a16:creationId xmlns:a16="http://schemas.microsoft.com/office/drawing/2014/main" id="{2412D566-BD85-9EDB-7E36-7E131A2A99B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6" name="Arc 6_1_1">
                <a:extLst>
                  <a:ext uri="{FF2B5EF4-FFF2-40B4-BE49-F238E27FC236}">
                    <a16:creationId xmlns:a16="http://schemas.microsoft.com/office/drawing/2014/main" id="{69A3EEFD-F7ED-FC89-3B7C-621435BEF18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7" name="Oval 66">
                <a:extLst>
                  <a:ext uri="{FF2B5EF4-FFF2-40B4-BE49-F238E27FC236}">
                    <a16:creationId xmlns:a16="http://schemas.microsoft.com/office/drawing/2014/main" id="{ED56CEBB-4DD9-6B6A-2BF6-136CFE8CB94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AF5589A8-C024-54EF-0395-20B79F5EB7B4}"/>
                </a:ext>
                <a:ext uri="{C183D7F6-B498-43B3-948B-1728B52AA6E4}">
                  <adec:decorative xmlns:adec="http://schemas.microsoft.com/office/drawing/2017/decorative" val="1"/>
                </a:ext>
              </a:extLst>
            </p:cNvPr>
            <p:cNvGrpSpPr>
              <a:grpSpLocks/>
            </p:cNvGrpSpPr>
            <p:nvPr/>
          </p:nvGrpSpPr>
          <p:grpSpPr>
            <a:xfrm>
              <a:off x="6324507" y="5472895"/>
              <a:ext cx="574039" cy="574039"/>
              <a:chOff x="10890332" y="1293129"/>
              <a:chExt cx="529550" cy="529550"/>
            </a:xfrm>
          </p:grpSpPr>
          <p:sp>
            <p:nvSpPr>
              <p:cNvPr id="69" name="Oval 68">
                <a:extLst>
                  <a:ext uri="{FF2B5EF4-FFF2-40B4-BE49-F238E27FC236}">
                    <a16:creationId xmlns:a16="http://schemas.microsoft.com/office/drawing/2014/main" id="{5CE0641B-9439-A2DC-C890-E2786055467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0" name="Arc 69">
                <a:extLst>
                  <a:ext uri="{FF2B5EF4-FFF2-40B4-BE49-F238E27FC236}">
                    <a16:creationId xmlns:a16="http://schemas.microsoft.com/office/drawing/2014/main" id="{9990D778-6A00-350B-0D85-25BE7D5B9FC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1" name="Arc 6_1">
                <a:extLst>
                  <a:ext uri="{FF2B5EF4-FFF2-40B4-BE49-F238E27FC236}">
                    <a16:creationId xmlns:a16="http://schemas.microsoft.com/office/drawing/2014/main" id="{CCF31050-AF34-FD18-5F27-B4BCBD6D7BF9}"/>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2" name="Arc 6_1_1">
                <a:extLst>
                  <a:ext uri="{FF2B5EF4-FFF2-40B4-BE49-F238E27FC236}">
                    <a16:creationId xmlns:a16="http://schemas.microsoft.com/office/drawing/2014/main" id="{D2AAA1E7-56B5-F871-EB05-5B031390371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3" name="Oval 72">
                <a:extLst>
                  <a:ext uri="{FF2B5EF4-FFF2-40B4-BE49-F238E27FC236}">
                    <a16:creationId xmlns:a16="http://schemas.microsoft.com/office/drawing/2014/main" id="{DD6CB56B-ECD1-8E22-41CB-F0ED5BF0215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 name="Title 5">
            <a:extLst>
              <a:ext uri="{FF2B5EF4-FFF2-40B4-BE49-F238E27FC236}">
                <a16:creationId xmlns:a16="http://schemas.microsoft.com/office/drawing/2014/main" id="{8BC38332-00E6-7F16-CEF0-21E0440C9CA2}"/>
              </a:ext>
            </a:extLst>
          </p:cNvPr>
          <p:cNvSpPr>
            <a:spLocks noGrp="1"/>
          </p:cNvSpPr>
          <p:nvPr>
            <p:ph type="title"/>
          </p:nvPr>
        </p:nvSpPr>
        <p:spPr>
          <a:xfrm>
            <a:off x="588263" y="457200"/>
            <a:ext cx="11018520" cy="492443"/>
          </a:xfrm>
        </p:spPr>
        <p:txBody>
          <a:bodyPr/>
          <a:lstStyle/>
          <a:p>
            <a:r>
              <a:rPr lang="fr-FR" sz="3200"/>
              <a:t>L’« automatisation » pour la mise en œuvre et le suivi </a:t>
            </a:r>
          </a:p>
        </p:txBody>
      </p:sp>
      <p:sp>
        <p:nvSpPr>
          <p:cNvPr id="8" name="TextBox 7">
            <a:extLst>
              <a:ext uri="{FF2B5EF4-FFF2-40B4-BE49-F238E27FC236}">
                <a16:creationId xmlns:a16="http://schemas.microsoft.com/office/drawing/2014/main" id="{E41041CD-7317-5FFF-97F8-ABF5565CD54F}"/>
              </a:ext>
            </a:extLst>
          </p:cNvPr>
          <p:cNvSpPr txBox="1"/>
          <p:nvPr/>
        </p:nvSpPr>
        <p:spPr>
          <a:xfrm>
            <a:off x="597407" y="1246739"/>
            <a:ext cx="11454199" cy="738664"/>
          </a:xfrm>
          <a:prstGeom prst="rect">
            <a:avLst/>
          </a:prstGeom>
          <a:noFill/>
        </p:spPr>
        <p:txBody>
          <a:bodyPr wrap="square" lIns="0" tIns="0" rIns="0" bIns="0">
            <a:spAutoFit/>
          </a:bodyPr>
          <a:lstStyle/>
          <a:p>
            <a:pPr>
              <a:spcBef>
                <a:spcPts val="600"/>
              </a:spcBef>
            </a:pPr>
            <a:r>
              <a:rPr lang="fr-FR" sz="2400">
                <a:cs typeface="Segoe UI" panose="020B0502040204020203" pitchFamily="34" charset="0"/>
              </a:rPr>
              <a:t>L'automatisation du déploiement et de la gestion des stratégies d'accès conditionnel présente certains avantages par rapport à une administration manuelle </a:t>
            </a:r>
            <a:r>
              <a:rPr lang="en-US" sz="2400">
                <a:cs typeface="Segoe UI" panose="020B0502040204020203" pitchFamily="34" charset="0"/>
              </a:rPr>
              <a:t>:</a:t>
            </a:r>
          </a:p>
        </p:txBody>
      </p:sp>
      <p:sp>
        <p:nvSpPr>
          <p:cNvPr id="79" name="Market_EAFC" title="Icon of a line graph with an arrow at the end pointing up">
            <a:extLst>
              <a:ext uri="{FF2B5EF4-FFF2-40B4-BE49-F238E27FC236}">
                <a16:creationId xmlns:a16="http://schemas.microsoft.com/office/drawing/2014/main" id="{4A7671EA-1990-3A94-627D-A75FF5DDE179}"/>
              </a:ext>
            </a:extLst>
          </p:cNvPr>
          <p:cNvSpPr>
            <a:spLocks noChangeAspect="1" noEditPoints="1"/>
          </p:cNvSpPr>
          <p:nvPr/>
        </p:nvSpPr>
        <p:spPr bwMode="auto">
          <a:xfrm>
            <a:off x="912303" y="2625449"/>
            <a:ext cx="344555" cy="20894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8" name="TextBox 17">
            <a:extLst>
              <a:ext uri="{FF2B5EF4-FFF2-40B4-BE49-F238E27FC236}">
                <a16:creationId xmlns:a16="http://schemas.microsoft.com/office/drawing/2014/main" id="{6997F59E-156D-69B8-8806-EFED44C41ADB}"/>
              </a:ext>
            </a:extLst>
          </p:cNvPr>
          <p:cNvSpPr txBox="1"/>
          <p:nvPr/>
        </p:nvSpPr>
        <p:spPr>
          <a:xfrm>
            <a:off x="1580198" y="2591424"/>
            <a:ext cx="4327113" cy="276999"/>
          </a:xfrm>
          <a:prstGeom prst="rect">
            <a:avLst/>
          </a:prstGeom>
          <a:noFill/>
        </p:spPr>
        <p:txBody>
          <a:bodyPr wrap="square" lIns="0" tIns="0" rIns="0" bIns="0">
            <a:spAutoFit/>
          </a:bodyPr>
          <a:lstStyle/>
          <a:p>
            <a:pPr defTabSz="932563"/>
            <a:r>
              <a:rPr lang="en-US" sz="1800"/>
              <a:t>Drastically reduce the risk of human errors</a:t>
            </a:r>
          </a:p>
        </p:txBody>
      </p:sp>
      <p:sp>
        <p:nvSpPr>
          <p:cNvPr id="81" name="Processing_E9F5" title="Icon of two interlocked gears">
            <a:extLst>
              <a:ext uri="{FF2B5EF4-FFF2-40B4-BE49-F238E27FC236}">
                <a16:creationId xmlns:a16="http://schemas.microsoft.com/office/drawing/2014/main" id="{C36778FD-7BCF-779B-88BE-C5E8B2F954E8}"/>
              </a:ext>
            </a:extLst>
          </p:cNvPr>
          <p:cNvSpPr>
            <a:spLocks noChangeAspect="1" noEditPoints="1"/>
          </p:cNvSpPr>
          <p:nvPr/>
        </p:nvSpPr>
        <p:spPr bwMode="auto">
          <a:xfrm>
            <a:off x="944391" y="3617824"/>
            <a:ext cx="280379" cy="2441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2" name="TextBox 31">
            <a:extLst>
              <a:ext uri="{FF2B5EF4-FFF2-40B4-BE49-F238E27FC236}">
                <a16:creationId xmlns:a16="http://schemas.microsoft.com/office/drawing/2014/main" id="{46DFFDBC-7505-35B0-B6FB-8E642B7CC6A1}"/>
              </a:ext>
            </a:extLst>
          </p:cNvPr>
          <p:cNvSpPr txBox="1"/>
          <p:nvPr/>
        </p:nvSpPr>
        <p:spPr>
          <a:xfrm>
            <a:off x="1580198" y="3601421"/>
            <a:ext cx="4327113" cy="276999"/>
          </a:xfrm>
          <a:prstGeom prst="rect">
            <a:avLst/>
          </a:prstGeom>
          <a:noFill/>
        </p:spPr>
        <p:txBody>
          <a:bodyPr wrap="square" lIns="0" tIns="0" rIns="0" bIns="0">
            <a:spAutoFit/>
          </a:bodyPr>
          <a:lstStyle/>
          <a:p>
            <a:pPr defTabSz="932563"/>
            <a:r>
              <a:rPr lang="en-US"/>
              <a:t>Allows automation of testing</a:t>
            </a:r>
          </a:p>
        </p:txBody>
      </p:sp>
      <p:sp>
        <p:nvSpPr>
          <p:cNvPr id="83" name="Graphic 330" descr="Icon of a check mark">
            <a:extLst>
              <a:ext uri="{FF2B5EF4-FFF2-40B4-BE49-F238E27FC236}">
                <a16:creationId xmlns:a16="http://schemas.microsoft.com/office/drawing/2014/main" id="{C3AA5141-4F21-3A57-FAC9-355298E5DD07}"/>
              </a:ext>
            </a:extLst>
          </p:cNvPr>
          <p:cNvSpPr/>
          <p:nvPr/>
        </p:nvSpPr>
        <p:spPr>
          <a:xfrm>
            <a:off x="924641" y="4643338"/>
            <a:ext cx="319878" cy="213159"/>
          </a:xfrm>
          <a:custGeom>
            <a:avLst/>
            <a:gdLst>
              <a:gd name="connsiteX0" fmla="*/ 436531 w 436530"/>
              <a:gd name="connsiteY0" fmla="*/ 0 h 290893"/>
              <a:gd name="connsiteX1" fmla="*/ 184595 w 436530"/>
              <a:gd name="connsiteY1" fmla="*/ 252032 h 290893"/>
              <a:gd name="connsiteX2" fmla="*/ 45815 w 436530"/>
              <a:gd name="connsiteY2" fmla="*/ 113252 h 290893"/>
              <a:gd name="connsiteX3" fmla="*/ 146971 w 436530"/>
              <a:gd name="connsiteY3" fmla="*/ 219266 h 290893"/>
              <a:gd name="connsiteX4" fmla="*/ 0 w 436530"/>
              <a:gd name="connsiteY4" fmla="*/ 254699 h 290893"/>
              <a:gd name="connsiteX5" fmla="*/ 184023 w 436530"/>
              <a:gd name="connsiteY5" fmla="*/ 290894 h 290893"/>
              <a:gd name="connsiteX6" fmla="*/ 368046 w 436530"/>
              <a:gd name="connsiteY6" fmla="*/ 254699 h 290893"/>
              <a:gd name="connsiteX7" fmla="*/ 222409 w 436530"/>
              <a:gd name="connsiteY7" fmla="*/ 219266 h 2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30" h="290893">
                <a:moveTo>
                  <a:pt x="436531" y="0"/>
                </a:moveTo>
                <a:lnTo>
                  <a:pt x="184595" y="252032"/>
                </a:lnTo>
                <a:lnTo>
                  <a:pt x="45815" y="113252"/>
                </a:lnTo>
                <a:moveTo>
                  <a:pt x="146971" y="219266"/>
                </a:moveTo>
                <a:cubicBezTo>
                  <a:pt x="63151" y="222599"/>
                  <a:pt x="0" y="237268"/>
                  <a:pt x="0" y="254699"/>
                </a:cubicBezTo>
                <a:cubicBezTo>
                  <a:pt x="0" y="274701"/>
                  <a:pt x="82391" y="290894"/>
                  <a:pt x="184023" y="290894"/>
                </a:cubicBezTo>
                <a:cubicBezTo>
                  <a:pt x="285655" y="290894"/>
                  <a:pt x="368046" y="274701"/>
                  <a:pt x="368046" y="254699"/>
                </a:cubicBezTo>
                <a:cubicBezTo>
                  <a:pt x="368046" y="237268"/>
                  <a:pt x="305657" y="222790"/>
                  <a:pt x="222409" y="21926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9" name="TextBox 38">
            <a:extLst>
              <a:ext uri="{FF2B5EF4-FFF2-40B4-BE49-F238E27FC236}">
                <a16:creationId xmlns:a16="http://schemas.microsoft.com/office/drawing/2014/main" id="{CE737E4F-2255-A516-AA33-61D5F83BD9AC}"/>
              </a:ext>
            </a:extLst>
          </p:cNvPr>
          <p:cNvSpPr txBox="1"/>
          <p:nvPr/>
        </p:nvSpPr>
        <p:spPr>
          <a:xfrm>
            <a:off x="1580198" y="4611418"/>
            <a:ext cx="4327113" cy="276999"/>
          </a:xfrm>
          <a:prstGeom prst="rect">
            <a:avLst/>
          </a:prstGeom>
          <a:noFill/>
        </p:spPr>
        <p:txBody>
          <a:bodyPr wrap="square" lIns="0" tIns="0" rIns="0" bIns="0">
            <a:spAutoFit/>
          </a:bodyPr>
          <a:lstStyle/>
          <a:p>
            <a:pPr defTabSz="932563"/>
            <a:r>
              <a:rPr lang="en-US"/>
              <a:t>Integrate approval workflows</a:t>
            </a:r>
          </a:p>
        </p:txBody>
      </p:sp>
      <p:sp>
        <p:nvSpPr>
          <p:cNvPr id="85" name="list_4" title="Icon of a checklist">
            <a:extLst>
              <a:ext uri="{FF2B5EF4-FFF2-40B4-BE49-F238E27FC236}">
                <a16:creationId xmlns:a16="http://schemas.microsoft.com/office/drawing/2014/main" id="{6189476C-5A2D-5D1B-18C5-63FC5ECF912E}"/>
              </a:ext>
            </a:extLst>
          </p:cNvPr>
          <p:cNvSpPr>
            <a:spLocks noChangeAspect="1" noEditPoints="1"/>
          </p:cNvSpPr>
          <p:nvPr/>
        </p:nvSpPr>
        <p:spPr bwMode="auto">
          <a:xfrm>
            <a:off x="933573" y="5657850"/>
            <a:ext cx="302014" cy="20412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6" name="TextBox 45">
            <a:extLst>
              <a:ext uri="{FF2B5EF4-FFF2-40B4-BE49-F238E27FC236}">
                <a16:creationId xmlns:a16="http://schemas.microsoft.com/office/drawing/2014/main" id="{22AF55BC-F94C-880E-E50C-B72D6BBA9006}"/>
              </a:ext>
            </a:extLst>
          </p:cNvPr>
          <p:cNvSpPr txBox="1"/>
          <p:nvPr/>
        </p:nvSpPr>
        <p:spPr>
          <a:xfrm>
            <a:off x="1580198" y="5621415"/>
            <a:ext cx="4327113" cy="276999"/>
          </a:xfrm>
          <a:prstGeom prst="rect">
            <a:avLst/>
          </a:prstGeom>
          <a:noFill/>
        </p:spPr>
        <p:txBody>
          <a:bodyPr wrap="square" lIns="0" tIns="0" rIns="0" bIns="0">
            <a:spAutoFit/>
          </a:bodyPr>
          <a:lstStyle/>
          <a:p>
            <a:pPr defTabSz="932563"/>
            <a:r>
              <a:rPr lang="en-US"/>
              <a:t>Enforce consistent naming of policies</a:t>
            </a:r>
          </a:p>
        </p:txBody>
      </p:sp>
      <p:pic>
        <p:nvPicPr>
          <p:cNvPr id="2" name="Graphic 86" descr="Icon of Magnifying glass with document behind">
            <a:extLst>
              <a:ext uri="{FF2B5EF4-FFF2-40B4-BE49-F238E27FC236}">
                <a16:creationId xmlns:a16="http://schemas.microsoft.com/office/drawing/2014/main" id="{4A8C32E4-2C82-7292-5129-145C3872D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2824" y="2576360"/>
            <a:ext cx="277404" cy="307126"/>
          </a:xfrm>
          <a:prstGeom prst="rect">
            <a:avLst/>
          </a:prstGeom>
        </p:spPr>
      </p:pic>
      <p:sp>
        <p:nvSpPr>
          <p:cNvPr id="74" name="TextBox 73">
            <a:extLst>
              <a:ext uri="{FF2B5EF4-FFF2-40B4-BE49-F238E27FC236}">
                <a16:creationId xmlns:a16="http://schemas.microsoft.com/office/drawing/2014/main" id="{9C07C764-F86A-90C9-232E-9AA23F26BDD9}"/>
              </a:ext>
            </a:extLst>
          </p:cNvPr>
          <p:cNvSpPr txBox="1"/>
          <p:nvPr/>
        </p:nvSpPr>
        <p:spPr>
          <a:xfrm>
            <a:off x="7107144" y="2452924"/>
            <a:ext cx="4327113" cy="553998"/>
          </a:xfrm>
          <a:prstGeom prst="rect">
            <a:avLst/>
          </a:prstGeom>
          <a:noFill/>
        </p:spPr>
        <p:txBody>
          <a:bodyPr wrap="square" lIns="0" tIns="0" rIns="0" bIns="0">
            <a:spAutoFit/>
          </a:bodyPr>
          <a:lstStyle/>
          <a:p>
            <a:pPr defTabSz="932563"/>
            <a:r>
              <a:rPr lang="en-US"/>
              <a:t>Keep track of changes via change management processes</a:t>
            </a:r>
          </a:p>
        </p:txBody>
      </p:sp>
      <p:sp>
        <p:nvSpPr>
          <p:cNvPr id="89" name="Clock_E917" title="Icon of a clock">
            <a:extLst>
              <a:ext uri="{FF2B5EF4-FFF2-40B4-BE49-F238E27FC236}">
                <a16:creationId xmlns:a16="http://schemas.microsoft.com/office/drawing/2014/main" id="{A37C3B11-D7FD-668E-FA4D-1153C4C9C1BA}"/>
              </a:ext>
            </a:extLst>
          </p:cNvPr>
          <p:cNvSpPr>
            <a:spLocks noChangeAspect="1" noEditPoints="1"/>
          </p:cNvSpPr>
          <p:nvPr/>
        </p:nvSpPr>
        <p:spPr bwMode="auto">
          <a:xfrm>
            <a:off x="6468821" y="3597145"/>
            <a:ext cx="285411" cy="285551"/>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5" name="TextBox 74">
            <a:extLst>
              <a:ext uri="{FF2B5EF4-FFF2-40B4-BE49-F238E27FC236}">
                <a16:creationId xmlns:a16="http://schemas.microsoft.com/office/drawing/2014/main" id="{A5C9CFC1-8B5C-FB45-0FD6-30AEA947D99A}"/>
              </a:ext>
            </a:extLst>
          </p:cNvPr>
          <p:cNvSpPr txBox="1"/>
          <p:nvPr/>
        </p:nvSpPr>
        <p:spPr>
          <a:xfrm>
            <a:off x="7107144" y="3601421"/>
            <a:ext cx="4327113" cy="276999"/>
          </a:xfrm>
          <a:prstGeom prst="rect">
            <a:avLst/>
          </a:prstGeom>
          <a:noFill/>
        </p:spPr>
        <p:txBody>
          <a:bodyPr wrap="square" lIns="0" tIns="0" rIns="0" bIns="0">
            <a:spAutoFit/>
          </a:bodyPr>
          <a:lstStyle/>
          <a:p>
            <a:pPr defTabSz="932563"/>
            <a:r>
              <a:rPr lang="en-US"/>
              <a:t>Reduce time to deploy on scale</a:t>
            </a:r>
          </a:p>
        </p:txBody>
      </p:sp>
      <p:sp>
        <p:nvSpPr>
          <p:cNvPr id="91" name="document_6" title="Icon of a document with a padlock in the lower right corner">
            <a:extLst>
              <a:ext uri="{FF2B5EF4-FFF2-40B4-BE49-F238E27FC236}">
                <a16:creationId xmlns:a16="http://schemas.microsoft.com/office/drawing/2014/main" id="{9FE383A0-4C4F-E4A6-E9BB-AAECFB782EB9}"/>
              </a:ext>
            </a:extLst>
          </p:cNvPr>
          <p:cNvSpPr>
            <a:spLocks noChangeAspect="1" noEditPoints="1"/>
          </p:cNvSpPr>
          <p:nvPr/>
        </p:nvSpPr>
        <p:spPr bwMode="auto">
          <a:xfrm>
            <a:off x="6502454" y="4613577"/>
            <a:ext cx="218145" cy="272681"/>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6" name="TextBox 75">
            <a:extLst>
              <a:ext uri="{FF2B5EF4-FFF2-40B4-BE49-F238E27FC236}">
                <a16:creationId xmlns:a16="http://schemas.microsoft.com/office/drawing/2014/main" id="{D87810CB-0E0C-2605-BE18-260EFE880E4D}"/>
              </a:ext>
            </a:extLst>
          </p:cNvPr>
          <p:cNvSpPr txBox="1"/>
          <p:nvPr/>
        </p:nvSpPr>
        <p:spPr>
          <a:xfrm>
            <a:off x="7107144" y="4472918"/>
            <a:ext cx="4327113" cy="553998"/>
          </a:xfrm>
          <a:prstGeom prst="rect">
            <a:avLst/>
          </a:prstGeom>
          <a:noFill/>
        </p:spPr>
        <p:txBody>
          <a:bodyPr wrap="square" lIns="0" tIns="0" rIns="0" bIns="0" anchor="ctr">
            <a:spAutoFit/>
          </a:bodyPr>
          <a:lstStyle/>
          <a:p>
            <a:pPr defTabSz="932563"/>
            <a:r>
              <a:rPr lang="en-US"/>
              <a:t>Automatically backup Conditional</a:t>
            </a:r>
            <a:br>
              <a:rPr lang="en-US"/>
            </a:br>
            <a:r>
              <a:rPr lang="en-US"/>
              <a:t>Access policies</a:t>
            </a:r>
          </a:p>
        </p:txBody>
      </p:sp>
      <p:sp>
        <p:nvSpPr>
          <p:cNvPr id="93" name="Script_F03A" title="Icon of an unrolled document with writing on it">
            <a:extLst>
              <a:ext uri="{FF2B5EF4-FFF2-40B4-BE49-F238E27FC236}">
                <a16:creationId xmlns:a16="http://schemas.microsoft.com/office/drawing/2014/main" id="{D3F69047-228F-6E34-C522-A3EA513BF8C7}"/>
              </a:ext>
            </a:extLst>
          </p:cNvPr>
          <p:cNvSpPr>
            <a:spLocks noChangeAspect="1" noEditPoints="1"/>
          </p:cNvSpPr>
          <p:nvPr/>
        </p:nvSpPr>
        <p:spPr bwMode="auto">
          <a:xfrm>
            <a:off x="6467446" y="5615766"/>
            <a:ext cx="288160" cy="28829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7" name="TextBox 76">
            <a:extLst>
              <a:ext uri="{FF2B5EF4-FFF2-40B4-BE49-F238E27FC236}">
                <a16:creationId xmlns:a16="http://schemas.microsoft.com/office/drawing/2014/main" id="{ED01ABD3-6915-CBC6-C268-9FB905F0E3BB}"/>
              </a:ext>
            </a:extLst>
          </p:cNvPr>
          <p:cNvSpPr txBox="1"/>
          <p:nvPr/>
        </p:nvSpPr>
        <p:spPr>
          <a:xfrm>
            <a:off x="7107144" y="5482915"/>
            <a:ext cx="4327113" cy="553998"/>
          </a:xfrm>
          <a:prstGeom prst="rect">
            <a:avLst/>
          </a:prstGeom>
          <a:noFill/>
        </p:spPr>
        <p:txBody>
          <a:bodyPr wrap="square" lIns="0" tIns="0" rIns="0" bIns="0">
            <a:spAutoFit/>
          </a:bodyPr>
          <a:lstStyle/>
          <a:p>
            <a:pPr defTabSz="932563"/>
            <a:r>
              <a:rPr lang="en-US"/>
              <a:t>Easy restoration of Conditional Access policies back to a given point in time</a:t>
            </a:r>
          </a:p>
        </p:txBody>
      </p:sp>
    </p:spTree>
    <p:extLst>
      <p:ext uri="{BB962C8B-B14F-4D97-AF65-F5344CB8AC3E}">
        <p14:creationId xmlns:p14="http://schemas.microsoft.com/office/powerpoint/2010/main" val="106921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38332-00E6-7F16-CEF0-21E0440C9CA2}"/>
              </a:ext>
            </a:extLst>
          </p:cNvPr>
          <p:cNvSpPr>
            <a:spLocks noGrp="1"/>
          </p:cNvSpPr>
          <p:nvPr>
            <p:ph type="title"/>
          </p:nvPr>
        </p:nvSpPr>
        <p:spPr>
          <a:xfrm>
            <a:off x="588963" y="457200"/>
            <a:ext cx="11467286" cy="984885"/>
          </a:xfrm>
        </p:spPr>
        <p:txBody>
          <a:bodyPr/>
          <a:lstStyle/>
          <a:p>
            <a:r>
              <a:rPr lang="fr-FR" sz="3200"/>
              <a:t>Les principales approches techniques pour l’« automatisation »</a:t>
            </a:r>
          </a:p>
        </p:txBody>
      </p:sp>
      <p:sp>
        <p:nvSpPr>
          <p:cNvPr id="78" name="Rectangle 77">
            <a:extLst>
              <a:ext uri="{FF2B5EF4-FFF2-40B4-BE49-F238E27FC236}">
                <a16:creationId xmlns:a16="http://schemas.microsoft.com/office/drawing/2014/main" id="{CE6D5828-15F9-C7DC-77F8-47D08A520F4C}"/>
              </a:ext>
            </a:extLst>
          </p:cNvPr>
          <p:cNvSpPr/>
          <p:nvPr/>
        </p:nvSpPr>
        <p:spPr>
          <a:xfrm>
            <a:off x="588963" y="1354427"/>
            <a:ext cx="6350420" cy="5331460"/>
          </a:xfrm>
          <a:prstGeom prst="rect">
            <a:avLst/>
          </a:prstGeom>
        </p:spPr>
        <p:txBody>
          <a:bodyPr wrap="square" lIns="0" tIns="45720" rIns="91440" bIns="45720" anchor="t">
            <a:spAutoFit/>
          </a:bodyPr>
          <a:lstStyle/>
          <a:p>
            <a:pPr marL="347345" indent="-347345" defTabSz="1155700">
              <a:spcAft>
                <a:spcPts val="2388"/>
              </a:spcAft>
              <a:buSzPct val="120000"/>
              <a:buBlip>
                <a:blip r:embed="rId3"/>
              </a:buBlip>
              <a:defRPr/>
            </a:pPr>
            <a:r>
              <a:rPr lang="fr-FR" sz="1800">
                <a:latin typeface="+mj-lt"/>
              </a:rPr>
              <a:t>Moteur d’automatisation</a:t>
            </a:r>
          </a:p>
          <a:p>
            <a:pPr marL="800083" lvl="1" indent="-227013" defTabSz="932563">
              <a:spcAft>
                <a:spcPts val="300"/>
              </a:spcAft>
              <a:buFont typeface="Arial" panose="020B0604020202020204" pitchFamily="34" charset="0"/>
              <a:buChar char="•"/>
              <a:defRPr/>
            </a:pPr>
            <a:r>
              <a:rPr lang="en-US" sz="1600"/>
              <a:t>Azure Automation</a:t>
            </a:r>
          </a:p>
          <a:p>
            <a:pPr marL="800083" lvl="1" indent="-227013" defTabSz="932563">
              <a:spcAft>
                <a:spcPts val="300"/>
              </a:spcAft>
              <a:buFont typeface="Arial" panose="020B0604020202020204" pitchFamily="34" charset="0"/>
              <a:buChar char="•"/>
              <a:defRPr/>
            </a:pPr>
            <a:r>
              <a:rPr lang="en-US" sz="1600"/>
              <a:t>Azure Function App</a:t>
            </a:r>
          </a:p>
          <a:p>
            <a:pPr marL="800083" lvl="1" indent="-227013" defTabSz="932563">
              <a:spcAft>
                <a:spcPts val="300"/>
              </a:spcAft>
              <a:buFont typeface="Arial" panose="020B0604020202020204" pitchFamily="34" charset="0"/>
              <a:buChar char="•"/>
              <a:defRPr/>
            </a:pPr>
            <a:r>
              <a:rPr lang="en-US" sz="1600"/>
              <a:t>Azure DevOps</a:t>
            </a:r>
          </a:p>
          <a:p>
            <a:pPr marL="800083" lvl="1" indent="-227013" defTabSz="932563">
              <a:spcAft>
                <a:spcPts val="300"/>
              </a:spcAft>
              <a:buFont typeface="Arial" panose="020B0604020202020204" pitchFamily="34" charset="0"/>
              <a:buChar char="•"/>
              <a:defRPr/>
            </a:pPr>
            <a:r>
              <a:rPr lang="fr-FR" sz="1600"/>
              <a:t>Autre</a:t>
            </a:r>
          </a:p>
          <a:p>
            <a:pPr marL="800083" lvl="1" indent="-227013" defTabSz="932563">
              <a:spcAft>
                <a:spcPts val="300"/>
              </a:spcAft>
              <a:buFont typeface="Arial" panose="020B0604020202020204" pitchFamily="34" charset="0"/>
              <a:buChar char="•"/>
              <a:defRPr/>
            </a:pPr>
            <a:endParaRPr lang="fr-FR" sz="1600">
              <a:latin typeface="+mj-lt"/>
            </a:endParaRPr>
          </a:p>
          <a:p>
            <a:pPr marL="347345" indent="-347345" defTabSz="1155700">
              <a:spcAft>
                <a:spcPts val="2388"/>
              </a:spcAft>
              <a:buSzPct val="120000"/>
              <a:buBlip>
                <a:blip r:embed="rId3"/>
              </a:buBlip>
              <a:defRPr/>
            </a:pPr>
            <a:r>
              <a:rPr lang="fr-FR" sz="1800">
                <a:latin typeface="+mj-lt"/>
              </a:rPr>
              <a:t>API/Outillage</a:t>
            </a:r>
          </a:p>
          <a:p>
            <a:pPr marL="800083" lvl="1" indent="-227013" defTabSz="932563">
              <a:spcAft>
                <a:spcPts val="300"/>
              </a:spcAft>
              <a:buFont typeface="Arial" panose="020B0604020202020204" pitchFamily="34" charset="0"/>
              <a:buChar char="•"/>
              <a:defRPr/>
            </a:pPr>
            <a:r>
              <a:rPr lang="en-US" sz="1600"/>
              <a:t>Microsoft Graph</a:t>
            </a:r>
          </a:p>
          <a:p>
            <a:pPr marL="800083" lvl="1" indent="-227013" defTabSz="932563">
              <a:spcAft>
                <a:spcPts val="300"/>
              </a:spcAft>
              <a:buFont typeface="Arial" panose="020B0604020202020204" pitchFamily="34" charset="0"/>
              <a:buChar char="•"/>
              <a:defRPr/>
            </a:pPr>
            <a:r>
              <a:rPr lang="en-US" sz="1600"/>
              <a:t>Microsoft PowerShell</a:t>
            </a:r>
          </a:p>
          <a:p>
            <a:pPr marL="800083" lvl="1" indent="-227013" defTabSz="932563">
              <a:spcAft>
                <a:spcPts val="300"/>
              </a:spcAft>
              <a:buFont typeface="Arial" panose="020B0604020202020204" pitchFamily="34" charset="0"/>
              <a:buChar char="•"/>
              <a:defRPr/>
            </a:pPr>
            <a:endParaRPr lang="fr-FR" sz="1600"/>
          </a:p>
          <a:p>
            <a:pPr marL="347345" indent="-347345" defTabSz="1155700">
              <a:spcAft>
                <a:spcPts val="2388"/>
              </a:spcAft>
              <a:buSzPct val="120000"/>
              <a:buBlip>
                <a:blip r:embed="rId3"/>
              </a:buBlip>
              <a:defRPr/>
            </a:pPr>
            <a:r>
              <a:rPr lang="fr-FR" sz="1800">
                <a:latin typeface="+mj-lt"/>
              </a:rPr>
              <a:t>Solutions/Initiatives (en open-source)</a:t>
            </a:r>
          </a:p>
          <a:p>
            <a:pPr marL="800083" lvl="1" indent="-227013" defTabSz="932563">
              <a:spcAft>
                <a:spcPts val="300"/>
              </a:spcAft>
              <a:buFont typeface="Arial" panose="020B0604020202020204" pitchFamily="34" charset="0"/>
              <a:buChar char="•"/>
              <a:defRPr/>
            </a:pPr>
            <a:r>
              <a:rPr lang="en-US" sz="1600"/>
              <a:t>Microsoft365DSC</a:t>
            </a:r>
          </a:p>
          <a:p>
            <a:pPr marL="800083" lvl="1" indent="-227013" defTabSz="932563">
              <a:spcAft>
                <a:spcPts val="300"/>
              </a:spcAft>
              <a:buFont typeface="Arial" panose="020B0604020202020204" pitchFamily="34" charset="0"/>
              <a:buChar char="•"/>
              <a:defRPr/>
            </a:pPr>
            <a:r>
              <a:rPr lang="fr-FR" sz="1600"/>
              <a:t>Autres solutions communautaires</a:t>
            </a:r>
          </a:p>
          <a:p>
            <a:pPr marL="800083" lvl="1" indent="-227013" defTabSz="932563">
              <a:spcAft>
                <a:spcPts val="300"/>
              </a:spcAft>
              <a:buFont typeface="Arial" panose="020B0604020202020204" pitchFamily="34" charset="0"/>
              <a:buChar char="•"/>
              <a:defRPr/>
            </a:pPr>
            <a:r>
              <a:rPr lang="fr-FR" sz="1600"/>
              <a:t>Solution personnalisée ad ’hoc</a:t>
            </a:r>
          </a:p>
          <a:p>
            <a:pPr defTabSz="1155700">
              <a:spcAft>
                <a:spcPts val="2388"/>
              </a:spcAft>
              <a:buSzPct val="120000"/>
              <a:defRPr/>
            </a:pPr>
            <a:endParaRPr lang="fr-FR" sz="1800">
              <a:latin typeface="+mj-lt"/>
            </a:endParaRPr>
          </a:p>
        </p:txBody>
      </p:sp>
    </p:spTree>
    <p:extLst>
      <p:ext uri="{BB962C8B-B14F-4D97-AF65-F5344CB8AC3E}">
        <p14:creationId xmlns:p14="http://schemas.microsoft.com/office/powerpoint/2010/main" val="1434968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500"/>
                                        <p:tgtEl>
                                          <p:spTgt spid="7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xEl>
                                              <p:pRg st="1" end="1"/>
                                            </p:txEl>
                                          </p:spTgt>
                                        </p:tgtEl>
                                        <p:attrNameLst>
                                          <p:attrName>style.visibility</p:attrName>
                                        </p:attrNameLst>
                                      </p:cBhvr>
                                      <p:to>
                                        <p:strVal val="visible"/>
                                      </p:to>
                                    </p:set>
                                    <p:animEffect transition="in" filter="fade">
                                      <p:cBhvr>
                                        <p:cTn id="10" dur="500"/>
                                        <p:tgtEl>
                                          <p:spTgt spid="7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xEl>
                                              <p:pRg st="2" end="2"/>
                                            </p:txEl>
                                          </p:spTgt>
                                        </p:tgtEl>
                                        <p:attrNameLst>
                                          <p:attrName>style.visibility</p:attrName>
                                        </p:attrNameLst>
                                      </p:cBhvr>
                                      <p:to>
                                        <p:strVal val="visible"/>
                                      </p:to>
                                    </p:set>
                                    <p:animEffect transition="in" filter="fade">
                                      <p:cBhvr>
                                        <p:cTn id="13" dur="500"/>
                                        <p:tgtEl>
                                          <p:spTgt spid="7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xEl>
                                              <p:pRg st="3" end="3"/>
                                            </p:txEl>
                                          </p:spTgt>
                                        </p:tgtEl>
                                        <p:attrNameLst>
                                          <p:attrName>style.visibility</p:attrName>
                                        </p:attrNameLst>
                                      </p:cBhvr>
                                      <p:to>
                                        <p:strVal val="visible"/>
                                      </p:to>
                                    </p:set>
                                    <p:animEffect transition="in" filter="fade">
                                      <p:cBhvr>
                                        <p:cTn id="16" dur="500"/>
                                        <p:tgtEl>
                                          <p:spTgt spid="7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xEl>
                                              <p:pRg st="4" end="4"/>
                                            </p:txEl>
                                          </p:spTgt>
                                        </p:tgtEl>
                                        <p:attrNameLst>
                                          <p:attrName>style.visibility</p:attrName>
                                        </p:attrNameLst>
                                      </p:cBhvr>
                                      <p:to>
                                        <p:strVal val="visible"/>
                                      </p:to>
                                    </p:set>
                                    <p:animEffect transition="in" filter="fade">
                                      <p:cBhvr>
                                        <p:cTn id="19" dur="500"/>
                                        <p:tgtEl>
                                          <p:spTgt spid="7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8">
                                            <p:txEl>
                                              <p:pRg st="6" end="6"/>
                                            </p:txEl>
                                          </p:spTgt>
                                        </p:tgtEl>
                                        <p:attrNameLst>
                                          <p:attrName>style.visibility</p:attrName>
                                        </p:attrNameLst>
                                      </p:cBhvr>
                                      <p:to>
                                        <p:strVal val="visible"/>
                                      </p:to>
                                    </p:set>
                                    <p:animEffect transition="in" filter="fade">
                                      <p:cBhvr>
                                        <p:cTn id="24" dur="500"/>
                                        <p:tgtEl>
                                          <p:spTgt spid="78">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xEl>
                                              <p:pRg st="7" end="7"/>
                                            </p:txEl>
                                          </p:spTgt>
                                        </p:tgtEl>
                                        <p:attrNameLst>
                                          <p:attrName>style.visibility</p:attrName>
                                        </p:attrNameLst>
                                      </p:cBhvr>
                                      <p:to>
                                        <p:strVal val="visible"/>
                                      </p:to>
                                    </p:set>
                                    <p:animEffect transition="in" filter="fade">
                                      <p:cBhvr>
                                        <p:cTn id="27" dur="500"/>
                                        <p:tgtEl>
                                          <p:spTgt spid="78">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8">
                                            <p:txEl>
                                              <p:pRg st="8" end="8"/>
                                            </p:txEl>
                                          </p:spTgt>
                                        </p:tgtEl>
                                        <p:attrNameLst>
                                          <p:attrName>style.visibility</p:attrName>
                                        </p:attrNameLst>
                                      </p:cBhvr>
                                      <p:to>
                                        <p:strVal val="visible"/>
                                      </p:to>
                                    </p:set>
                                    <p:animEffect transition="in" filter="fade">
                                      <p:cBhvr>
                                        <p:cTn id="30" dur="500"/>
                                        <p:tgtEl>
                                          <p:spTgt spid="78">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8">
                                            <p:txEl>
                                              <p:pRg st="10" end="10"/>
                                            </p:txEl>
                                          </p:spTgt>
                                        </p:tgtEl>
                                        <p:attrNameLst>
                                          <p:attrName>style.visibility</p:attrName>
                                        </p:attrNameLst>
                                      </p:cBhvr>
                                      <p:to>
                                        <p:strVal val="visible"/>
                                      </p:to>
                                    </p:set>
                                    <p:animEffect transition="in" filter="fade">
                                      <p:cBhvr>
                                        <p:cTn id="35" dur="500"/>
                                        <p:tgtEl>
                                          <p:spTgt spid="78">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8">
                                            <p:txEl>
                                              <p:pRg st="11" end="11"/>
                                            </p:txEl>
                                          </p:spTgt>
                                        </p:tgtEl>
                                        <p:attrNameLst>
                                          <p:attrName>style.visibility</p:attrName>
                                        </p:attrNameLst>
                                      </p:cBhvr>
                                      <p:to>
                                        <p:strVal val="visible"/>
                                      </p:to>
                                    </p:set>
                                    <p:animEffect transition="in" filter="fade">
                                      <p:cBhvr>
                                        <p:cTn id="38" dur="500"/>
                                        <p:tgtEl>
                                          <p:spTgt spid="78">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8">
                                            <p:txEl>
                                              <p:pRg st="12" end="12"/>
                                            </p:txEl>
                                          </p:spTgt>
                                        </p:tgtEl>
                                        <p:attrNameLst>
                                          <p:attrName>style.visibility</p:attrName>
                                        </p:attrNameLst>
                                      </p:cBhvr>
                                      <p:to>
                                        <p:strVal val="visible"/>
                                      </p:to>
                                    </p:set>
                                    <p:animEffect transition="in" filter="fade">
                                      <p:cBhvr>
                                        <p:cTn id="41" dur="500"/>
                                        <p:tgtEl>
                                          <p:spTgt spid="78">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8">
                                            <p:txEl>
                                              <p:pRg st="13" end="13"/>
                                            </p:txEl>
                                          </p:spTgt>
                                        </p:tgtEl>
                                        <p:attrNameLst>
                                          <p:attrName>style.visibility</p:attrName>
                                        </p:attrNameLst>
                                      </p:cBhvr>
                                      <p:to>
                                        <p:strVal val="visible"/>
                                      </p:to>
                                    </p:set>
                                    <p:animEffect transition="in" filter="fade">
                                      <p:cBhvr>
                                        <p:cTn id="44" dur="500"/>
                                        <p:tgtEl>
                                          <p:spTgt spid="78">
                                            <p:txEl>
                                              <p:pRg st="13" end="13"/>
                                            </p:txEl>
                                          </p:spTgt>
                                        </p:tgtEl>
                                      </p:cBhvr>
                                    </p:animEffect>
                                  </p:childTnLst>
                                </p:cTn>
                              </p:par>
                              <p:par>
                                <p:cTn id="45" presetID="42" presetClass="path" presetSubtype="0" decel="100000" fill="hold" grpId="1" nodeType="withEffect">
                                  <p:stCondLst>
                                    <p:cond delay="0"/>
                                  </p:stCondLst>
                                  <p:childTnLst>
                                    <p:animMotion origin="layout" path="M 3.54167E-6 3.7037E-6 L 0.01367 -0.0007 " pathEditMode="relative" rAng="0" ptsTypes="AA">
                                      <p:cBhvr>
                                        <p:cTn id="46" dur="500" spd="-100000" fill="hold"/>
                                        <p:tgtEl>
                                          <p:spTgt spid="78">
                                            <p:txEl>
                                              <p:pRg st="0" end="0"/>
                                            </p:txEl>
                                          </p:spTgt>
                                        </p:tgtEl>
                                        <p:attrNameLst>
                                          <p:attrName>ppt_x</p:attrName>
                                          <p:attrName>ppt_y</p:attrName>
                                        </p:attrNameLst>
                                      </p:cBhvr>
                                      <p:rCtr x="67700" y="-4600"/>
                                    </p:animMotion>
                                  </p:childTnLst>
                                </p:cTn>
                              </p:par>
                              <p:par>
                                <p:cTn id="47" presetID="42" presetClass="path" presetSubtype="0" decel="100000" fill="hold" grpId="1" nodeType="withEffect">
                                  <p:stCondLst>
                                    <p:cond delay="0"/>
                                  </p:stCondLst>
                                  <p:childTnLst>
                                    <p:animMotion origin="layout" path="M -2.70833E-6 2.22222E-6 L 0.01367 -0.0007 " pathEditMode="relative" rAng="0" ptsTypes="AA">
                                      <p:cBhvr>
                                        <p:cTn id="48" dur="500" spd="-100000" fill="hold"/>
                                        <p:tgtEl>
                                          <p:spTgt spid="78">
                                            <p:txEl>
                                              <p:pRg st="1" end="1"/>
                                            </p:txEl>
                                          </p:spTgt>
                                        </p:tgtEl>
                                        <p:attrNameLst>
                                          <p:attrName>ppt_x</p:attrName>
                                          <p:attrName>ppt_y</p:attrName>
                                        </p:attrNameLst>
                                      </p:cBhvr>
                                      <p:rCtr x="67700" y="-4600"/>
                                    </p:animMotion>
                                  </p:childTnLst>
                                </p:cTn>
                              </p:par>
                              <p:par>
                                <p:cTn id="49" presetID="42" presetClass="path" presetSubtype="0" decel="100000" fill="hold" grpId="1" nodeType="withEffect">
                                  <p:stCondLst>
                                    <p:cond delay="0"/>
                                  </p:stCondLst>
                                  <p:childTnLst>
                                    <p:animMotion origin="layout" path="M -1.875E-6 -1.48148E-6 L 0.01367 -0.00069 " pathEditMode="relative" rAng="0" ptsTypes="AA">
                                      <p:cBhvr>
                                        <p:cTn id="50" dur="500" spd="-100000" fill="hold"/>
                                        <p:tgtEl>
                                          <p:spTgt spid="78">
                                            <p:txEl>
                                              <p:pRg st="2" end="2"/>
                                            </p:txEl>
                                          </p:spTgt>
                                        </p:tgtEl>
                                        <p:attrNameLst>
                                          <p:attrName>ppt_x</p:attrName>
                                          <p:attrName>ppt_y</p:attrName>
                                        </p:attrNameLst>
                                      </p:cBhvr>
                                      <p:rCtr x="67700" y="-4600"/>
                                    </p:animMotion>
                                  </p:childTnLst>
                                </p:cTn>
                              </p:par>
                              <p:par>
                                <p:cTn id="51" presetID="42" presetClass="path" presetSubtype="0" decel="100000" fill="hold" grpId="1" nodeType="withEffect">
                                  <p:stCondLst>
                                    <p:cond delay="0"/>
                                  </p:stCondLst>
                                  <p:childTnLst>
                                    <p:animMotion origin="layout" path="M 6.25E-7 -3.7037E-6 L 0.01367 -0.00069 " pathEditMode="relative" rAng="0" ptsTypes="AA">
                                      <p:cBhvr>
                                        <p:cTn id="52" dur="500" spd="-100000" fill="hold"/>
                                        <p:tgtEl>
                                          <p:spTgt spid="78">
                                            <p:txEl>
                                              <p:pRg st="3" end="3"/>
                                            </p:txEl>
                                          </p:spTgt>
                                        </p:tgtEl>
                                        <p:attrNameLst>
                                          <p:attrName>ppt_x</p:attrName>
                                          <p:attrName>ppt_y</p:attrName>
                                        </p:attrNameLst>
                                      </p:cBhvr>
                                      <p:rCtr x="67700" y="-4600"/>
                                    </p:animMotion>
                                  </p:childTnLst>
                                </p:cTn>
                              </p:par>
                              <p:par>
                                <p:cTn id="53" presetID="42" presetClass="path" presetSubtype="0" decel="100000" fill="hold" grpId="1" nodeType="withEffect">
                                  <p:stCondLst>
                                    <p:cond delay="0"/>
                                  </p:stCondLst>
                                  <p:childTnLst>
                                    <p:animMotion origin="layout" path="M 2.08333E-6 2.59259E-6 L 0.01367 -0.0007 " pathEditMode="relative" rAng="0" ptsTypes="AA">
                                      <p:cBhvr>
                                        <p:cTn id="54" dur="500" spd="-100000" fill="hold"/>
                                        <p:tgtEl>
                                          <p:spTgt spid="78">
                                            <p:txEl>
                                              <p:pRg st="4" end="4"/>
                                            </p:txEl>
                                          </p:spTgt>
                                        </p:tgtEl>
                                        <p:attrNameLst>
                                          <p:attrName>ppt_x</p:attrName>
                                          <p:attrName>ppt_y</p:attrName>
                                        </p:attrNameLst>
                                      </p:cBhvr>
                                      <p:rCtr x="67700" y="-4600"/>
                                    </p:animMotion>
                                  </p:childTnLst>
                                </p:cTn>
                              </p:par>
                            </p:childTnLst>
                          </p:cTn>
                        </p:par>
                      </p:childTnLst>
                    </p:cTn>
                  </p:par>
                  <p:par>
                    <p:cTn id="55" fill="hold">
                      <p:stCondLst>
                        <p:cond delay="indefinite"/>
                      </p:stCondLst>
                      <p:childTnLst>
                        <p:par>
                          <p:cTn id="56" fill="hold">
                            <p:stCondLst>
                              <p:cond delay="0"/>
                            </p:stCondLst>
                            <p:childTnLst>
                              <p:par>
                                <p:cTn id="57" presetID="42" presetClass="path" presetSubtype="0" decel="100000" fill="hold" grpId="1" nodeType="clickEffect">
                                  <p:stCondLst>
                                    <p:cond delay="0"/>
                                  </p:stCondLst>
                                  <p:childTnLst>
                                    <p:animMotion origin="layout" path="M 1.25E-6 -2.59259E-6 L 0.01367 -0.00069 " pathEditMode="relative" rAng="0" ptsTypes="AA">
                                      <p:cBhvr>
                                        <p:cTn id="58" dur="500" spd="-100000" fill="hold"/>
                                        <p:tgtEl>
                                          <p:spTgt spid="78">
                                            <p:txEl>
                                              <p:pRg st="6" end="6"/>
                                            </p:txEl>
                                          </p:spTgt>
                                        </p:tgtEl>
                                        <p:attrNameLst>
                                          <p:attrName>ppt_x</p:attrName>
                                          <p:attrName>ppt_y</p:attrName>
                                        </p:attrNameLst>
                                      </p:cBhvr>
                                      <p:rCtr x="67700" y="-4600"/>
                                    </p:animMotion>
                                  </p:childTnLst>
                                </p:cTn>
                              </p:par>
                              <p:par>
                                <p:cTn id="59" presetID="42" presetClass="path" presetSubtype="0" decel="100000" fill="hold" grpId="1" nodeType="withEffect">
                                  <p:stCondLst>
                                    <p:cond delay="0"/>
                                  </p:stCondLst>
                                  <p:childTnLst>
                                    <p:animMotion origin="layout" path="M -1.25E-6 -4.07407E-6 L 0.01367 -0.00069 " pathEditMode="relative" rAng="0" ptsTypes="AA">
                                      <p:cBhvr>
                                        <p:cTn id="60" dur="500" spd="-100000" fill="hold"/>
                                        <p:tgtEl>
                                          <p:spTgt spid="78">
                                            <p:txEl>
                                              <p:pRg st="7" end="7"/>
                                            </p:txEl>
                                          </p:spTgt>
                                        </p:tgtEl>
                                        <p:attrNameLst>
                                          <p:attrName>ppt_x</p:attrName>
                                          <p:attrName>ppt_y</p:attrName>
                                        </p:attrNameLst>
                                      </p:cBhvr>
                                      <p:rCtr x="67700" y="-4600"/>
                                    </p:animMotion>
                                  </p:childTnLst>
                                </p:cTn>
                              </p:par>
                              <p:par>
                                <p:cTn id="61" presetID="42" presetClass="path" presetSubtype="0" decel="100000" fill="hold" grpId="1" nodeType="withEffect">
                                  <p:stCondLst>
                                    <p:cond delay="0"/>
                                  </p:stCondLst>
                                  <p:childTnLst>
                                    <p:animMotion origin="layout" path="M 6.25E-7 2.22222E-6 L 0.01367 -0.0007 " pathEditMode="relative" rAng="0" ptsTypes="AA">
                                      <p:cBhvr>
                                        <p:cTn id="62" dur="500" spd="-100000" fill="hold"/>
                                        <p:tgtEl>
                                          <p:spTgt spid="78">
                                            <p:txEl>
                                              <p:pRg st="8" end="8"/>
                                            </p:txEl>
                                          </p:spTgt>
                                        </p:tgtEl>
                                        <p:attrNameLst>
                                          <p:attrName>ppt_x</p:attrName>
                                          <p:attrName>ppt_y</p:attrName>
                                        </p:attrNameLst>
                                      </p:cBhvr>
                                      <p:rCtr x="67700" y="-4600"/>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decel="100000" fill="hold" grpId="1" nodeType="clickEffect">
                                  <p:stCondLst>
                                    <p:cond delay="0"/>
                                  </p:stCondLst>
                                  <p:childTnLst>
                                    <p:animMotion origin="layout" path="M -2.70833E-6 -1.48148E-6 L 0.01367 -0.00069 " pathEditMode="relative" rAng="0" ptsTypes="AA">
                                      <p:cBhvr>
                                        <p:cTn id="66" dur="500" spd="-100000" fill="hold"/>
                                        <p:tgtEl>
                                          <p:spTgt spid="78">
                                            <p:txEl>
                                              <p:pRg st="10" end="10"/>
                                            </p:txEl>
                                          </p:spTgt>
                                        </p:tgtEl>
                                        <p:attrNameLst>
                                          <p:attrName>ppt_x</p:attrName>
                                          <p:attrName>ppt_y</p:attrName>
                                        </p:attrNameLst>
                                      </p:cBhvr>
                                      <p:rCtr x="67700" y="-4600"/>
                                    </p:animMotion>
                                  </p:childTnLst>
                                </p:cTn>
                              </p:par>
                              <p:par>
                                <p:cTn id="67" presetID="42" presetClass="path" presetSubtype="0" decel="100000" fill="hold" grpId="1" nodeType="withEffect">
                                  <p:stCondLst>
                                    <p:cond delay="0"/>
                                  </p:stCondLst>
                                  <p:childTnLst>
                                    <p:animMotion origin="layout" path="M 2.08333E-6 -4.44444E-6 L 0.01367 -0.00069 " pathEditMode="relative" rAng="0" ptsTypes="AA">
                                      <p:cBhvr>
                                        <p:cTn id="68" dur="500" spd="-100000" fill="hold"/>
                                        <p:tgtEl>
                                          <p:spTgt spid="78">
                                            <p:txEl>
                                              <p:pRg st="11" end="11"/>
                                            </p:txEl>
                                          </p:spTgt>
                                        </p:tgtEl>
                                        <p:attrNameLst>
                                          <p:attrName>ppt_x</p:attrName>
                                          <p:attrName>ppt_y</p:attrName>
                                        </p:attrNameLst>
                                      </p:cBhvr>
                                      <p:rCtr x="67700" y="-4600"/>
                                    </p:animMotion>
                                  </p:childTnLst>
                                </p:cTn>
                              </p:par>
                              <p:par>
                                <p:cTn id="69" presetID="42" presetClass="path" presetSubtype="0" decel="100000" fill="hold" grpId="1" nodeType="withEffect">
                                  <p:stCondLst>
                                    <p:cond delay="0"/>
                                  </p:stCondLst>
                                  <p:childTnLst>
                                    <p:animMotion origin="layout" path="M -1.45833E-6 3.33333E-6 L 0.01367 -0.0007 " pathEditMode="relative" rAng="0" ptsTypes="AA">
                                      <p:cBhvr>
                                        <p:cTn id="70" dur="500" spd="-100000" fill="hold"/>
                                        <p:tgtEl>
                                          <p:spTgt spid="78">
                                            <p:txEl>
                                              <p:pRg st="12" end="12"/>
                                            </p:txEl>
                                          </p:spTgt>
                                        </p:tgtEl>
                                        <p:attrNameLst>
                                          <p:attrName>ppt_x</p:attrName>
                                          <p:attrName>ppt_y</p:attrName>
                                        </p:attrNameLst>
                                      </p:cBhvr>
                                      <p:rCtr x="67700" y="-4600"/>
                                    </p:animMotion>
                                  </p:childTnLst>
                                </p:cTn>
                              </p:par>
                              <p:par>
                                <p:cTn id="71" presetID="42" presetClass="path" presetSubtype="0" decel="100000" fill="hold" grpId="1" nodeType="withEffect">
                                  <p:stCondLst>
                                    <p:cond delay="0"/>
                                  </p:stCondLst>
                                  <p:childTnLst>
                                    <p:animMotion origin="layout" path="M 4.58333E-6 -3.7037E-7 L 0.01367 -0.00069 " pathEditMode="relative" rAng="0" ptsTypes="AA">
                                      <p:cBhvr>
                                        <p:cTn id="72" dur="500" spd="-100000" fill="hold"/>
                                        <p:tgtEl>
                                          <p:spTgt spid="78">
                                            <p:txEl>
                                              <p:pRg st="13" end="13"/>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uiExpand="1" build="p"/>
      <p:bldP spid="78"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1E5-3EFC-B78E-F3B8-99F018DCEB84}"/>
              </a:ext>
            </a:extLst>
          </p:cNvPr>
          <p:cNvSpPr>
            <a:spLocks noGrp="1"/>
          </p:cNvSpPr>
          <p:nvPr>
            <p:ph type="title"/>
          </p:nvPr>
        </p:nvSpPr>
        <p:spPr>
          <a:xfrm>
            <a:off x="588263" y="457200"/>
            <a:ext cx="11018520" cy="492443"/>
          </a:xfrm>
        </p:spPr>
        <p:txBody>
          <a:bodyPr/>
          <a:lstStyle/>
          <a:p>
            <a:r>
              <a:rPr lang="fr-FR" sz="3200"/>
              <a:t>Les ressources à considérer </a:t>
            </a:r>
            <a:r>
              <a:rPr lang="en-US" sz="3200"/>
              <a:t>pour </a:t>
            </a:r>
            <a:r>
              <a:rPr lang="fr-FR" sz="3200"/>
              <a:t>cette « automatisation »</a:t>
            </a:r>
            <a:endParaRPr lang="en-US" sz="3200"/>
          </a:p>
        </p:txBody>
      </p:sp>
      <p:sp>
        <p:nvSpPr>
          <p:cNvPr id="3" name="TextBox 2">
            <a:extLst>
              <a:ext uri="{FF2B5EF4-FFF2-40B4-BE49-F238E27FC236}">
                <a16:creationId xmlns:a16="http://schemas.microsoft.com/office/drawing/2014/main" id="{5845793F-EE52-4E90-89CA-78419A031ADA}"/>
              </a:ext>
            </a:extLst>
          </p:cNvPr>
          <p:cNvSpPr txBox="1"/>
          <p:nvPr/>
        </p:nvSpPr>
        <p:spPr>
          <a:xfrm>
            <a:off x="588263" y="1391334"/>
            <a:ext cx="10875191" cy="4278094"/>
          </a:xfrm>
          <a:prstGeom prst="rect">
            <a:avLst/>
          </a:prstGeom>
          <a:noFill/>
        </p:spPr>
        <p:txBody>
          <a:bodyPr wrap="square" lIns="0" tIns="0" rIns="0" bIns="0" rtlCol="0">
            <a:spAutoFit/>
          </a:bodyPr>
          <a:lstStyle/>
          <a:p>
            <a:pPr marL="342900" indent="-342900" defTabSz="914192">
              <a:buFont typeface="Arial" panose="020B0604020202020204" pitchFamily="34" charset="0"/>
              <a:buChar char="•"/>
            </a:pPr>
            <a:r>
              <a:rPr lang="en-US" sz="2000" dirty="0">
                <a:solidFill>
                  <a:srgbClr val="000000"/>
                </a:solidFill>
                <a:latin typeface="Segoe UI Semibold" panose="020B0702040204020203" pitchFamily="34" charset="0"/>
                <a:cs typeface="Segoe UI Semibold" panose="020B0702040204020203" pitchFamily="34" charset="0"/>
              </a:rPr>
              <a:t>Azure Architecture Center : Conditional Access for Zero Trust	       </a:t>
            </a:r>
          </a:p>
          <a:p>
            <a:pPr marL="342900" indent="-342900" defTabSz="914192">
              <a:buClr>
                <a:schemeClr val="bg1"/>
              </a:buClr>
              <a:buFont typeface="Arial" panose="020B0604020202020204" pitchFamily="34" charset="0"/>
              <a:buChar char="•"/>
            </a:pPr>
            <a:r>
              <a:rPr lang="en-US" sz="2000" dirty="0">
                <a:solidFill>
                  <a:srgbClr val="000000"/>
                </a:solidFill>
                <a:latin typeface="Segoe UI"/>
                <a:hlinkClick r:id="rId3"/>
              </a:rPr>
              <a:t>https://learn.microsoft.com/en-us/azure/architecture/guide/security/conditional-access-zero-trust</a:t>
            </a:r>
            <a:r>
              <a:rPr lang="en-US" sz="2000" dirty="0">
                <a:solidFill>
                  <a:srgbClr val="000000"/>
                </a:solidFill>
                <a:latin typeface="Segoe UI"/>
              </a:rPr>
              <a:t> </a:t>
            </a:r>
          </a:p>
          <a:p>
            <a:pPr marL="342900" indent="-342900" defTabSz="914192">
              <a:buFont typeface="Arial" panose="020B0604020202020204" pitchFamily="34" charset="0"/>
              <a:buChar char="•"/>
            </a:pPr>
            <a:endParaRPr lang="en-US" sz="2000" dirty="0">
              <a:solidFill>
                <a:srgbClr val="000000"/>
              </a:solidFill>
              <a:latin typeface="Segoe UI"/>
            </a:endParaRPr>
          </a:p>
          <a:p>
            <a:pPr marL="800083" lvl="1" indent="-342900" defTabSz="914192">
              <a:buFont typeface="Arial" panose="020B0604020202020204" pitchFamily="34" charset="0"/>
              <a:buChar char="•"/>
            </a:pPr>
            <a:r>
              <a:rPr lang="en-US" sz="2000" dirty="0">
                <a:solidFill>
                  <a:srgbClr val="000000"/>
                </a:solidFill>
                <a:latin typeface="Segoe UI"/>
              </a:rPr>
              <a:t>Additional Guidance: Microsoft Entra ID Conditional Access principles and guidance :</a:t>
            </a:r>
            <a:br>
              <a:rPr lang="en-US" sz="2000" dirty="0">
                <a:solidFill>
                  <a:srgbClr val="000000"/>
                </a:solidFill>
                <a:latin typeface="Segoe UI"/>
              </a:rPr>
            </a:br>
            <a:r>
              <a:rPr lang="en-US" sz="2000" dirty="0">
                <a:solidFill>
                  <a:srgbClr val="000000"/>
                </a:solidFill>
                <a:latin typeface="Segoe UI"/>
                <a:hlinkClick r:id="rId4"/>
              </a:rPr>
              <a:t>https://github.com/microsoft/ConditionalAccessforZeroTrustResources/blob/main/ConditionalAccessGovernanceAndPrinciplesforZeroTrust%20May%202022.pdf</a:t>
            </a:r>
            <a:endParaRPr lang="en-US" sz="2000" dirty="0">
              <a:solidFill>
                <a:srgbClr val="000000"/>
              </a:solidFill>
              <a:latin typeface="Segoe UI"/>
            </a:endParaRPr>
          </a:p>
          <a:p>
            <a:pPr defTabSz="914192"/>
            <a:endParaRPr lang="en-US" sz="2000" dirty="0">
              <a:solidFill>
                <a:srgbClr val="000000"/>
              </a:solidFill>
              <a:latin typeface="Segoe UI"/>
            </a:endParaRPr>
          </a:p>
          <a:p>
            <a:pPr marL="800083" lvl="1" indent="-342900" defTabSz="914192">
              <a:buFont typeface="Arial" panose="020B0604020202020204" pitchFamily="34" charset="0"/>
              <a:buChar char="•"/>
            </a:pPr>
            <a:r>
              <a:rPr lang="en-US" sz="2000" dirty="0">
                <a:solidFill>
                  <a:srgbClr val="000000"/>
                </a:solidFill>
                <a:latin typeface="Segoe UI"/>
              </a:rPr>
              <a:t>Implementation Resources on GitHub :</a:t>
            </a:r>
            <a:br>
              <a:rPr lang="en-US" sz="2000" dirty="0">
                <a:solidFill>
                  <a:srgbClr val="000000"/>
                </a:solidFill>
                <a:latin typeface="Segoe UI"/>
              </a:rPr>
            </a:br>
            <a:r>
              <a:rPr lang="en-US" sz="2000" dirty="0">
                <a:solidFill>
                  <a:srgbClr val="000000"/>
                </a:solidFill>
                <a:latin typeface="Segoe UI"/>
                <a:hlinkClick r:id="rId5"/>
              </a:rPr>
              <a:t>https://github.com/microsoft/ConditionalAccessforZeroTrustResources</a:t>
            </a:r>
            <a:endParaRPr lang="en-US" sz="2000" dirty="0">
              <a:solidFill>
                <a:srgbClr val="000000"/>
              </a:solidFill>
              <a:latin typeface="Segoe UI"/>
            </a:endParaRPr>
          </a:p>
          <a:p>
            <a:pPr marL="800083" lvl="1" indent="-342900" defTabSz="914192">
              <a:buFont typeface="Arial" panose="020B0604020202020204" pitchFamily="34" charset="0"/>
              <a:buChar char="•"/>
            </a:pPr>
            <a:endParaRPr lang="en-US" sz="2000" dirty="0">
              <a:solidFill>
                <a:srgbClr val="000000"/>
              </a:solidFill>
              <a:latin typeface="Segoe UI"/>
            </a:endParaRPr>
          </a:p>
          <a:p>
            <a:pPr marL="800083" lvl="1" indent="-342900" defTabSz="914192">
              <a:buClr>
                <a:schemeClr val="bg1"/>
              </a:buClr>
              <a:buFont typeface="Arial" panose="020B0604020202020204" pitchFamily="34" charset="0"/>
              <a:buChar char="•"/>
            </a:pPr>
            <a:r>
              <a:rPr lang="en-US" sz="1800" dirty="0">
                <a:solidFill>
                  <a:srgbClr val="000000"/>
                </a:solidFill>
              </a:rPr>
              <a:t>With Microsoft365DSC : </a:t>
            </a:r>
            <a:r>
              <a:rPr lang="en-US" sz="1800" dirty="0">
                <a:solidFill>
                  <a:srgbClr val="000000"/>
                </a:solidFill>
                <a:hlinkClick r:id="rId6"/>
              </a:rPr>
              <a:t>https://office365dsc.azurewebsites.net</a:t>
            </a:r>
            <a:r>
              <a:rPr lang="en-US" sz="1800" dirty="0">
                <a:solidFill>
                  <a:srgbClr val="000000"/>
                </a:solidFill>
              </a:rPr>
              <a:t> </a:t>
            </a:r>
          </a:p>
          <a:p>
            <a:pPr marL="800083" lvl="1" indent="-342900" defTabSz="914192">
              <a:buFont typeface="Arial" panose="020B0604020202020204" pitchFamily="34" charset="0"/>
              <a:buChar char="•"/>
            </a:pPr>
            <a:endParaRPr lang="en-US" sz="2000" dirty="0">
              <a:solidFill>
                <a:srgbClr val="000000"/>
              </a:solidFill>
              <a:latin typeface="Segoe UI"/>
            </a:endParaRPr>
          </a:p>
          <a:p>
            <a:pPr defTabSz="914192"/>
            <a:endParaRPr lang="en-US" sz="2000" dirty="0">
              <a:solidFill>
                <a:srgbClr val="000000"/>
              </a:solidFill>
              <a:latin typeface="Segoe UI"/>
            </a:endParaRPr>
          </a:p>
        </p:txBody>
      </p:sp>
      <p:pic>
        <p:nvPicPr>
          <p:cNvPr id="5" name="Image 4">
            <a:extLst>
              <a:ext uri="{FF2B5EF4-FFF2-40B4-BE49-F238E27FC236}">
                <a16:creationId xmlns:a16="http://schemas.microsoft.com/office/drawing/2014/main" id="{F2DAE907-EEB8-053A-9EA2-4B7F1831F531}"/>
              </a:ext>
            </a:extLst>
          </p:cNvPr>
          <p:cNvPicPr>
            <a:picLocks noChangeAspect="1"/>
          </p:cNvPicPr>
          <p:nvPr/>
        </p:nvPicPr>
        <p:blipFill>
          <a:blip r:embed="rId7"/>
          <a:stretch>
            <a:fillRect/>
          </a:stretch>
        </p:blipFill>
        <p:spPr>
          <a:xfrm>
            <a:off x="9553253" y="3829023"/>
            <a:ext cx="903056" cy="850553"/>
          </a:xfrm>
          <a:prstGeom prst="rect">
            <a:avLst/>
          </a:prstGeom>
        </p:spPr>
      </p:pic>
    </p:spTree>
    <p:extLst>
      <p:ext uri="{BB962C8B-B14F-4D97-AF65-F5344CB8AC3E}">
        <p14:creationId xmlns:p14="http://schemas.microsoft.com/office/powerpoint/2010/main" val="35734166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5294E-05B2-4769-9B37-FD33C5CB2F7D}"/>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sz="3200"/>
              <a:t>Microsoft365DSC</a:t>
            </a:r>
          </a:p>
        </p:txBody>
      </p:sp>
      <p:grpSp>
        <p:nvGrpSpPr>
          <p:cNvPr id="2" name="Group 1" descr="A diagram that shows Flow of managing Microsoft 365 using Microsoft365DSC and Azure DevOps">
            <a:extLst>
              <a:ext uri="{FF2B5EF4-FFF2-40B4-BE49-F238E27FC236}">
                <a16:creationId xmlns:a16="http://schemas.microsoft.com/office/drawing/2014/main" id="{745481F1-B86D-7482-7819-7EF3FA4A43E5}"/>
              </a:ext>
            </a:extLst>
          </p:cNvPr>
          <p:cNvGrpSpPr/>
          <p:nvPr/>
        </p:nvGrpSpPr>
        <p:grpSpPr>
          <a:xfrm>
            <a:off x="1002061" y="1569699"/>
            <a:ext cx="10187878" cy="4661395"/>
            <a:chOff x="584200" y="1211581"/>
            <a:chExt cx="11025189" cy="5059434"/>
          </a:xfrm>
        </p:grpSpPr>
        <p:sp>
          <p:nvSpPr>
            <p:cNvPr id="1031" name="Rectangle: Rounded Corners 1030">
              <a:extLst>
                <a:ext uri="{FF2B5EF4-FFF2-40B4-BE49-F238E27FC236}">
                  <a16:creationId xmlns:a16="http://schemas.microsoft.com/office/drawing/2014/main" id="{74501063-DE54-5F93-9FEA-243838F28968}"/>
                </a:ext>
                <a:ext uri="{C183D7F6-B498-43B3-948B-1728B52AA6E4}">
                  <adec:decorative xmlns:adec="http://schemas.microsoft.com/office/drawing/2017/decorative" val="1"/>
                </a:ext>
              </a:extLst>
            </p:cNvPr>
            <p:cNvSpPr>
              <a:spLocks/>
            </p:cNvSpPr>
            <p:nvPr/>
          </p:nvSpPr>
          <p:spPr bwMode="auto">
            <a:xfrm>
              <a:off x="584200" y="1211581"/>
              <a:ext cx="11025189" cy="5059434"/>
            </a:xfrm>
            <a:prstGeom prst="roundRect">
              <a:avLst>
                <a:gd name="adj" fmla="val 403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050">
                <a:solidFill>
                  <a:schemeClr val="tx1"/>
                </a:solidFill>
              </a:endParaRPr>
            </a:p>
          </p:txBody>
        </p:sp>
        <p:pic>
          <p:nvPicPr>
            <p:cNvPr id="6" name="Graphic 5">
              <a:extLst>
                <a:ext uri="{FF2B5EF4-FFF2-40B4-BE49-F238E27FC236}">
                  <a16:creationId xmlns:a16="http://schemas.microsoft.com/office/drawing/2014/main" id="{5C4FD14E-6239-6E3C-6D34-1A2964DE4E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6802" y="5238139"/>
              <a:ext cx="638758" cy="638759"/>
            </a:xfrm>
            <a:prstGeom prst="rect">
              <a:avLst/>
            </a:prstGeom>
          </p:spPr>
        </p:pic>
        <p:pic>
          <p:nvPicPr>
            <p:cNvPr id="10" name="Graphic 9">
              <a:extLst>
                <a:ext uri="{FF2B5EF4-FFF2-40B4-BE49-F238E27FC236}">
                  <a16:creationId xmlns:a16="http://schemas.microsoft.com/office/drawing/2014/main" id="{D98FB096-6C16-0B27-DFB1-52A73C6C75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7491" y="1548458"/>
              <a:ext cx="722693" cy="722693"/>
            </a:xfrm>
            <a:prstGeom prst="rect">
              <a:avLst/>
            </a:prstGeom>
          </p:spPr>
        </p:pic>
        <p:pic>
          <p:nvPicPr>
            <p:cNvPr id="17" name="Picture 2" descr="Python at Microsoft - Visual Studio">
              <a:extLst>
                <a:ext uri="{FF2B5EF4-FFF2-40B4-BE49-F238E27FC236}">
                  <a16:creationId xmlns:a16="http://schemas.microsoft.com/office/drawing/2014/main" id="{E88E4025-71E6-8343-46F1-2471AC1F20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807" y="2805331"/>
              <a:ext cx="667996" cy="66799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F48225C3-86EC-E64C-5FBA-EAC8DE49ACFA}"/>
                </a:ext>
                <a:ext uri="{C183D7F6-B498-43B3-948B-1728B52AA6E4}">
                  <adec:decorative xmlns:adec="http://schemas.microsoft.com/office/drawing/2017/decorative" val="1"/>
                </a:ext>
              </a:extLst>
            </p:cNvPr>
            <p:cNvCxnSpPr>
              <a:cxnSpLocks/>
              <a:endCxn id="1040" idx="0"/>
            </p:cNvCxnSpPr>
            <p:nvPr/>
          </p:nvCxnSpPr>
          <p:spPr>
            <a:xfrm>
              <a:off x="1506179" y="3576068"/>
              <a:ext cx="0" cy="1356108"/>
            </a:xfrm>
            <a:prstGeom prst="straightConnector1">
              <a:avLst/>
            </a:pr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sp>
          <p:nvSpPr>
            <p:cNvPr id="23" name="Freeform 6">
              <a:extLst>
                <a:ext uri="{FF2B5EF4-FFF2-40B4-BE49-F238E27FC236}">
                  <a16:creationId xmlns:a16="http://schemas.microsoft.com/office/drawing/2014/main" id="{6F102468-ED33-D51E-31F6-352CF565C0E2}"/>
                </a:ext>
                <a:ext uri="{C183D7F6-B498-43B3-948B-1728B52AA6E4}">
                  <adec:decorative xmlns:adec="http://schemas.microsoft.com/office/drawing/2017/decorative" val="1"/>
                </a:ext>
              </a:extLst>
            </p:cNvPr>
            <p:cNvSpPr/>
            <p:nvPr/>
          </p:nvSpPr>
          <p:spPr bwMode="auto">
            <a:xfrm rot="16200000" flipH="1">
              <a:off x="2514568" y="2520622"/>
              <a:ext cx="115359" cy="1393280"/>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sp>
          <p:nvSpPr>
            <p:cNvPr id="24" name="Freeform 6">
              <a:extLst>
                <a:ext uri="{FF2B5EF4-FFF2-40B4-BE49-F238E27FC236}">
                  <a16:creationId xmlns:a16="http://schemas.microsoft.com/office/drawing/2014/main" id="{6CF2E0B8-33E4-4790-6F16-B28FFEF7ADCB}"/>
                </a:ext>
                <a:ext uri="{C183D7F6-B498-43B3-948B-1728B52AA6E4}">
                  <adec:decorative xmlns:adec="http://schemas.microsoft.com/office/drawing/2017/decorative" val="1"/>
                </a:ext>
              </a:extLst>
            </p:cNvPr>
            <p:cNvSpPr/>
            <p:nvPr/>
          </p:nvSpPr>
          <p:spPr bwMode="auto">
            <a:xfrm rot="16200000" flipH="1">
              <a:off x="4725225" y="2535085"/>
              <a:ext cx="112141" cy="1354397"/>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sp>
          <p:nvSpPr>
            <p:cNvPr id="25" name="Freeform 6">
              <a:extLst>
                <a:ext uri="{FF2B5EF4-FFF2-40B4-BE49-F238E27FC236}">
                  <a16:creationId xmlns:a16="http://schemas.microsoft.com/office/drawing/2014/main" id="{98550E10-763F-A7A7-774A-7EEF2CE77C9D}"/>
                </a:ext>
                <a:ext uri="{C183D7F6-B498-43B3-948B-1728B52AA6E4}">
                  <adec:decorative xmlns:adec="http://schemas.microsoft.com/office/drawing/2017/decorative" val="1"/>
                </a:ext>
              </a:extLst>
            </p:cNvPr>
            <p:cNvSpPr/>
            <p:nvPr/>
          </p:nvSpPr>
          <p:spPr bwMode="auto">
            <a:xfrm rot="16200000" flipH="1">
              <a:off x="7025514" y="2641227"/>
              <a:ext cx="100897" cy="1218603"/>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pic>
          <p:nvPicPr>
            <p:cNvPr id="26" name="Picture 2" descr="Python at Microsoft - Visual Studio">
              <a:extLst>
                <a:ext uri="{FF2B5EF4-FFF2-40B4-BE49-F238E27FC236}">
                  <a16:creationId xmlns:a16="http://schemas.microsoft.com/office/drawing/2014/main" id="{8A2EFD69-BD38-7DD7-12FC-0069B43B4C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7514" y="2805331"/>
              <a:ext cx="667996" cy="66799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AC43AA16-71D0-40C7-8725-BD09568251B6}"/>
                </a:ext>
                <a:ext uri="{C183D7F6-B498-43B3-948B-1728B52AA6E4}">
                  <adec:decorative xmlns:adec="http://schemas.microsoft.com/office/drawing/2017/decorative" val="1"/>
                </a:ext>
              </a:extLst>
            </p:cNvPr>
            <p:cNvCxnSpPr>
              <a:cxnSpLocks/>
            </p:cNvCxnSpPr>
            <p:nvPr/>
          </p:nvCxnSpPr>
          <p:spPr>
            <a:xfrm>
              <a:off x="5986308" y="2322742"/>
              <a:ext cx="1490" cy="419821"/>
            </a:xfrm>
            <a:prstGeom prst="straightConnector1">
              <a:avLst/>
            </a:pr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sp>
          <p:nvSpPr>
            <p:cNvPr id="29" name="Freeform 6">
              <a:extLst>
                <a:ext uri="{FF2B5EF4-FFF2-40B4-BE49-F238E27FC236}">
                  <a16:creationId xmlns:a16="http://schemas.microsoft.com/office/drawing/2014/main" id="{A1D5A003-016D-7340-28E9-209B1472316E}"/>
                </a:ext>
                <a:ext uri="{C183D7F6-B498-43B3-948B-1728B52AA6E4}">
                  <adec:decorative xmlns:adec="http://schemas.microsoft.com/office/drawing/2017/decorative" val="1"/>
                </a:ext>
              </a:extLst>
            </p:cNvPr>
            <p:cNvSpPr/>
            <p:nvPr/>
          </p:nvSpPr>
          <p:spPr bwMode="auto">
            <a:xfrm rot="16200000">
              <a:off x="3029980" y="4280696"/>
              <a:ext cx="178513" cy="2375132"/>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pic>
          <p:nvPicPr>
            <p:cNvPr id="1028" name="Picture 4" descr="Azure Repos Logo PNG Vector (PDF) Free Download">
              <a:extLst>
                <a:ext uri="{FF2B5EF4-FFF2-40B4-BE49-F238E27FC236}">
                  <a16:creationId xmlns:a16="http://schemas.microsoft.com/office/drawing/2014/main" id="{ED102847-6840-CF34-6BCE-DC6CA16F62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4827" y="2905910"/>
              <a:ext cx="622703" cy="6227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zure Repos Logo PNG Vector (PDF) Free Download">
              <a:extLst>
                <a:ext uri="{FF2B5EF4-FFF2-40B4-BE49-F238E27FC236}">
                  <a16:creationId xmlns:a16="http://schemas.microsoft.com/office/drawing/2014/main" id="{EBCB0223-B4F9-2915-67BE-0BB816CC33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3317" y="2900932"/>
              <a:ext cx="622703" cy="62270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ython at Microsoft - Visual Studio">
              <a:extLst>
                <a:ext uri="{FF2B5EF4-FFF2-40B4-BE49-F238E27FC236}">
                  <a16:creationId xmlns:a16="http://schemas.microsoft.com/office/drawing/2014/main" id="{1A8584D2-EB23-610D-C6A8-CA1CAF0CE6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7091" y="4068681"/>
              <a:ext cx="667996" cy="667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365 Logo Office 365 Logo - Australia Vs Per%c3%ba">
              <a:extLst>
                <a:ext uri="{FF2B5EF4-FFF2-40B4-BE49-F238E27FC236}">
                  <a16:creationId xmlns:a16="http://schemas.microsoft.com/office/drawing/2014/main" id="{20658764-7883-5D3A-E445-BC641845C0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503" b="28215"/>
            <a:stretch/>
          </p:blipFill>
          <p:spPr bwMode="auto">
            <a:xfrm>
              <a:off x="9900970" y="2368540"/>
              <a:ext cx="1570587" cy="4000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Microsoft 365 Logo Office 365 Logo - Australia Vs Per%c3%ba">
              <a:extLst>
                <a:ext uri="{FF2B5EF4-FFF2-40B4-BE49-F238E27FC236}">
                  <a16:creationId xmlns:a16="http://schemas.microsoft.com/office/drawing/2014/main" id="{E7066434-1EA1-C943-A21E-5C1113B16C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143" b="27927"/>
            <a:stretch/>
          </p:blipFill>
          <p:spPr bwMode="auto">
            <a:xfrm>
              <a:off x="9900970" y="3473327"/>
              <a:ext cx="1570587" cy="40577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6DE8AEE9-28F3-FB66-83EC-D8A7666A6D70}"/>
                </a:ext>
              </a:extLst>
            </p:cNvPr>
            <p:cNvSpPr txBox="1"/>
            <p:nvPr/>
          </p:nvSpPr>
          <p:spPr>
            <a:xfrm>
              <a:off x="927223" y="4162186"/>
              <a:ext cx="516691" cy="300652"/>
            </a:xfrm>
            <a:prstGeom prst="rect">
              <a:avLst/>
            </a:prstGeom>
            <a:noFill/>
          </p:spPr>
          <p:txBody>
            <a:bodyPr wrap="square" lIns="0" tIns="0" rIns="0" bIns="0" rtlCol="0">
              <a:spAutoFit/>
            </a:bodyPr>
            <a:lstStyle/>
            <a:p>
              <a:pPr algn="l"/>
              <a:r>
                <a:rPr lang="en-US" sz="900"/>
                <a:t>Commit </a:t>
              </a:r>
            </a:p>
            <a:p>
              <a:pPr algn="l"/>
              <a:r>
                <a:rPr lang="en-US" sz="900"/>
                <a:t>&amp; Sync</a:t>
              </a:r>
            </a:p>
          </p:txBody>
        </p:sp>
        <p:sp>
          <p:nvSpPr>
            <p:cNvPr id="45" name="TextBox 44">
              <a:extLst>
                <a:ext uri="{FF2B5EF4-FFF2-40B4-BE49-F238E27FC236}">
                  <a16:creationId xmlns:a16="http://schemas.microsoft.com/office/drawing/2014/main" id="{5D9BFAB2-D11D-558B-467D-549708295A6C}"/>
                </a:ext>
              </a:extLst>
            </p:cNvPr>
            <p:cNvSpPr txBox="1"/>
            <p:nvPr/>
          </p:nvSpPr>
          <p:spPr>
            <a:xfrm>
              <a:off x="1271276" y="2531526"/>
              <a:ext cx="469806" cy="300652"/>
            </a:xfrm>
            <a:prstGeom prst="rect">
              <a:avLst/>
            </a:prstGeom>
            <a:noFill/>
          </p:spPr>
          <p:txBody>
            <a:bodyPr wrap="square" lIns="0" tIns="0" rIns="0" bIns="0" rtlCol="0">
              <a:spAutoFit/>
            </a:bodyPr>
            <a:lstStyle/>
            <a:p>
              <a:pPr algn="ctr"/>
              <a:r>
                <a:rPr lang="en-US" sz="900"/>
                <a:t>Fork </a:t>
              </a:r>
              <a:br>
                <a:rPr lang="en-US" sz="900"/>
              </a:br>
              <a:r>
                <a:rPr lang="en-US" sz="900"/>
                <a:t>Admin1</a:t>
              </a:r>
            </a:p>
          </p:txBody>
        </p:sp>
        <p:sp>
          <p:nvSpPr>
            <p:cNvPr id="46" name="TextBox 45">
              <a:extLst>
                <a:ext uri="{FF2B5EF4-FFF2-40B4-BE49-F238E27FC236}">
                  <a16:creationId xmlns:a16="http://schemas.microsoft.com/office/drawing/2014/main" id="{433586BB-FEB3-02E6-0E20-CFF80C7CDDF6}"/>
                </a:ext>
              </a:extLst>
            </p:cNvPr>
            <p:cNvSpPr txBox="1"/>
            <p:nvPr/>
          </p:nvSpPr>
          <p:spPr>
            <a:xfrm>
              <a:off x="2180175" y="2792936"/>
              <a:ext cx="784144" cy="300652"/>
            </a:xfrm>
            <a:prstGeom prst="rect">
              <a:avLst/>
            </a:prstGeom>
            <a:noFill/>
          </p:spPr>
          <p:txBody>
            <a:bodyPr wrap="square" lIns="0" tIns="0" rIns="0" bIns="0" rtlCol="0">
              <a:spAutoFit/>
            </a:bodyPr>
            <a:lstStyle/>
            <a:p>
              <a:pPr algn="ctr"/>
              <a:r>
                <a:rPr lang="en-US" sz="900"/>
                <a:t>Create </a:t>
              </a:r>
              <a:br>
                <a:rPr lang="en-US" sz="900"/>
              </a:br>
              <a:r>
                <a:rPr lang="en-US" sz="900"/>
                <a:t>Pull Request</a:t>
              </a:r>
            </a:p>
          </p:txBody>
        </p:sp>
        <p:sp>
          <p:nvSpPr>
            <p:cNvPr id="47" name="TextBox 46">
              <a:extLst>
                <a:ext uri="{FF2B5EF4-FFF2-40B4-BE49-F238E27FC236}">
                  <a16:creationId xmlns:a16="http://schemas.microsoft.com/office/drawing/2014/main" id="{FF534256-FEAE-505E-3E3D-4331FC81CA9A}"/>
                </a:ext>
              </a:extLst>
            </p:cNvPr>
            <p:cNvSpPr txBox="1"/>
            <p:nvPr/>
          </p:nvSpPr>
          <p:spPr>
            <a:xfrm>
              <a:off x="3406162" y="2521696"/>
              <a:ext cx="657069" cy="300652"/>
            </a:xfrm>
            <a:prstGeom prst="rect">
              <a:avLst/>
            </a:prstGeom>
            <a:noFill/>
          </p:spPr>
          <p:txBody>
            <a:bodyPr wrap="square" lIns="0" tIns="0" rIns="0" bIns="0" rtlCol="0">
              <a:spAutoFit/>
            </a:bodyPr>
            <a:lstStyle/>
            <a:p>
              <a:pPr algn="ctr"/>
              <a:r>
                <a:rPr lang="en-US" sz="900"/>
                <a:t>Main Repository</a:t>
              </a:r>
            </a:p>
          </p:txBody>
        </p:sp>
        <p:sp>
          <p:nvSpPr>
            <p:cNvPr id="48" name="TextBox 47">
              <a:extLst>
                <a:ext uri="{FF2B5EF4-FFF2-40B4-BE49-F238E27FC236}">
                  <a16:creationId xmlns:a16="http://schemas.microsoft.com/office/drawing/2014/main" id="{2A029877-1884-244F-781F-9CF2271D0F17}"/>
                </a:ext>
              </a:extLst>
            </p:cNvPr>
            <p:cNvSpPr txBox="1"/>
            <p:nvPr/>
          </p:nvSpPr>
          <p:spPr>
            <a:xfrm>
              <a:off x="6358239" y="1748222"/>
              <a:ext cx="620965" cy="300652"/>
            </a:xfrm>
            <a:prstGeom prst="rect">
              <a:avLst/>
            </a:prstGeom>
            <a:noFill/>
          </p:spPr>
          <p:txBody>
            <a:bodyPr wrap="square" lIns="0" tIns="0" rIns="0" bIns="0" rtlCol="0">
              <a:spAutoFit/>
            </a:bodyPr>
            <a:lstStyle/>
            <a:p>
              <a:r>
                <a:rPr lang="en-US" sz="900"/>
                <a:t>Azure </a:t>
              </a:r>
              <a:br>
                <a:rPr lang="en-US" sz="900"/>
              </a:br>
              <a:r>
                <a:rPr lang="en-US" sz="900"/>
                <a:t>Key Vault</a:t>
              </a:r>
            </a:p>
          </p:txBody>
        </p:sp>
        <p:sp>
          <p:nvSpPr>
            <p:cNvPr id="49" name="TextBox 48">
              <a:extLst>
                <a:ext uri="{FF2B5EF4-FFF2-40B4-BE49-F238E27FC236}">
                  <a16:creationId xmlns:a16="http://schemas.microsoft.com/office/drawing/2014/main" id="{E3033012-F746-29D5-EAD1-82F03BF973DB}"/>
                </a:ext>
              </a:extLst>
            </p:cNvPr>
            <p:cNvSpPr txBox="1"/>
            <p:nvPr/>
          </p:nvSpPr>
          <p:spPr>
            <a:xfrm>
              <a:off x="6041542" y="2368540"/>
              <a:ext cx="666507" cy="300652"/>
            </a:xfrm>
            <a:prstGeom prst="rect">
              <a:avLst/>
            </a:prstGeom>
            <a:noFill/>
          </p:spPr>
          <p:txBody>
            <a:bodyPr wrap="square" lIns="0" tIns="0" rIns="0" bIns="0" rtlCol="0">
              <a:spAutoFit/>
            </a:bodyPr>
            <a:lstStyle/>
            <a:p>
              <a:r>
                <a:rPr lang="en-US" sz="900"/>
                <a:t>Get</a:t>
              </a:r>
              <a:br>
                <a:rPr lang="en-US" sz="900"/>
              </a:br>
              <a:r>
                <a:rPr lang="en-US" sz="900"/>
                <a:t>Credentials</a:t>
              </a:r>
            </a:p>
          </p:txBody>
        </p:sp>
        <p:sp>
          <p:nvSpPr>
            <p:cNvPr id="50" name="TextBox 49">
              <a:extLst>
                <a:ext uri="{FF2B5EF4-FFF2-40B4-BE49-F238E27FC236}">
                  <a16:creationId xmlns:a16="http://schemas.microsoft.com/office/drawing/2014/main" id="{66420F23-A1D2-5630-7109-A24E5398FCD2}"/>
                </a:ext>
              </a:extLst>
            </p:cNvPr>
            <p:cNvSpPr txBox="1"/>
            <p:nvPr/>
          </p:nvSpPr>
          <p:spPr>
            <a:xfrm>
              <a:off x="6827947" y="3286170"/>
              <a:ext cx="444744" cy="300652"/>
            </a:xfrm>
            <a:prstGeom prst="rect">
              <a:avLst/>
            </a:prstGeom>
            <a:noFill/>
          </p:spPr>
          <p:txBody>
            <a:bodyPr wrap="square" lIns="0" tIns="0" rIns="0" bIns="0" rtlCol="0">
              <a:spAutoFit/>
            </a:bodyPr>
            <a:lstStyle/>
            <a:p>
              <a:pPr algn="ctr"/>
              <a:r>
                <a:rPr lang="en-US" sz="900"/>
                <a:t>Deploy </a:t>
              </a:r>
              <a:br>
                <a:rPr lang="en-US" sz="900"/>
              </a:br>
              <a:r>
                <a:rPr lang="en-US" sz="900"/>
                <a:t>MOFs</a:t>
              </a:r>
            </a:p>
          </p:txBody>
        </p:sp>
        <p:sp>
          <p:nvSpPr>
            <p:cNvPr id="52" name="TextBox 51">
              <a:extLst>
                <a:ext uri="{FF2B5EF4-FFF2-40B4-BE49-F238E27FC236}">
                  <a16:creationId xmlns:a16="http://schemas.microsoft.com/office/drawing/2014/main" id="{84C7F8D2-1F7C-D988-52F0-DD5CE1D2E525}"/>
                </a:ext>
              </a:extLst>
            </p:cNvPr>
            <p:cNvSpPr txBox="1"/>
            <p:nvPr/>
          </p:nvSpPr>
          <p:spPr>
            <a:xfrm>
              <a:off x="5603453" y="3526576"/>
              <a:ext cx="537307" cy="300652"/>
            </a:xfrm>
            <a:prstGeom prst="rect">
              <a:avLst/>
            </a:prstGeom>
            <a:noFill/>
          </p:spPr>
          <p:txBody>
            <a:bodyPr wrap="square" lIns="0" tIns="0" rIns="0" bIns="0" rtlCol="0">
              <a:spAutoFit/>
            </a:bodyPr>
            <a:lstStyle/>
            <a:p>
              <a:pPr algn="ctr"/>
              <a:r>
                <a:rPr lang="en-US" sz="900">
                  <a:latin typeface="+mj-lt"/>
                </a:rPr>
                <a:t>Build </a:t>
              </a:r>
              <a:br>
                <a:rPr lang="en-US" sz="900">
                  <a:latin typeface="+mj-lt"/>
                </a:rPr>
              </a:br>
              <a:r>
                <a:rPr lang="en-US" sz="900">
                  <a:latin typeface="+mj-lt"/>
                </a:rPr>
                <a:t>Pipeline</a:t>
              </a:r>
            </a:p>
          </p:txBody>
        </p:sp>
        <p:sp>
          <p:nvSpPr>
            <p:cNvPr id="53" name="TextBox 52">
              <a:extLst>
                <a:ext uri="{FF2B5EF4-FFF2-40B4-BE49-F238E27FC236}">
                  <a16:creationId xmlns:a16="http://schemas.microsoft.com/office/drawing/2014/main" id="{9CB4B255-D1D4-1C79-273A-BDAE5D9931C8}"/>
                </a:ext>
              </a:extLst>
            </p:cNvPr>
            <p:cNvSpPr txBox="1"/>
            <p:nvPr/>
          </p:nvSpPr>
          <p:spPr>
            <a:xfrm>
              <a:off x="4392774" y="3286170"/>
              <a:ext cx="523490" cy="300652"/>
            </a:xfrm>
            <a:prstGeom prst="rect">
              <a:avLst/>
            </a:prstGeom>
            <a:noFill/>
          </p:spPr>
          <p:txBody>
            <a:bodyPr wrap="square" lIns="0" tIns="0" rIns="0" bIns="0" rtlCol="0">
              <a:spAutoFit/>
            </a:bodyPr>
            <a:lstStyle/>
            <a:p>
              <a:pPr algn="ctr"/>
              <a:r>
                <a:rPr lang="en-US" sz="900"/>
                <a:t>Compile </a:t>
              </a:r>
              <a:br>
                <a:rPr lang="en-US" sz="900"/>
              </a:br>
              <a:r>
                <a:rPr lang="en-US" sz="900"/>
                <a:t>MOFs</a:t>
              </a:r>
            </a:p>
          </p:txBody>
        </p:sp>
        <p:sp>
          <p:nvSpPr>
            <p:cNvPr id="54" name="TextBox 53">
              <a:extLst>
                <a:ext uri="{FF2B5EF4-FFF2-40B4-BE49-F238E27FC236}">
                  <a16:creationId xmlns:a16="http://schemas.microsoft.com/office/drawing/2014/main" id="{7958D0A5-8291-F1B8-4FDA-9B7282CFED71}"/>
                </a:ext>
              </a:extLst>
            </p:cNvPr>
            <p:cNvSpPr txBox="1"/>
            <p:nvPr/>
          </p:nvSpPr>
          <p:spPr>
            <a:xfrm>
              <a:off x="3820910" y="4406652"/>
              <a:ext cx="901030" cy="300652"/>
            </a:xfrm>
            <a:prstGeom prst="rect">
              <a:avLst/>
            </a:prstGeom>
            <a:noFill/>
          </p:spPr>
          <p:txBody>
            <a:bodyPr wrap="square" lIns="0" tIns="0" rIns="0" bIns="0" rtlCol="0">
              <a:spAutoFit/>
            </a:bodyPr>
            <a:lstStyle/>
            <a:p>
              <a:r>
                <a:rPr lang="en-US" sz="900"/>
                <a:t>Code Review &amp; Merge PR</a:t>
              </a:r>
            </a:p>
          </p:txBody>
        </p:sp>
        <p:sp>
          <p:nvSpPr>
            <p:cNvPr id="56" name="TextBox 55">
              <a:extLst>
                <a:ext uri="{FF2B5EF4-FFF2-40B4-BE49-F238E27FC236}">
                  <a16:creationId xmlns:a16="http://schemas.microsoft.com/office/drawing/2014/main" id="{F3D23B38-79D0-6350-B710-3B39A0E37D93}"/>
                </a:ext>
              </a:extLst>
            </p:cNvPr>
            <p:cNvSpPr txBox="1"/>
            <p:nvPr/>
          </p:nvSpPr>
          <p:spPr>
            <a:xfrm>
              <a:off x="2254801" y="4821663"/>
              <a:ext cx="532577" cy="300652"/>
            </a:xfrm>
            <a:prstGeom prst="rect">
              <a:avLst/>
            </a:prstGeom>
            <a:noFill/>
          </p:spPr>
          <p:txBody>
            <a:bodyPr wrap="square" lIns="0" tIns="0" rIns="0" bIns="0" rtlCol="0">
              <a:spAutoFit/>
            </a:bodyPr>
            <a:lstStyle/>
            <a:p>
              <a:pPr algn="ctr"/>
              <a:r>
                <a:rPr lang="en-US" sz="900">
                  <a:latin typeface="+mj-lt"/>
                </a:rPr>
                <a:t>Build </a:t>
              </a:r>
              <a:br>
                <a:rPr lang="en-US" sz="900">
                  <a:latin typeface="+mj-lt"/>
                </a:rPr>
              </a:br>
              <a:r>
                <a:rPr lang="en-US" sz="900">
                  <a:latin typeface="+mj-lt"/>
                </a:rPr>
                <a:t>Pipeline</a:t>
              </a:r>
            </a:p>
          </p:txBody>
        </p:sp>
        <p:sp>
          <p:nvSpPr>
            <p:cNvPr id="57" name="TextBox 56">
              <a:extLst>
                <a:ext uri="{FF2B5EF4-FFF2-40B4-BE49-F238E27FC236}">
                  <a16:creationId xmlns:a16="http://schemas.microsoft.com/office/drawing/2014/main" id="{86E4949A-0924-84FB-8B76-05EECD09C2DF}"/>
                </a:ext>
              </a:extLst>
            </p:cNvPr>
            <p:cNvSpPr txBox="1"/>
            <p:nvPr/>
          </p:nvSpPr>
          <p:spPr>
            <a:xfrm>
              <a:off x="2607395" y="5718927"/>
              <a:ext cx="1157359" cy="150326"/>
            </a:xfrm>
            <a:prstGeom prst="rect">
              <a:avLst/>
            </a:prstGeom>
            <a:noFill/>
          </p:spPr>
          <p:txBody>
            <a:bodyPr wrap="square" lIns="0" tIns="0" rIns="0" bIns="0" rtlCol="0">
              <a:spAutoFit/>
            </a:bodyPr>
            <a:lstStyle/>
            <a:p>
              <a:pPr algn="l"/>
              <a:r>
                <a:rPr lang="en-US" sz="900"/>
                <a:t>Add/Modify/Delete</a:t>
              </a:r>
            </a:p>
          </p:txBody>
        </p:sp>
        <p:sp>
          <p:nvSpPr>
            <p:cNvPr id="58" name="TextBox 57">
              <a:extLst>
                <a:ext uri="{FF2B5EF4-FFF2-40B4-BE49-F238E27FC236}">
                  <a16:creationId xmlns:a16="http://schemas.microsoft.com/office/drawing/2014/main" id="{407B820C-4D70-9851-1CD1-B999FC158C58}"/>
                </a:ext>
              </a:extLst>
            </p:cNvPr>
            <p:cNvSpPr txBox="1"/>
            <p:nvPr/>
          </p:nvSpPr>
          <p:spPr>
            <a:xfrm>
              <a:off x="4392047" y="5910215"/>
              <a:ext cx="468269" cy="150326"/>
            </a:xfrm>
            <a:prstGeom prst="rect">
              <a:avLst/>
            </a:prstGeom>
            <a:noFill/>
          </p:spPr>
          <p:txBody>
            <a:bodyPr wrap="square" lIns="0" tIns="0" rIns="0" bIns="0" rtlCol="0">
              <a:spAutoFit/>
            </a:bodyPr>
            <a:lstStyle/>
            <a:p>
              <a:pPr algn="l"/>
              <a:r>
                <a:rPr lang="en-US" sz="900"/>
                <a:t>Admin1</a:t>
              </a:r>
            </a:p>
          </p:txBody>
        </p:sp>
        <p:sp>
          <p:nvSpPr>
            <p:cNvPr id="59" name="TextBox 58">
              <a:extLst>
                <a:ext uri="{FF2B5EF4-FFF2-40B4-BE49-F238E27FC236}">
                  <a16:creationId xmlns:a16="http://schemas.microsoft.com/office/drawing/2014/main" id="{EBA65C80-C470-D4E2-1470-85E3CF752547}"/>
                </a:ext>
              </a:extLst>
            </p:cNvPr>
            <p:cNvSpPr txBox="1"/>
            <p:nvPr/>
          </p:nvSpPr>
          <p:spPr>
            <a:xfrm>
              <a:off x="6194231" y="5209803"/>
              <a:ext cx="449058" cy="150326"/>
            </a:xfrm>
            <a:prstGeom prst="rect">
              <a:avLst/>
            </a:prstGeom>
            <a:noFill/>
          </p:spPr>
          <p:txBody>
            <a:bodyPr wrap="square" lIns="0" tIns="0" rIns="0" bIns="0" rtlCol="0">
              <a:spAutoFit/>
            </a:bodyPr>
            <a:lstStyle/>
            <a:p>
              <a:pPr algn="l"/>
              <a:r>
                <a:rPr lang="en-US" sz="900"/>
                <a:t>Admins</a:t>
              </a:r>
            </a:p>
          </p:txBody>
        </p:sp>
        <p:sp>
          <p:nvSpPr>
            <p:cNvPr id="60" name="TextBox 59">
              <a:extLst>
                <a:ext uri="{FF2B5EF4-FFF2-40B4-BE49-F238E27FC236}">
                  <a16:creationId xmlns:a16="http://schemas.microsoft.com/office/drawing/2014/main" id="{55929C6D-EAAB-CE63-1373-09DADF4C682D}"/>
                </a:ext>
              </a:extLst>
            </p:cNvPr>
            <p:cNvSpPr txBox="1"/>
            <p:nvPr/>
          </p:nvSpPr>
          <p:spPr>
            <a:xfrm>
              <a:off x="9366039" y="3042486"/>
              <a:ext cx="435011" cy="150326"/>
            </a:xfrm>
            <a:prstGeom prst="rect">
              <a:avLst/>
            </a:prstGeom>
            <a:noFill/>
          </p:spPr>
          <p:txBody>
            <a:bodyPr wrap="square" lIns="0" tIns="0" rIns="0" bIns="0" rtlCol="0">
              <a:spAutoFit/>
            </a:bodyPr>
            <a:lstStyle/>
            <a:p>
              <a:pPr algn="l"/>
              <a:r>
                <a:rPr lang="en-US" sz="900"/>
                <a:t>Deploy</a:t>
              </a:r>
            </a:p>
          </p:txBody>
        </p:sp>
        <p:sp>
          <p:nvSpPr>
            <p:cNvPr id="62" name="TextBox 61">
              <a:extLst>
                <a:ext uri="{FF2B5EF4-FFF2-40B4-BE49-F238E27FC236}">
                  <a16:creationId xmlns:a16="http://schemas.microsoft.com/office/drawing/2014/main" id="{B459C6CA-BED6-B77C-F445-41C873D43BAC}"/>
                </a:ext>
              </a:extLst>
            </p:cNvPr>
            <p:cNvSpPr txBox="1"/>
            <p:nvPr/>
          </p:nvSpPr>
          <p:spPr>
            <a:xfrm>
              <a:off x="9945957" y="1670510"/>
              <a:ext cx="683763" cy="300652"/>
            </a:xfrm>
            <a:prstGeom prst="rect">
              <a:avLst/>
            </a:prstGeom>
            <a:noFill/>
          </p:spPr>
          <p:txBody>
            <a:bodyPr wrap="square" lIns="0" tIns="0" rIns="0" bIns="0" rtlCol="0">
              <a:spAutoFit/>
            </a:bodyPr>
            <a:lstStyle/>
            <a:p>
              <a:pPr algn="r"/>
              <a:r>
                <a:rPr lang="en-US" sz="900"/>
                <a:t>Validate </a:t>
              </a:r>
              <a:br>
                <a:rPr lang="en-US" sz="900"/>
              </a:br>
              <a:r>
                <a:rPr lang="en-US" sz="900"/>
                <a:t>&amp; Approve</a:t>
              </a:r>
            </a:p>
          </p:txBody>
        </p:sp>
        <p:sp>
          <p:nvSpPr>
            <p:cNvPr id="1035" name="TextBox 1034">
              <a:extLst>
                <a:ext uri="{FF2B5EF4-FFF2-40B4-BE49-F238E27FC236}">
                  <a16:creationId xmlns:a16="http://schemas.microsoft.com/office/drawing/2014/main" id="{06CCD8F8-8EFA-84A0-C36F-414299E12938}"/>
                </a:ext>
              </a:extLst>
            </p:cNvPr>
            <p:cNvSpPr txBox="1"/>
            <p:nvPr/>
          </p:nvSpPr>
          <p:spPr>
            <a:xfrm>
              <a:off x="7932858" y="3526576"/>
              <a:ext cx="537307" cy="300652"/>
            </a:xfrm>
            <a:prstGeom prst="rect">
              <a:avLst/>
            </a:prstGeom>
            <a:noFill/>
          </p:spPr>
          <p:txBody>
            <a:bodyPr wrap="square" lIns="0" tIns="0" rIns="0" bIns="0" rtlCol="0">
              <a:spAutoFit/>
            </a:bodyPr>
            <a:lstStyle/>
            <a:p>
              <a:pPr algn="ctr"/>
              <a:r>
                <a:rPr lang="en-US" sz="900">
                  <a:latin typeface="+mj-lt"/>
                </a:rPr>
                <a:t>Release</a:t>
              </a:r>
              <a:br>
                <a:rPr lang="en-US" sz="900">
                  <a:latin typeface="+mj-lt"/>
                </a:rPr>
              </a:br>
              <a:r>
                <a:rPr lang="en-US" sz="900">
                  <a:latin typeface="+mj-lt"/>
                </a:rPr>
                <a:t>Pipeline</a:t>
              </a:r>
            </a:p>
          </p:txBody>
        </p:sp>
        <p:sp>
          <p:nvSpPr>
            <p:cNvPr id="1036" name="TextBox 1035">
              <a:extLst>
                <a:ext uri="{FF2B5EF4-FFF2-40B4-BE49-F238E27FC236}">
                  <a16:creationId xmlns:a16="http://schemas.microsoft.com/office/drawing/2014/main" id="{1105E111-126B-F445-2F16-09485991512E}"/>
                </a:ext>
              </a:extLst>
            </p:cNvPr>
            <p:cNvSpPr txBox="1"/>
            <p:nvPr/>
          </p:nvSpPr>
          <p:spPr>
            <a:xfrm>
              <a:off x="8685919" y="2034731"/>
              <a:ext cx="449058" cy="150326"/>
            </a:xfrm>
            <a:prstGeom prst="rect">
              <a:avLst/>
            </a:prstGeom>
            <a:noFill/>
          </p:spPr>
          <p:txBody>
            <a:bodyPr wrap="square" lIns="0" tIns="0" rIns="0" bIns="0" rtlCol="0">
              <a:spAutoFit/>
            </a:bodyPr>
            <a:lstStyle/>
            <a:p>
              <a:pPr algn="l"/>
              <a:r>
                <a:rPr lang="en-US" sz="900"/>
                <a:t>Admins</a:t>
              </a:r>
            </a:p>
          </p:txBody>
        </p:sp>
        <p:sp>
          <p:nvSpPr>
            <p:cNvPr id="1040" name="Scroll: Vertical 1039">
              <a:extLst>
                <a:ext uri="{FF2B5EF4-FFF2-40B4-BE49-F238E27FC236}">
                  <a16:creationId xmlns:a16="http://schemas.microsoft.com/office/drawing/2014/main" id="{EF85CAF6-72E5-B861-F28E-55BB008859F0}"/>
                </a:ext>
              </a:extLst>
            </p:cNvPr>
            <p:cNvSpPr/>
            <p:nvPr/>
          </p:nvSpPr>
          <p:spPr bwMode="auto">
            <a:xfrm>
              <a:off x="998802" y="4932176"/>
              <a:ext cx="1014754" cy="990624"/>
            </a:xfrm>
            <a:prstGeom prst="verticalScrol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rgbClr val="FFFFFF"/>
                  </a:solidFill>
                  <a:ea typeface="Segoe UI" pitchFamily="34" charset="0"/>
                  <a:cs typeface="Segoe UI" pitchFamily="34" charset="0"/>
                </a:rPr>
                <a:t>Master DSC Config</a:t>
              </a:r>
            </a:p>
          </p:txBody>
        </p:sp>
        <p:sp>
          <p:nvSpPr>
            <p:cNvPr id="1044" name="people_12" title="Icon of three people">
              <a:extLst>
                <a:ext uri="{FF2B5EF4-FFF2-40B4-BE49-F238E27FC236}">
                  <a16:creationId xmlns:a16="http://schemas.microsoft.com/office/drawing/2014/main" id="{9C1245D0-898C-C69A-37B3-3AFE25364BDF}"/>
                </a:ext>
              </a:extLst>
            </p:cNvPr>
            <p:cNvSpPr>
              <a:spLocks noChangeAspect="1" noEditPoints="1"/>
            </p:cNvSpPr>
            <p:nvPr/>
          </p:nvSpPr>
          <p:spPr bwMode="auto">
            <a:xfrm>
              <a:off x="8622607" y="1447825"/>
              <a:ext cx="575682" cy="4911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045" name="TextBox 1044">
              <a:extLst>
                <a:ext uri="{FF2B5EF4-FFF2-40B4-BE49-F238E27FC236}">
                  <a16:creationId xmlns:a16="http://schemas.microsoft.com/office/drawing/2014/main" id="{08742404-6117-194F-8700-5B7FE3794399}"/>
                </a:ext>
              </a:extLst>
            </p:cNvPr>
            <p:cNvSpPr txBox="1"/>
            <p:nvPr/>
          </p:nvSpPr>
          <p:spPr>
            <a:xfrm>
              <a:off x="10459476" y="2766158"/>
              <a:ext cx="453577" cy="150326"/>
            </a:xfrm>
            <a:prstGeom prst="rect">
              <a:avLst/>
            </a:prstGeom>
            <a:noFill/>
          </p:spPr>
          <p:txBody>
            <a:bodyPr wrap="square" lIns="0" tIns="0" rIns="0" bIns="0" rtlCol="0">
              <a:spAutoFit/>
            </a:bodyPr>
            <a:lstStyle/>
            <a:p>
              <a:pPr algn="l"/>
              <a:r>
                <a:rPr lang="en-US" sz="900"/>
                <a:t>Staging</a:t>
              </a:r>
            </a:p>
          </p:txBody>
        </p:sp>
        <p:sp>
          <p:nvSpPr>
            <p:cNvPr id="1046" name="TextBox 1045">
              <a:extLst>
                <a:ext uri="{FF2B5EF4-FFF2-40B4-BE49-F238E27FC236}">
                  <a16:creationId xmlns:a16="http://schemas.microsoft.com/office/drawing/2014/main" id="{07E6592E-12A5-3CF9-FE17-04DB46FB2F04}"/>
                </a:ext>
              </a:extLst>
            </p:cNvPr>
            <p:cNvSpPr txBox="1"/>
            <p:nvPr/>
          </p:nvSpPr>
          <p:spPr>
            <a:xfrm>
              <a:off x="10356102" y="3879102"/>
              <a:ext cx="660323" cy="150326"/>
            </a:xfrm>
            <a:prstGeom prst="rect">
              <a:avLst/>
            </a:prstGeom>
            <a:noFill/>
          </p:spPr>
          <p:txBody>
            <a:bodyPr wrap="square" lIns="0" tIns="0" rIns="0" bIns="0" rtlCol="0">
              <a:spAutoFit/>
            </a:bodyPr>
            <a:lstStyle/>
            <a:p>
              <a:pPr algn="l"/>
              <a:r>
                <a:rPr lang="en-US" sz="900"/>
                <a:t>Production</a:t>
              </a:r>
            </a:p>
          </p:txBody>
        </p:sp>
        <p:cxnSp>
          <p:nvCxnSpPr>
            <p:cNvPr id="5" name="Connector: Elbow 4">
              <a:extLst>
                <a:ext uri="{FF2B5EF4-FFF2-40B4-BE49-F238E27FC236}">
                  <a16:creationId xmlns:a16="http://schemas.microsoft.com/office/drawing/2014/main" id="{C5314994-9E39-FA77-B443-9FB31BD18B0A}"/>
                </a:ext>
              </a:extLst>
            </p:cNvPr>
            <p:cNvCxnSpPr>
              <a:cxnSpLocks/>
            </p:cNvCxnSpPr>
            <p:nvPr/>
          </p:nvCxnSpPr>
          <p:spPr>
            <a:xfrm>
              <a:off x="9251950" y="1610863"/>
              <a:ext cx="1434314" cy="773562"/>
            </a:xfrm>
            <a:prstGeom prst="bentConnector2">
              <a:avLst/>
            </a:pr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12" name="people_12" title="Icon of three people">
              <a:extLst>
                <a:ext uri="{FF2B5EF4-FFF2-40B4-BE49-F238E27FC236}">
                  <a16:creationId xmlns:a16="http://schemas.microsoft.com/office/drawing/2014/main" id="{CD0964E5-C773-5A0C-95DE-E4FDF4F3D6EA}"/>
                </a:ext>
              </a:extLst>
            </p:cNvPr>
            <p:cNvSpPr>
              <a:spLocks noChangeAspect="1" noEditPoints="1"/>
            </p:cNvSpPr>
            <p:nvPr/>
          </p:nvSpPr>
          <p:spPr bwMode="auto">
            <a:xfrm>
              <a:off x="6130919" y="4615409"/>
              <a:ext cx="575682" cy="4911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 name="Left Bracket 12">
              <a:extLst>
                <a:ext uri="{FF2B5EF4-FFF2-40B4-BE49-F238E27FC236}">
                  <a16:creationId xmlns:a16="http://schemas.microsoft.com/office/drawing/2014/main" id="{C469763F-A275-2FA4-AC25-2ACA900F1BA2}"/>
                </a:ext>
              </a:extLst>
            </p:cNvPr>
            <p:cNvSpPr/>
            <p:nvPr/>
          </p:nvSpPr>
          <p:spPr>
            <a:xfrm>
              <a:off x="9302750" y="2578102"/>
              <a:ext cx="488950" cy="1122454"/>
            </a:xfrm>
            <a:prstGeom prst="leftBracket">
              <a:avLst>
                <a:gd name="adj" fmla="val 0"/>
              </a:avLst>
            </a:prstGeom>
            <a:noFill/>
            <a:ln w="6350" cap="rnd">
              <a:solidFill>
                <a:schemeClr val="accent1"/>
              </a:solidFill>
              <a:prstDash val="dash"/>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 name="Straight Connector 14">
              <a:extLst>
                <a:ext uri="{FF2B5EF4-FFF2-40B4-BE49-F238E27FC236}">
                  <a16:creationId xmlns:a16="http://schemas.microsoft.com/office/drawing/2014/main" id="{5FB80CD1-981A-86B5-5B60-599DC0F2C090}"/>
                </a:ext>
              </a:extLst>
            </p:cNvPr>
            <p:cNvCxnSpPr>
              <a:cxnSpLocks/>
              <a:stCxn id="26" idx="3"/>
              <a:endCxn id="13" idx="1"/>
            </p:cNvCxnSpPr>
            <p:nvPr/>
          </p:nvCxnSpPr>
          <p:spPr>
            <a:xfrm>
              <a:off x="8535510" y="3139329"/>
              <a:ext cx="767240" cy="0"/>
            </a:xfrm>
            <a:prstGeom prst="line">
              <a:avLst/>
            </a:prstGeom>
            <a:noFill/>
            <a:ln w="6350" cap="rnd">
              <a:solidFill>
                <a:schemeClr val="accent1"/>
              </a:solidFill>
              <a:prstDash val="dash"/>
              <a:headEnd type="none"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cxnSp>
          <p:nvCxnSpPr>
            <p:cNvPr id="1024" name="Connector: Elbow 1023">
              <a:extLst>
                <a:ext uri="{FF2B5EF4-FFF2-40B4-BE49-F238E27FC236}">
                  <a16:creationId xmlns:a16="http://schemas.microsoft.com/office/drawing/2014/main" id="{14301ACA-6CF5-16B0-0783-705EF81C8FD0}"/>
                </a:ext>
              </a:extLst>
            </p:cNvPr>
            <p:cNvCxnSpPr>
              <a:cxnSpLocks/>
              <a:stCxn id="30" idx="2"/>
            </p:cNvCxnSpPr>
            <p:nvPr/>
          </p:nvCxnSpPr>
          <p:spPr>
            <a:xfrm rot="16200000" flipH="1">
              <a:off x="4257231" y="3001072"/>
              <a:ext cx="1276303" cy="2321427"/>
            </a:xfrm>
            <a:prstGeom prst="bentConnector2">
              <a:avLst/>
            </a:pr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cxnSp>
          <p:nvCxnSpPr>
            <p:cNvPr id="1029" name="Straight Connector 1028">
              <a:extLst>
                <a:ext uri="{FF2B5EF4-FFF2-40B4-BE49-F238E27FC236}">
                  <a16:creationId xmlns:a16="http://schemas.microsoft.com/office/drawing/2014/main" id="{A1A3EF6F-A1FF-31E4-28C3-E4ECFBB85B5F}"/>
                </a:ext>
              </a:extLst>
            </p:cNvPr>
            <p:cNvCxnSpPr/>
            <p:nvPr/>
          </p:nvCxnSpPr>
          <p:spPr>
            <a:xfrm>
              <a:off x="2518940" y="3156213"/>
              <a:ext cx="0" cy="839711"/>
            </a:xfrm>
            <a:prstGeom prst="line">
              <a:avLst/>
            </a:pr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1038" name="TextBox 1037">
              <a:extLst>
                <a:ext uri="{FF2B5EF4-FFF2-40B4-BE49-F238E27FC236}">
                  <a16:creationId xmlns:a16="http://schemas.microsoft.com/office/drawing/2014/main" id="{775F584E-1470-4CF6-D043-EC80DFD408B3}"/>
                </a:ext>
              </a:extLst>
            </p:cNvPr>
            <p:cNvSpPr txBox="1"/>
            <p:nvPr/>
          </p:nvSpPr>
          <p:spPr>
            <a:xfrm>
              <a:off x="2573940" y="3377048"/>
              <a:ext cx="784143" cy="300652"/>
            </a:xfrm>
            <a:prstGeom prst="rect">
              <a:avLst/>
            </a:prstGeom>
            <a:noFill/>
          </p:spPr>
          <p:txBody>
            <a:bodyPr wrap="square" lIns="0" tIns="0" rIns="0" bIns="0" rtlCol="0">
              <a:spAutoFit/>
            </a:bodyPr>
            <a:lstStyle/>
            <a:p>
              <a:r>
                <a:rPr lang="en-US" sz="900"/>
                <a:t>Check</a:t>
              </a:r>
              <a:br>
                <a:rPr lang="en-US" sz="900"/>
              </a:br>
              <a:r>
                <a:rPr lang="en-US" sz="900"/>
                <a:t>Pull Request</a:t>
              </a:r>
            </a:p>
          </p:txBody>
        </p:sp>
      </p:grpSp>
      <p:sp>
        <p:nvSpPr>
          <p:cNvPr id="4" name="TextBox 3">
            <a:extLst>
              <a:ext uri="{FF2B5EF4-FFF2-40B4-BE49-F238E27FC236}">
                <a16:creationId xmlns:a16="http://schemas.microsoft.com/office/drawing/2014/main" id="{98882FBD-AAA2-CA1C-B1D3-1AC492073680}"/>
              </a:ext>
            </a:extLst>
          </p:cNvPr>
          <p:cNvSpPr txBox="1"/>
          <p:nvPr/>
        </p:nvSpPr>
        <p:spPr>
          <a:xfrm>
            <a:off x="3018626" y="6369305"/>
            <a:ext cx="6154748" cy="215444"/>
          </a:xfrm>
          <a:prstGeom prst="rect">
            <a:avLst/>
          </a:prstGeom>
          <a:noFill/>
        </p:spPr>
        <p:txBody>
          <a:bodyPr wrap="square" lIns="0" tIns="0" rIns="0" bIns="0">
            <a:spAutoFit/>
          </a:bodyPr>
          <a:lstStyle/>
          <a:p>
            <a:pPr algn="ctr" defTabSz="914192"/>
            <a:r>
              <a:rPr lang="en-US" sz="1400">
                <a:solidFill>
                  <a:srgbClr val="000000"/>
                </a:solidFill>
                <a:latin typeface="Segoe UI"/>
                <a:hlinkClick r:id="rId10"/>
              </a:rPr>
              <a:t>Integrating with Azure DevOps – Microsoft365DSC – Your Cloud Configuration</a:t>
            </a:r>
            <a:endParaRPr lang="en-US" sz="1400">
              <a:solidFill>
                <a:srgbClr val="000000"/>
              </a:solidFill>
              <a:latin typeface="Segoe UI"/>
            </a:endParaRPr>
          </a:p>
        </p:txBody>
      </p:sp>
      <p:sp>
        <p:nvSpPr>
          <p:cNvPr id="8" name="ZoneTexte 7">
            <a:extLst>
              <a:ext uri="{FF2B5EF4-FFF2-40B4-BE49-F238E27FC236}">
                <a16:creationId xmlns:a16="http://schemas.microsoft.com/office/drawing/2014/main" id="{07B8FB19-8B3B-E751-57F2-0E3B093F0A70}"/>
              </a:ext>
            </a:extLst>
          </p:cNvPr>
          <p:cNvSpPr txBox="1"/>
          <p:nvPr/>
        </p:nvSpPr>
        <p:spPr>
          <a:xfrm>
            <a:off x="539891" y="1062157"/>
            <a:ext cx="11442636" cy="369332"/>
          </a:xfrm>
          <a:prstGeom prst="rect">
            <a:avLst/>
          </a:prstGeom>
          <a:noFill/>
        </p:spPr>
        <p:txBody>
          <a:bodyPr wrap="square">
            <a:spAutoFit/>
          </a:bodyPr>
          <a:lstStyle/>
          <a:p>
            <a:r>
              <a:rPr lang="en-US" sz="1800">
                <a:solidFill>
                  <a:srgbClr val="000000"/>
                </a:solidFill>
              </a:rPr>
              <a:t>An open-source Configuration-as-Code initiative </a:t>
            </a:r>
            <a:r>
              <a:rPr lang="en-US" sz="1800" b="0" i="0">
                <a:solidFill>
                  <a:srgbClr val="000000"/>
                </a:solidFill>
                <a:effectLst/>
              </a:rPr>
              <a:t>using </a:t>
            </a:r>
            <a:r>
              <a:rPr lang="en-US" sz="1800" b="0" i="0">
                <a:effectLst/>
                <a:hlinkClick r:id="rId11"/>
              </a:rPr>
              <a:t>PowerShell Desired State Configuration</a:t>
            </a:r>
            <a:r>
              <a:rPr lang="en-US" sz="1800" b="0" i="0">
                <a:solidFill>
                  <a:srgbClr val="000000"/>
                </a:solidFill>
                <a:effectLst/>
              </a:rPr>
              <a:t> (DSC) syntax</a:t>
            </a:r>
            <a:r>
              <a:rPr lang="en-US" sz="1800">
                <a:solidFill>
                  <a:srgbClr val="000000"/>
                </a:solidFill>
              </a:rPr>
              <a:t>)</a:t>
            </a:r>
            <a:endParaRPr lang="en-US" sz="2000"/>
          </a:p>
        </p:txBody>
      </p:sp>
    </p:spTree>
    <p:extLst>
      <p:ext uri="{BB962C8B-B14F-4D97-AF65-F5344CB8AC3E}">
        <p14:creationId xmlns:p14="http://schemas.microsoft.com/office/powerpoint/2010/main" val="12593375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1E5-3EFC-B78E-F3B8-99F018DCEB84}"/>
              </a:ext>
            </a:extLst>
          </p:cNvPr>
          <p:cNvSpPr>
            <a:spLocks noGrp="1"/>
          </p:cNvSpPr>
          <p:nvPr>
            <p:ph type="title"/>
          </p:nvPr>
        </p:nvSpPr>
        <p:spPr>
          <a:xfrm>
            <a:off x="588263" y="457200"/>
            <a:ext cx="11018520" cy="492443"/>
          </a:xfrm>
        </p:spPr>
        <p:txBody>
          <a:bodyPr/>
          <a:lstStyle/>
          <a:p>
            <a:r>
              <a:rPr lang="fr-FR" sz="3200"/>
              <a:t>D’autres ressources…</a:t>
            </a:r>
          </a:p>
        </p:txBody>
      </p:sp>
      <p:sp>
        <p:nvSpPr>
          <p:cNvPr id="3" name="TextBox 2">
            <a:extLst>
              <a:ext uri="{FF2B5EF4-FFF2-40B4-BE49-F238E27FC236}">
                <a16:creationId xmlns:a16="http://schemas.microsoft.com/office/drawing/2014/main" id="{5845793F-EE52-4E90-89CA-78419A031ADA}"/>
              </a:ext>
            </a:extLst>
          </p:cNvPr>
          <p:cNvSpPr txBox="1"/>
          <p:nvPr/>
        </p:nvSpPr>
        <p:spPr>
          <a:xfrm>
            <a:off x="588263" y="1406640"/>
            <a:ext cx="10179892" cy="1846659"/>
          </a:xfrm>
          <a:prstGeom prst="rect">
            <a:avLst/>
          </a:prstGeom>
          <a:noFill/>
        </p:spPr>
        <p:txBody>
          <a:bodyPr wrap="square" lIns="0" tIns="0" rIns="0" bIns="0" rtlCol="0">
            <a:spAutoFit/>
          </a:bodyPr>
          <a:lstStyle/>
          <a:p>
            <a:pPr marL="342900" indent="-342900" defTabSz="914192">
              <a:buFont typeface="Arial" panose="020B0604020202020204" pitchFamily="34" charset="0"/>
              <a:buChar char="•"/>
            </a:pPr>
            <a:r>
              <a:rPr lang="en-US" sz="2000" dirty="0" err="1">
                <a:solidFill>
                  <a:srgbClr val="000000"/>
                </a:solidFill>
                <a:latin typeface="Segoe UI"/>
                <a:hlinkClick r:id="rId3"/>
              </a:rPr>
              <a:t>DCToolbox</a:t>
            </a:r>
            <a:r>
              <a:rPr lang="en-US" sz="2000" dirty="0">
                <a:solidFill>
                  <a:srgbClr val="000000"/>
                </a:solidFill>
                <a:latin typeface="Segoe UI"/>
                <a:hlinkClick r:id="rId3"/>
              </a:rPr>
              <a:t> PowerShell Module for Microsoft 365 Security, Conditional Access Automation, and more – Daniel </a:t>
            </a:r>
            <a:r>
              <a:rPr lang="en-US" sz="2000" dirty="0" err="1">
                <a:solidFill>
                  <a:srgbClr val="000000"/>
                </a:solidFill>
                <a:latin typeface="Segoe UI"/>
                <a:hlinkClick r:id="rId3"/>
              </a:rPr>
              <a:t>Chronlund</a:t>
            </a:r>
            <a:r>
              <a:rPr lang="en-US" sz="2000" dirty="0">
                <a:solidFill>
                  <a:srgbClr val="000000"/>
                </a:solidFill>
                <a:latin typeface="Segoe UI"/>
                <a:hlinkClick r:id="rId3"/>
              </a:rPr>
              <a:t> Cloud Security Blog</a:t>
            </a:r>
            <a:endParaRPr lang="en-US" sz="2000" dirty="0">
              <a:solidFill>
                <a:srgbClr val="000000"/>
              </a:solidFill>
              <a:latin typeface="Segoe UI"/>
            </a:endParaRPr>
          </a:p>
          <a:p>
            <a:pPr marL="342900" indent="-342900" defTabSz="914192">
              <a:buFont typeface="Arial" panose="020B0604020202020204" pitchFamily="34" charset="0"/>
              <a:buChar char="•"/>
            </a:pPr>
            <a:endParaRPr lang="en-US" sz="2000" dirty="0">
              <a:solidFill>
                <a:srgbClr val="000000"/>
              </a:solidFill>
              <a:latin typeface="Segoe UI"/>
            </a:endParaRPr>
          </a:p>
          <a:p>
            <a:pPr marL="342900" indent="-342900" defTabSz="914192">
              <a:buFont typeface="Arial" panose="020B0604020202020204" pitchFamily="34" charset="0"/>
              <a:buChar char="•"/>
            </a:pPr>
            <a:r>
              <a:rPr lang="en-US" sz="2000" dirty="0" err="1">
                <a:solidFill>
                  <a:srgbClr val="000000"/>
                </a:solidFill>
                <a:latin typeface="Segoe UI"/>
              </a:rPr>
              <a:t>AADOps</a:t>
            </a:r>
            <a:r>
              <a:rPr lang="en-US" sz="2000" dirty="0">
                <a:solidFill>
                  <a:srgbClr val="000000"/>
                </a:solidFill>
                <a:latin typeface="Segoe UI"/>
              </a:rPr>
              <a:t> : Operationalization of Entra ID Conditional Access</a:t>
            </a:r>
            <a:br>
              <a:rPr lang="en-US" sz="2000" dirty="0">
                <a:solidFill>
                  <a:srgbClr val="000000"/>
                </a:solidFill>
                <a:latin typeface="Segoe UI"/>
              </a:rPr>
            </a:br>
            <a:r>
              <a:rPr lang="en-US" sz="2000" dirty="0">
                <a:solidFill>
                  <a:srgbClr val="000000"/>
                </a:solidFill>
                <a:latin typeface="Segoe UI"/>
                <a:hlinkClick r:id="rId4"/>
              </a:rPr>
              <a:t>https://www.cloud-architekt.net/aadops-conditional-access/</a:t>
            </a:r>
            <a:r>
              <a:rPr lang="en-US" sz="2000" dirty="0">
                <a:solidFill>
                  <a:srgbClr val="000000"/>
                </a:solidFill>
                <a:latin typeface="Segoe UI"/>
              </a:rPr>
              <a:t> </a:t>
            </a:r>
          </a:p>
          <a:p>
            <a:pPr marL="342834" indent="-342834" defTabSz="914192">
              <a:buFont typeface="Wingdings" panose="05000000000000000000" pitchFamily="2" charset="2"/>
              <a:buChar char="§"/>
            </a:pPr>
            <a:endParaRPr lang="en-US" sz="2000" dirty="0">
              <a:solidFill>
                <a:srgbClr val="000000"/>
              </a:solidFill>
              <a:latin typeface="Segoe UI"/>
            </a:endParaRPr>
          </a:p>
        </p:txBody>
      </p:sp>
    </p:spTree>
    <p:extLst>
      <p:ext uri="{BB962C8B-B14F-4D97-AF65-F5344CB8AC3E}">
        <p14:creationId xmlns:p14="http://schemas.microsoft.com/office/powerpoint/2010/main" val="17251511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278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3866-A632-4F58-84C5-A4C5255DE2CE}"/>
              </a:ext>
            </a:extLst>
          </p:cNvPr>
          <p:cNvSpPr>
            <a:spLocks noGrp="1"/>
          </p:cNvSpPr>
          <p:nvPr>
            <p:ph type="title"/>
          </p:nvPr>
        </p:nvSpPr>
        <p:spPr>
          <a:xfrm>
            <a:off x="588263" y="457200"/>
            <a:ext cx="11018520" cy="492443"/>
          </a:xfrm>
        </p:spPr>
        <p:txBody>
          <a:bodyPr/>
          <a:lstStyle/>
          <a:p>
            <a:r>
              <a:rPr lang="en-US" sz="3200" dirty="0"/>
              <a:t>Conditional Access Feature: Assignments</a:t>
            </a:r>
          </a:p>
        </p:txBody>
      </p:sp>
      <p:grpSp>
        <p:nvGrpSpPr>
          <p:cNvPr id="3" name="Group 2">
            <a:extLst>
              <a:ext uri="{FF2B5EF4-FFF2-40B4-BE49-F238E27FC236}">
                <a16:creationId xmlns:a16="http://schemas.microsoft.com/office/drawing/2014/main" id="{2EAB04A2-FB04-C164-F7E7-A873A0318175}"/>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6" name="Freeform: Shape 5">
              <a:extLst>
                <a:ext uri="{FF2B5EF4-FFF2-40B4-BE49-F238E27FC236}">
                  <a16:creationId xmlns:a16="http://schemas.microsoft.com/office/drawing/2014/main" id="{4C4F9DFF-023F-5659-4014-5EC2D6EBCF25}"/>
                </a:ext>
                <a:ext uri="{C183D7F6-B498-43B3-948B-1728B52AA6E4}">
                  <adec:decorative xmlns:adec="http://schemas.microsoft.com/office/drawing/2017/decorative" val="1"/>
                </a:ext>
              </a:extLst>
            </p:cNvPr>
            <p:cNvSpPr/>
            <p:nvPr/>
          </p:nvSpPr>
          <p:spPr bwMode="auto">
            <a:xfrm flipH="1">
              <a:off x="5414963" y="1556265"/>
              <a:ext cx="6777037"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7" name="Arrow: Bent 6">
              <a:extLst>
                <a:ext uri="{FF2B5EF4-FFF2-40B4-BE49-F238E27FC236}">
                  <a16:creationId xmlns:a16="http://schemas.microsoft.com/office/drawing/2014/main" id="{BD65B377-4BB4-3C55-D0C9-D25CCAE51247}"/>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Arrow: Bent 7">
              <a:extLst>
                <a:ext uri="{FF2B5EF4-FFF2-40B4-BE49-F238E27FC236}">
                  <a16:creationId xmlns:a16="http://schemas.microsoft.com/office/drawing/2014/main" id="{978FC34B-F6DC-826E-9D57-2894CFE36841}"/>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0" name="Group 9">
              <a:extLst>
                <a:ext uri="{FF2B5EF4-FFF2-40B4-BE49-F238E27FC236}">
                  <a16:creationId xmlns:a16="http://schemas.microsoft.com/office/drawing/2014/main" id="{DBA5FF13-1E3A-6767-BE3A-8EDA6EC3FC7A}"/>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16" name="Oval 15">
                <a:extLst>
                  <a:ext uri="{FF2B5EF4-FFF2-40B4-BE49-F238E27FC236}">
                    <a16:creationId xmlns:a16="http://schemas.microsoft.com/office/drawing/2014/main" id="{76851E52-46FB-7902-7E4E-BAFA53E65D22}"/>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43DAADA-6374-EFEE-DAFE-E88F27D7CF27}"/>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CBCB0F59-F81F-0AF2-4F6E-CE9D95A2ED17}"/>
                </a:ext>
                <a:ext uri="{C183D7F6-B498-43B3-948B-1728B52AA6E4}">
                  <adec:decorative xmlns:adec="http://schemas.microsoft.com/office/drawing/2017/decorative" val="1"/>
                </a:ext>
              </a:extLst>
            </p:cNvPr>
            <p:cNvGrpSpPr/>
            <p:nvPr/>
          </p:nvGrpSpPr>
          <p:grpSpPr>
            <a:xfrm>
              <a:off x="472260" y="2704289"/>
              <a:ext cx="219354" cy="219354"/>
              <a:chOff x="472260" y="1795921"/>
              <a:chExt cx="219354" cy="219354"/>
            </a:xfrm>
          </p:grpSpPr>
          <p:sp>
            <p:nvSpPr>
              <p:cNvPr id="13" name="Oval 12">
                <a:extLst>
                  <a:ext uri="{FF2B5EF4-FFF2-40B4-BE49-F238E27FC236}">
                    <a16:creationId xmlns:a16="http://schemas.microsoft.com/office/drawing/2014/main" id="{8DAE87B2-92F5-B3DF-4495-9E98D4F86CB2}"/>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8DF5C2A8-800A-8678-E5F3-471DDE23FBD9}"/>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2" name="Straight Connector 11">
              <a:extLst>
                <a:ext uri="{FF2B5EF4-FFF2-40B4-BE49-F238E27FC236}">
                  <a16:creationId xmlns:a16="http://schemas.microsoft.com/office/drawing/2014/main" id="{C3302ABD-E863-355F-BB16-3D0439073DDB}"/>
                </a:ext>
                <a:ext uri="{C183D7F6-B498-43B3-948B-1728B52AA6E4}">
                  <adec:decorative xmlns:adec="http://schemas.microsoft.com/office/drawing/2017/decorative" val="1"/>
                </a:ext>
              </a:extLst>
            </p:cNvPr>
            <p:cNvCxnSpPr>
              <a:cxnSpLocks/>
            </p:cNvCxnSpPr>
            <p:nvPr/>
          </p:nvCxnSpPr>
          <p:spPr>
            <a:xfrm>
              <a:off x="771526" y="2556571"/>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BA6370F-04B2-8DB9-43F0-4E9734B6866A}"/>
                </a:ext>
                <a:ext uri="{C183D7F6-B498-43B3-948B-1728B52AA6E4}">
                  <adec:decorative xmlns:adec="http://schemas.microsoft.com/office/drawing/2017/decorative" val="1"/>
                </a:ext>
              </a:extLst>
            </p:cNvPr>
            <p:cNvGrpSpPr/>
            <p:nvPr/>
          </p:nvGrpSpPr>
          <p:grpSpPr>
            <a:xfrm>
              <a:off x="472260" y="3709369"/>
              <a:ext cx="219354" cy="219354"/>
              <a:chOff x="472260" y="1795921"/>
              <a:chExt cx="219354" cy="219354"/>
            </a:xfrm>
          </p:grpSpPr>
          <p:sp>
            <p:nvSpPr>
              <p:cNvPr id="34" name="Oval 33">
                <a:extLst>
                  <a:ext uri="{FF2B5EF4-FFF2-40B4-BE49-F238E27FC236}">
                    <a16:creationId xmlns:a16="http://schemas.microsoft.com/office/drawing/2014/main" id="{B9C53C31-43DB-C791-B037-3F66139BC342}"/>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47442195-B524-BC17-6949-892ADA421777}"/>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550E04EF-3F39-F15B-9090-9AAECE33A1DC}"/>
                </a:ext>
                <a:ext uri="{C183D7F6-B498-43B3-948B-1728B52AA6E4}">
                  <adec:decorative xmlns:adec="http://schemas.microsoft.com/office/drawing/2017/decorative" val="1"/>
                </a:ext>
              </a:extLst>
            </p:cNvPr>
            <p:cNvCxnSpPr>
              <a:cxnSpLocks/>
            </p:cNvCxnSpPr>
            <p:nvPr/>
          </p:nvCxnSpPr>
          <p:spPr>
            <a:xfrm>
              <a:off x="771526" y="3564314"/>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55F6552-B454-43F2-11EB-AD8DFDE9A9C3}"/>
                </a:ext>
                <a:ext uri="{C183D7F6-B498-43B3-948B-1728B52AA6E4}">
                  <adec:decorative xmlns:adec="http://schemas.microsoft.com/office/drawing/2017/decorative" val="1"/>
                </a:ext>
              </a:extLst>
            </p:cNvPr>
            <p:cNvGrpSpPr/>
            <p:nvPr/>
          </p:nvGrpSpPr>
          <p:grpSpPr>
            <a:xfrm>
              <a:off x="472260" y="4506586"/>
              <a:ext cx="219354" cy="219354"/>
              <a:chOff x="472260" y="1795921"/>
              <a:chExt cx="219354" cy="219354"/>
            </a:xfrm>
          </p:grpSpPr>
          <p:sp>
            <p:nvSpPr>
              <p:cNvPr id="39" name="Oval 38">
                <a:extLst>
                  <a:ext uri="{FF2B5EF4-FFF2-40B4-BE49-F238E27FC236}">
                    <a16:creationId xmlns:a16="http://schemas.microsoft.com/office/drawing/2014/main" id="{904B5336-EA23-B3E1-255B-66E09BE0FFF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A42700D5-2E09-74BD-C0EF-BBD05CEA09DE}"/>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8B85D4D8-7033-5333-C7E3-C6C9053C41FC}"/>
                </a:ext>
                <a:ext uri="{C183D7F6-B498-43B3-948B-1728B52AA6E4}">
                  <adec:decorative xmlns:adec="http://schemas.microsoft.com/office/drawing/2017/decorative" val="1"/>
                </a:ext>
              </a:extLst>
            </p:cNvPr>
            <p:cNvCxnSpPr>
              <a:cxnSpLocks/>
            </p:cNvCxnSpPr>
            <p:nvPr/>
          </p:nvCxnSpPr>
          <p:spPr>
            <a:xfrm>
              <a:off x="771526" y="4356613"/>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2181E825-B20A-42CF-07CE-C4DEE85BBCEE}"/>
                </a:ext>
                <a:ext uri="{C183D7F6-B498-43B3-948B-1728B52AA6E4}">
                  <adec:decorative xmlns:adec="http://schemas.microsoft.com/office/drawing/2017/decorative" val="1"/>
                </a:ext>
              </a:extLst>
            </p:cNvPr>
            <p:cNvGrpSpPr/>
            <p:nvPr/>
          </p:nvGrpSpPr>
          <p:grpSpPr>
            <a:xfrm>
              <a:off x="472260" y="5316513"/>
              <a:ext cx="219354" cy="219354"/>
              <a:chOff x="472260" y="1795921"/>
              <a:chExt cx="219354" cy="219354"/>
            </a:xfrm>
          </p:grpSpPr>
          <p:sp>
            <p:nvSpPr>
              <p:cNvPr id="44" name="Oval 43">
                <a:extLst>
                  <a:ext uri="{FF2B5EF4-FFF2-40B4-BE49-F238E27FC236}">
                    <a16:creationId xmlns:a16="http://schemas.microsoft.com/office/drawing/2014/main" id="{C37CCDC4-08D4-67D6-E94B-E4BF5F386DBA}"/>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Oval 44">
                <a:extLst>
                  <a:ext uri="{FF2B5EF4-FFF2-40B4-BE49-F238E27FC236}">
                    <a16:creationId xmlns:a16="http://schemas.microsoft.com/office/drawing/2014/main" id="{5C1A7590-55ED-08B0-9402-CAF3A473932B}"/>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6" name="Straight Connector 45">
              <a:extLst>
                <a:ext uri="{FF2B5EF4-FFF2-40B4-BE49-F238E27FC236}">
                  <a16:creationId xmlns:a16="http://schemas.microsoft.com/office/drawing/2014/main" id="{46236707-CCE8-F5B3-20E7-E08BA5C06A6A}"/>
                </a:ext>
                <a:ext uri="{C183D7F6-B498-43B3-948B-1728B52AA6E4}">
                  <adec:decorative xmlns:adec="http://schemas.microsoft.com/office/drawing/2017/decorative" val="1"/>
                </a:ext>
              </a:extLst>
            </p:cNvPr>
            <p:cNvCxnSpPr>
              <a:cxnSpLocks/>
            </p:cNvCxnSpPr>
            <p:nvPr/>
          </p:nvCxnSpPr>
          <p:spPr>
            <a:xfrm>
              <a:off x="771526" y="5148912"/>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57786A7-233A-2709-61A0-C9B0A47A7CA2}"/>
                </a:ext>
                <a:ext uri="{C183D7F6-B498-43B3-948B-1728B52AA6E4}">
                  <adec:decorative xmlns:adec="http://schemas.microsoft.com/office/drawing/2017/decorative" val="1"/>
                </a:ext>
              </a:extLst>
            </p:cNvPr>
            <p:cNvCxnSpPr/>
            <p:nvPr/>
          </p:nvCxnSpPr>
          <p:spPr>
            <a:xfrm>
              <a:off x="5645985" y="3641741"/>
              <a:ext cx="6314992" cy="0"/>
            </a:xfrm>
            <a:prstGeom prst="line">
              <a:avLst/>
            </a:prstGeom>
            <a:ln w="63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D906D420-C029-03C0-EE05-F988167AC4CA}"/>
              </a:ext>
            </a:extLst>
          </p:cNvPr>
          <p:cNvSpPr txBox="1">
            <a:spLocks/>
          </p:cNvSpPr>
          <p:nvPr/>
        </p:nvSpPr>
        <p:spPr>
          <a:xfrm>
            <a:off x="771526" y="1703886"/>
            <a:ext cx="4334503" cy="697627"/>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Users and groups</a:t>
            </a:r>
          </a:p>
          <a:p>
            <a:pPr defTabSz="914192">
              <a:spcAft>
                <a:spcPts val="300"/>
              </a:spcAft>
            </a:pPr>
            <a:r>
              <a:rPr lang="en-US" sz="1400">
                <a:cs typeface="Segoe UI"/>
              </a:rPr>
              <a:t>Include or exclude specific users and/or groups, directory roles, guests and external users</a:t>
            </a:r>
          </a:p>
        </p:txBody>
      </p:sp>
      <p:sp>
        <p:nvSpPr>
          <p:cNvPr id="20" name="TextBox 19">
            <a:extLst>
              <a:ext uri="{FF2B5EF4-FFF2-40B4-BE49-F238E27FC236}">
                <a16:creationId xmlns:a16="http://schemas.microsoft.com/office/drawing/2014/main" id="{B5A18E9E-ED29-C21C-015F-1AEE04BB8421}"/>
              </a:ext>
            </a:extLst>
          </p:cNvPr>
          <p:cNvSpPr txBox="1">
            <a:spLocks/>
          </p:cNvSpPr>
          <p:nvPr/>
        </p:nvSpPr>
        <p:spPr>
          <a:xfrm>
            <a:off x="771526" y="2711629"/>
            <a:ext cx="4177013" cy="697627"/>
          </a:xfrm>
          <a:prstGeom prst="rect">
            <a:avLst/>
          </a:prstGeom>
          <a:noFill/>
        </p:spPr>
        <p:txBody>
          <a:bodyPr wrap="square" lIns="0" tIns="0" rIns="0" bIns="0" rtlCol="0" anchor="t">
            <a:spAutoFit/>
          </a:bodyPr>
          <a:lstStyle/>
          <a:p>
            <a:pPr defTabSz="914192">
              <a:spcAft>
                <a:spcPts val="300"/>
              </a:spcAft>
            </a:pPr>
            <a:r>
              <a:rPr lang="en-US" sz="1400" dirty="0">
                <a:latin typeface="+mj-lt"/>
                <a:cs typeface="Segoe UI"/>
              </a:rPr>
              <a:t>Cloud Apps</a:t>
            </a:r>
          </a:p>
          <a:p>
            <a:pPr defTabSz="914192">
              <a:spcAft>
                <a:spcPts val="300"/>
              </a:spcAft>
            </a:pPr>
            <a:r>
              <a:rPr lang="en-US" sz="1400" dirty="0">
                <a:cs typeface="Segoe UI"/>
              </a:rPr>
              <a:t>Include or exclude specific Entra ID apps or apply to all apps</a:t>
            </a:r>
          </a:p>
        </p:txBody>
      </p:sp>
      <p:sp>
        <p:nvSpPr>
          <p:cNvPr id="37" name="TextBox 36">
            <a:extLst>
              <a:ext uri="{FF2B5EF4-FFF2-40B4-BE49-F238E27FC236}">
                <a16:creationId xmlns:a16="http://schemas.microsoft.com/office/drawing/2014/main" id="{5B8E84C7-6DE2-4C24-47E8-AD68C1B182DF}"/>
              </a:ext>
            </a:extLst>
          </p:cNvPr>
          <p:cNvSpPr txBox="1">
            <a:spLocks/>
          </p:cNvSpPr>
          <p:nvPr/>
        </p:nvSpPr>
        <p:spPr>
          <a:xfrm>
            <a:off x="771526" y="3719372"/>
            <a:ext cx="4334503" cy="482183"/>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User actions</a:t>
            </a:r>
          </a:p>
          <a:p>
            <a:pPr defTabSz="914192">
              <a:spcAft>
                <a:spcPts val="300"/>
              </a:spcAft>
            </a:pPr>
            <a:r>
              <a:rPr lang="en-US" sz="1400">
                <a:cs typeface="Segoe UI"/>
              </a:rPr>
              <a:t>Registering user security information or devices</a:t>
            </a:r>
          </a:p>
        </p:txBody>
      </p:sp>
      <p:sp>
        <p:nvSpPr>
          <p:cNvPr id="42" name="TextBox 41">
            <a:extLst>
              <a:ext uri="{FF2B5EF4-FFF2-40B4-BE49-F238E27FC236}">
                <a16:creationId xmlns:a16="http://schemas.microsoft.com/office/drawing/2014/main" id="{2940FACF-1CEF-0F8C-E225-10BC1AC0BAE0}"/>
              </a:ext>
            </a:extLst>
          </p:cNvPr>
          <p:cNvSpPr txBox="1">
            <a:spLocks/>
          </p:cNvSpPr>
          <p:nvPr/>
        </p:nvSpPr>
        <p:spPr>
          <a:xfrm>
            <a:off x="771526" y="4511671"/>
            <a:ext cx="4334503" cy="482183"/>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Authentication Context</a:t>
            </a:r>
          </a:p>
          <a:p>
            <a:pPr defTabSz="914192">
              <a:spcAft>
                <a:spcPts val="300"/>
              </a:spcAft>
            </a:pPr>
            <a:r>
              <a:rPr lang="en-US" sz="1400">
                <a:cs typeface="Segoe UI"/>
              </a:rPr>
              <a:t>Allows apps to trigger policy enforcement</a:t>
            </a:r>
          </a:p>
        </p:txBody>
      </p:sp>
      <p:sp>
        <p:nvSpPr>
          <p:cNvPr id="47" name="TextBox 46">
            <a:extLst>
              <a:ext uri="{FF2B5EF4-FFF2-40B4-BE49-F238E27FC236}">
                <a16:creationId xmlns:a16="http://schemas.microsoft.com/office/drawing/2014/main" id="{B0C7AE19-6133-57E2-CC54-906B6F835DC3}"/>
              </a:ext>
            </a:extLst>
          </p:cNvPr>
          <p:cNvSpPr txBox="1">
            <a:spLocks/>
          </p:cNvSpPr>
          <p:nvPr/>
        </p:nvSpPr>
        <p:spPr>
          <a:xfrm>
            <a:off x="771526" y="5303973"/>
            <a:ext cx="4334503" cy="913070"/>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How to use</a:t>
            </a:r>
          </a:p>
          <a:p>
            <a:pPr defTabSz="914192">
              <a:spcAft>
                <a:spcPts val="300"/>
              </a:spcAft>
            </a:pPr>
            <a:r>
              <a:rPr lang="en-US" sz="1400">
                <a:cs typeface="Segoe UI"/>
              </a:rPr>
              <a:t>Some filters support both including and excluding. This allows a policy to focus on groups or apps, or it allows specific apps or users to be exempted from a policy</a:t>
            </a:r>
          </a:p>
        </p:txBody>
      </p:sp>
      <p:pic>
        <p:nvPicPr>
          <p:cNvPr id="49" name="Picture 48" descr="A screen capture of a dialogue box on the include tab that selects on the select user and groups, directory groups and Global Administrator">
            <a:extLst>
              <a:ext uri="{FF2B5EF4-FFF2-40B4-BE49-F238E27FC236}">
                <a16:creationId xmlns:a16="http://schemas.microsoft.com/office/drawing/2014/main" id="{6D291C1E-8B64-0AB2-AE27-4273F640CC7A}"/>
              </a:ext>
            </a:extLst>
          </p:cNvPr>
          <p:cNvPicPr>
            <a:picLocks noChangeAspect="1"/>
          </p:cNvPicPr>
          <p:nvPr/>
        </p:nvPicPr>
        <p:blipFill>
          <a:blip r:embed="rId3"/>
          <a:stretch>
            <a:fillRect/>
          </a:stretch>
        </p:blipFill>
        <p:spPr>
          <a:xfrm>
            <a:off x="7795624" y="1752957"/>
            <a:ext cx="1728574" cy="1716271"/>
          </a:xfrm>
          <a:prstGeom prst="rect">
            <a:avLst/>
          </a:prstGeom>
        </p:spPr>
      </p:pic>
      <p:pic>
        <p:nvPicPr>
          <p:cNvPr id="50" name="Picture 49" descr="A screen capture of a dialogue box on Select what this policy applies to include select apps Office 365">
            <a:extLst>
              <a:ext uri="{FF2B5EF4-FFF2-40B4-BE49-F238E27FC236}">
                <a16:creationId xmlns:a16="http://schemas.microsoft.com/office/drawing/2014/main" id="{DCB05479-9613-EFBA-F2E8-5C39607EB69A}"/>
              </a:ext>
            </a:extLst>
          </p:cNvPr>
          <p:cNvPicPr>
            <a:picLocks noChangeAspect="1"/>
          </p:cNvPicPr>
          <p:nvPr/>
        </p:nvPicPr>
        <p:blipFill rotWithShape="1">
          <a:blip r:embed="rId4"/>
          <a:srcRect l="1" r="-134"/>
          <a:stretch/>
        </p:blipFill>
        <p:spPr>
          <a:xfrm>
            <a:off x="5775123" y="3829247"/>
            <a:ext cx="1730880" cy="2243099"/>
          </a:xfrm>
          <a:prstGeom prst="rect">
            <a:avLst/>
          </a:prstGeom>
        </p:spPr>
      </p:pic>
      <p:pic>
        <p:nvPicPr>
          <p:cNvPr id="52" name="Picture 51" descr="A screen capture of a dialogue box on Select what this policy applies to user action">
            <a:extLst>
              <a:ext uri="{FF2B5EF4-FFF2-40B4-BE49-F238E27FC236}">
                <a16:creationId xmlns:a16="http://schemas.microsoft.com/office/drawing/2014/main" id="{9DC53797-B887-91BE-37B2-CEDF5AC09DE9}"/>
              </a:ext>
            </a:extLst>
          </p:cNvPr>
          <p:cNvPicPr>
            <a:picLocks noChangeAspect="1"/>
          </p:cNvPicPr>
          <p:nvPr/>
        </p:nvPicPr>
        <p:blipFill>
          <a:blip r:embed="rId5"/>
          <a:stretch>
            <a:fillRect/>
          </a:stretch>
        </p:blipFill>
        <p:spPr>
          <a:xfrm>
            <a:off x="7883931" y="3814255"/>
            <a:ext cx="1738060" cy="1015825"/>
          </a:xfrm>
          <a:prstGeom prst="rect">
            <a:avLst/>
          </a:prstGeom>
        </p:spPr>
      </p:pic>
      <p:pic>
        <p:nvPicPr>
          <p:cNvPr id="51" name="Picture 50" descr="A screen capture of a dialogue box on Select what this policy applies to Authentication context">
            <a:extLst>
              <a:ext uri="{FF2B5EF4-FFF2-40B4-BE49-F238E27FC236}">
                <a16:creationId xmlns:a16="http://schemas.microsoft.com/office/drawing/2014/main" id="{99CBFCEE-3BB3-2EC0-9167-BD8B8F0054B1}"/>
              </a:ext>
            </a:extLst>
          </p:cNvPr>
          <p:cNvPicPr>
            <a:picLocks noChangeAspect="1"/>
          </p:cNvPicPr>
          <p:nvPr/>
        </p:nvPicPr>
        <p:blipFill>
          <a:blip r:embed="rId6"/>
          <a:stretch>
            <a:fillRect/>
          </a:stretch>
        </p:blipFill>
        <p:spPr>
          <a:xfrm>
            <a:off x="9907618" y="3802077"/>
            <a:ext cx="1893274" cy="1605846"/>
          </a:xfrm>
          <a:prstGeom prst="rect">
            <a:avLst/>
          </a:prstGeom>
        </p:spPr>
      </p:pic>
    </p:spTree>
    <p:extLst>
      <p:ext uri="{BB962C8B-B14F-4D97-AF65-F5344CB8AC3E}">
        <p14:creationId xmlns:p14="http://schemas.microsoft.com/office/powerpoint/2010/main" val="1339922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a:xfrm>
            <a:off x="588263" y="457200"/>
            <a:ext cx="11018520" cy="492443"/>
          </a:xfrm>
        </p:spPr>
        <p:txBody>
          <a:bodyPr/>
          <a:lstStyle/>
          <a:p>
            <a:r>
              <a:rPr lang="en-US" sz="3200" dirty="0"/>
              <a:t>Conditional Access Feature: Conditions</a:t>
            </a:r>
          </a:p>
        </p:txBody>
      </p:sp>
      <p:grpSp>
        <p:nvGrpSpPr>
          <p:cNvPr id="6" name="Group 5">
            <a:extLst>
              <a:ext uri="{FF2B5EF4-FFF2-40B4-BE49-F238E27FC236}">
                <a16:creationId xmlns:a16="http://schemas.microsoft.com/office/drawing/2014/main" id="{0555F724-5E01-4C03-5C8B-D0D621A0EA27}"/>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8" name="Freeform: Shape 7">
              <a:extLst>
                <a:ext uri="{FF2B5EF4-FFF2-40B4-BE49-F238E27FC236}">
                  <a16:creationId xmlns:a16="http://schemas.microsoft.com/office/drawing/2014/main" id="{4E96E10E-002C-B5AF-8AAA-14CEFC0DCE58}"/>
                </a:ext>
                <a:ext uri="{C183D7F6-B498-43B3-948B-1728B52AA6E4}">
                  <adec:decorative xmlns:adec="http://schemas.microsoft.com/office/drawing/2017/decorative" val="1"/>
                </a:ext>
              </a:extLst>
            </p:cNvPr>
            <p:cNvSpPr/>
            <p:nvPr/>
          </p:nvSpPr>
          <p:spPr bwMode="auto">
            <a:xfrm flipH="1">
              <a:off x="5414963" y="1556265"/>
              <a:ext cx="6777037"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B17F28A7-02F8-E1F2-548A-E1616B23D82D}"/>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A2BDE985-7A41-9B56-5AA2-2AF621FF2CEA}"/>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cxnSp>
          <p:nvCxnSpPr>
            <p:cNvPr id="17" name="Straight Connector 16">
              <a:extLst>
                <a:ext uri="{FF2B5EF4-FFF2-40B4-BE49-F238E27FC236}">
                  <a16:creationId xmlns:a16="http://schemas.microsoft.com/office/drawing/2014/main" id="{D3D7BF94-AB56-94AD-FA97-41EB69A42FB6}"/>
                </a:ext>
                <a:ext uri="{C183D7F6-B498-43B3-948B-1728B52AA6E4}">
                  <adec:decorative xmlns:adec="http://schemas.microsoft.com/office/drawing/2017/decorative" val="1"/>
                </a:ext>
              </a:extLst>
            </p:cNvPr>
            <p:cNvCxnSpPr>
              <a:cxnSpLocks/>
            </p:cNvCxnSpPr>
            <p:nvPr/>
          </p:nvCxnSpPr>
          <p:spPr>
            <a:xfrm>
              <a:off x="771526" y="3518394"/>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5AFB10C-EA69-3AC8-B156-2AFA32C8866A}"/>
                </a:ext>
                <a:ext uri="{C183D7F6-B498-43B3-948B-1728B52AA6E4}">
                  <adec:decorative xmlns:adec="http://schemas.microsoft.com/office/drawing/2017/decorative" val="1"/>
                </a:ext>
              </a:extLst>
            </p:cNvPr>
            <p:cNvGrpSpPr/>
            <p:nvPr/>
          </p:nvGrpSpPr>
          <p:grpSpPr>
            <a:xfrm>
              <a:off x="472260" y="3973441"/>
              <a:ext cx="219354" cy="219354"/>
              <a:chOff x="472260" y="1795921"/>
              <a:chExt cx="219354" cy="219354"/>
            </a:xfrm>
          </p:grpSpPr>
          <p:sp>
            <p:nvSpPr>
              <p:cNvPr id="24" name="Oval 23">
                <a:extLst>
                  <a:ext uri="{FF2B5EF4-FFF2-40B4-BE49-F238E27FC236}">
                    <a16:creationId xmlns:a16="http://schemas.microsoft.com/office/drawing/2014/main" id="{DAFF880C-BDA6-2514-1A1E-C4ED19029288}"/>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0B3FD00A-DA4C-6EBA-1B65-7306CAB3283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4CA533E0-C87C-F802-C683-EDADDC95D0FC}"/>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4" name="Oval 3">
                <a:extLst>
                  <a:ext uri="{FF2B5EF4-FFF2-40B4-BE49-F238E27FC236}">
                    <a16:creationId xmlns:a16="http://schemas.microsoft.com/office/drawing/2014/main" id="{9B092699-3055-2AA1-40DB-841859B75E9E}"/>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C64B6A77-7DDF-E1A6-167F-C5A97E59F219}"/>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8" name="TextBox 27">
            <a:extLst>
              <a:ext uri="{FF2B5EF4-FFF2-40B4-BE49-F238E27FC236}">
                <a16:creationId xmlns:a16="http://schemas.microsoft.com/office/drawing/2014/main" id="{6394410B-85D8-B2A2-B848-FAC4ACDFFD7F}"/>
              </a:ext>
            </a:extLst>
          </p:cNvPr>
          <p:cNvSpPr txBox="1">
            <a:spLocks/>
          </p:cNvSpPr>
          <p:nvPr/>
        </p:nvSpPr>
        <p:spPr>
          <a:xfrm>
            <a:off x="771526" y="1703886"/>
            <a:ext cx="4334503" cy="1456809"/>
          </a:xfrm>
          <a:prstGeom prst="rect">
            <a:avLst/>
          </a:prstGeom>
          <a:noFill/>
        </p:spPr>
        <p:txBody>
          <a:bodyPr wrap="square" lIns="0" tIns="0" rIns="0" bIns="0" rtlCol="0" anchor="t">
            <a:spAutoFit/>
          </a:bodyPr>
          <a:lstStyle/>
          <a:p>
            <a:pPr defTabSz="914192">
              <a:spcAft>
                <a:spcPts val="400"/>
              </a:spcAft>
            </a:pPr>
            <a:r>
              <a:rPr lang="en-US">
                <a:cs typeface="Segoe UI"/>
              </a:rPr>
              <a:t>Conditional Access policy triggers access controls when all conditions are met. Conditions are logically ’ANDed’.</a:t>
            </a:r>
          </a:p>
          <a:p>
            <a:pPr marL="171450" defTabSz="914192">
              <a:spcAft>
                <a:spcPts val="400"/>
              </a:spcAft>
            </a:pPr>
            <a:r>
              <a:rPr lang="en-US" i="1">
                <a:cs typeface="Segoe UI"/>
              </a:rPr>
              <a:t>“</a:t>
            </a:r>
            <a:r>
              <a:rPr lang="en-US" sz="1600" i="1">
                <a:cs typeface="Segoe UI"/>
              </a:rPr>
              <a:t>When does this happen” </a:t>
            </a:r>
            <a:r>
              <a:rPr lang="en-US" sz="1600">
                <a:cs typeface="Segoe UI"/>
              </a:rPr>
              <a:t>is called a </a:t>
            </a:r>
            <a:r>
              <a:rPr lang="en-US" sz="1600">
                <a:latin typeface="+mj-lt"/>
                <a:cs typeface="Segoe UI"/>
              </a:rPr>
              <a:t>condition</a:t>
            </a:r>
            <a:r>
              <a:rPr lang="en-US" sz="1600">
                <a:cs typeface="Segoe UI"/>
              </a:rPr>
              <a:t>. </a:t>
            </a:r>
          </a:p>
          <a:p>
            <a:pPr marL="177800" defTabSz="914192">
              <a:spcAft>
                <a:spcPts val="400"/>
              </a:spcAft>
              <a:tabLst>
                <a:tab pos="746125" algn="l"/>
              </a:tabLst>
            </a:pPr>
            <a:r>
              <a:rPr lang="en-US" sz="1600" i="1">
                <a:cs typeface="Segoe UI"/>
              </a:rPr>
              <a:t>“Then do this” </a:t>
            </a:r>
            <a:r>
              <a:rPr lang="en-US" sz="1600">
                <a:cs typeface="Segoe UI"/>
              </a:rPr>
              <a:t>is called an </a:t>
            </a:r>
            <a:r>
              <a:rPr lang="en-US" sz="1600">
                <a:latin typeface="+mj-lt"/>
                <a:cs typeface="Segoe UI"/>
              </a:rPr>
              <a:t>access control</a:t>
            </a:r>
            <a:r>
              <a:rPr lang="en-US" sz="1600">
                <a:cs typeface="Segoe UI"/>
              </a:rPr>
              <a:t>.</a:t>
            </a:r>
          </a:p>
        </p:txBody>
      </p:sp>
      <p:sp>
        <p:nvSpPr>
          <p:cNvPr id="40" name="TextBox 39">
            <a:extLst>
              <a:ext uri="{FF2B5EF4-FFF2-40B4-BE49-F238E27FC236}">
                <a16:creationId xmlns:a16="http://schemas.microsoft.com/office/drawing/2014/main" id="{E7DA8C3C-B9CD-DDF0-5EE8-A5094A9BAEC6}"/>
              </a:ext>
            </a:extLst>
          </p:cNvPr>
          <p:cNvSpPr txBox="1">
            <a:spLocks/>
          </p:cNvSpPr>
          <p:nvPr/>
        </p:nvSpPr>
        <p:spPr>
          <a:xfrm>
            <a:off x="771526" y="3934968"/>
            <a:ext cx="4334503" cy="2390398"/>
          </a:xfrm>
          <a:prstGeom prst="rect">
            <a:avLst/>
          </a:prstGeom>
          <a:noFill/>
        </p:spPr>
        <p:txBody>
          <a:bodyPr wrap="square" lIns="0" tIns="0" rIns="0" bIns="0" rtlCol="0" anchor="t">
            <a:spAutoFit/>
          </a:bodyPr>
          <a:lstStyle/>
          <a:p>
            <a:pPr defTabSz="914192">
              <a:spcAft>
                <a:spcPts val="400"/>
              </a:spcAft>
            </a:pPr>
            <a:r>
              <a:rPr lang="en-US" dirty="0">
                <a:cs typeface="Segoe UI"/>
              </a:rPr>
              <a:t>Available conditions:</a:t>
            </a:r>
          </a:p>
          <a:p>
            <a:pPr marL="404813" indent="-233363" defTabSz="914192">
              <a:spcAft>
                <a:spcPts val="400"/>
              </a:spcAft>
              <a:buFont typeface="Arial" panose="020B0604020202020204" pitchFamily="34" charset="0"/>
              <a:buChar char="•"/>
            </a:pPr>
            <a:r>
              <a:rPr lang="en-US" sz="1600" dirty="0">
                <a:cs typeface="Segoe UI"/>
              </a:rPr>
              <a:t>User risk level</a:t>
            </a:r>
          </a:p>
          <a:p>
            <a:pPr marL="404813" indent="-233363" defTabSz="914192">
              <a:spcAft>
                <a:spcPts val="400"/>
              </a:spcAft>
              <a:buFont typeface="Arial" panose="020B0604020202020204" pitchFamily="34" charset="0"/>
              <a:buChar char="•"/>
            </a:pPr>
            <a:r>
              <a:rPr lang="en-US" sz="1600" dirty="0">
                <a:cs typeface="Segoe UI"/>
              </a:rPr>
              <a:t>Sign-in risk level</a:t>
            </a:r>
          </a:p>
          <a:p>
            <a:pPr marL="404813" indent="-233363" defTabSz="914192">
              <a:spcAft>
                <a:spcPts val="400"/>
              </a:spcAft>
              <a:buFont typeface="Arial" panose="020B0604020202020204" pitchFamily="34" charset="0"/>
              <a:buChar char="•"/>
            </a:pPr>
            <a:r>
              <a:rPr lang="en-US" sz="1600" dirty="0">
                <a:cs typeface="Segoe UI"/>
              </a:rPr>
              <a:t>Device platforms</a:t>
            </a:r>
          </a:p>
          <a:p>
            <a:pPr marL="404813" indent="-233363" defTabSz="914192">
              <a:spcAft>
                <a:spcPts val="400"/>
              </a:spcAft>
              <a:buFont typeface="Arial" panose="020B0604020202020204" pitchFamily="34" charset="0"/>
              <a:buChar char="•"/>
            </a:pPr>
            <a:r>
              <a:rPr lang="en-US" sz="1600" dirty="0">
                <a:cs typeface="Segoe UI"/>
              </a:rPr>
              <a:t>Locations</a:t>
            </a:r>
          </a:p>
          <a:p>
            <a:pPr marL="404813" indent="-233363" defTabSz="914192">
              <a:spcAft>
                <a:spcPts val="400"/>
              </a:spcAft>
              <a:buFont typeface="Arial" panose="020B0604020202020204" pitchFamily="34" charset="0"/>
              <a:buChar char="•"/>
            </a:pPr>
            <a:r>
              <a:rPr lang="en-US" sz="1600" dirty="0">
                <a:cs typeface="Segoe UI"/>
              </a:rPr>
              <a:t>Client apps</a:t>
            </a:r>
          </a:p>
          <a:p>
            <a:pPr marL="404813" indent="-233363" defTabSz="914192">
              <a:spcAft>
                <a:spcPts val="400"/>
              </a:spcAft>
              <a:buFont typeface="Arial" panose="020B0604020202020204" pitchFamily="34" charset="0"/>
              <a:buChar char="•"/>
            </a:pPr>
            <a:r>
              <a:rPr lang="en-US" sz="1600" dirty="0">
                <a:cs typeface="Segoe UI"/>
              </a:rPr>
              <a:t>Filter for devices</a:t>
            </a:r>
          </a:p>
          <a:p>
            <a:pPr marL="404813" indent="-233363" defTabSz="914192">
              <a:spcAft>
                <a:spcPts val="400"/>
              </a:spcAft>
              <a:buFont typeface="Arial" panose="020B0604020202020204" pitchFamily="34" charset="0"/>
              <a:buChar char="•"/>
            </a:pPr>
            <a:r>
              <a:rPr lang="en-US" sz="1600" dirty="0">
                <a:cs typeface="Segoe UI"/>
              </a:rPr>
              <a:t>Authentication flows (preview)</a:t>
            </a:r>
            <a:endParaRPr lang="en-US" dirty="0">
              <a:cs typeface="Segoe UI"/>
            </a:endParaRPr>
          </a:p>
        </p:txBody>
      </p:sp>
      <p:pic>
        <p:nvPicPr>
          <p:cNvPr id="41" name="Picture 40" descr="A screen capture of a dialogue box on user risk level">
            <a:extLst>
              <a:ext uri="{FF2B5EF4-FFF2-40B4-BE49-F238E27FC236}">
                <a16:creationId xmlns:a16="http://schemas.microsoft.com/office/drawing/2014/main" id="{2FC30D15-3D9C-79C9-AC9D-4770669B0AC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5687968" y="1694206"/>
            <a:ext cx="1159871" cy="1357097"/>
          </a:xfrm>
          <a:prstGeom prst="rect">
            <a:avLst/>
          </a:prstGeom>
        </p:spPr>
      </p:pic>
      <p:pic>
        <p:nvPicPr>
          <p:cNvPr id="42" name="Picture 41" descr="A screen capture of a dialogue box on Sign-in risk level">
            <a:extLst>
              <a:ext uri="{FF2B5EF4-FFF2-40B4-BE49-F238E27FC236}">
                <a16:creationId xmlns:a16="http://schemas.microsoft.com/office/drawing/2014/main" id="{736BF9D7-B573-E1E6-CA08-9D1943ED38E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rcRect/>
          <a:stretch/>
        </p:blipFill>
        <p:spPr>
          <a:xfrm>
            <a:off x="7205711" y="1694206"/>
            <a:ext cx="1195999" cy="1924390"/>
          </a:xfrm>
          <a:prstGeom prst="rect">
            <a:avLst/>
          </a:prstGeom>
        </p:spPr>
      </p:pic>
      <p:pic>
        <p:nvPicPr>
          <p:cNvPr id="43" name="Picture 42" descr="A screen capture of a dialogue box on Device platform">
            <a:extLst>
              <a:ext uri="{FF2B5EF4-FFF2-40B4-BE49-F238E27FC236}">
                <a16:creationId xmlns:a16="http://schemas.microsoft.com/office/drawing/2014/main" id="{2CBB7D50-7344-ED30-80D8-1D0B809B5CAD}"/>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rcRect/>
          <a:stretch/>
        </p:blipFill>
        <p:spPr>
          <a:xfrm>
            <a:off x="8839742" y="1700438"/>
            <a:ext cx="1231030" cy="2293988"/>
          </a:xfrm>
          <a:prstGeom prst="rect">
            <a:avLst/>
          </a:prstGeom>
        </p:spPr>
      </p:pic>
      <p:pic>
        <p:nvPicPr>
          <p:cNvPr id="46" name="Picture 45" descr="A screen capture of a dialogue box on Client apps">
            <a:extLst>
              <a:ext uri="{FF2B5EF4-FFF2-40B4-BE49-F238E27FC236}">
                <a16:creationId xmlns:a16="http://schemas.microsoft.com/office/drawing/2014/main" id="{E4906B3F-EB0F-B4EF-40C9-CA07E721453F}"/>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rcRect/>
          <a:stretch/>
        </p:blipFill>
        <p:spPr>
          <a:xfrm>
            <a:off x="10402165" y="1686301"/>
            <a:ext cx="1361026" cy="2256829"/>
          </a:xfrm>
          <a:prstGeom prst="rect">
            <a:avLst/>
          </a:prstGeom>
        </p:spPr>
      </p:pic>
      <p:pic>
        <p:nvPicPr>
          <p:cNvPr id="45" name="Picture 44" descr="A screen capture of a dialogue box on filter for devices ">
            <a:extLst>
              <a:ext uri="{FF2B5EF4-FFF2-40B4-BE49-F238E27FC236}">
                <a16:creationId xmlns:a16="http://schemas.microsoft.com/office/drawing/2014/main" id="{62FA2F24-67F7-9937-FE3F-3D09A148CEC9}"/>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rcRect/>
          <a:stretch/>
        </p:blipFill>
        <p:spPr>
          <a:xfrm>
            <a:off x="5815630" y="4203987"/>
            <a:ext cx="2064417" cy="1304279"/>
          </a:xfrm>
          <a:prstGeom prst="rect">
            <a:avLst/>
          </a:prstGeom>
        </p:spPr>
      </p:pic>
      <p:pic>
        <p:nvPicPr>
          <p:cNvPr id="44" name="Picture 43" descr="A screen capture of a dialogue box on control user access based on their physical location">
            <a:extLst>
              <a:ext uri="{FF2B5EF4-FFF2-40B4-BE49-F238E27FC236}">
                <a16:creationId xmlns:a16="http://schemas.microsoft.com/office/drawing/2014/main" id="{5A48B10A-C7F2-1289-E91D-1F6E8A9FDD1F}"/>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25000"/>
                    </a14:imgEffect>
                  </a14:imgLayer>
                </a14:imgProps>
              </a:ext>
            </a:extLst>
          </a:blip>
          <a:srcRect/>
          <a:stretch/>
        </p:blipFill>
        <p:spPr>
          <a:xfrm>
            <a:off x="8235919" y="4269884"/>
            <a:ext cx="1564460" cy="1396425"/>
          </a:xfrm>
          <a:prstGeom prst="rect">
            <a:avLst/>
          </a:prstGeom>
        </p:spPr>
      </p:pic>
      <p:pic>
        <p:nvPicPr>
          <p:cNvPr id="9" name="Image 8">
            <a:extLst>
              <a:ext uri="{FF2B5EF4-FFF2-40B4-BE49-F238E27FC236}">
                <a16:creationId xmlns:a16="http://schemas.microsoft.com/office/drawing/2014/main" id="{8DC92077-618F-1AB4-0B25-5102521F5F78}"/>
              </a:ext>
            </a:extLst>
          </p:cNvPr>
          <p:cNvPicPr>
            <a:picLocks noChangeAspect="1"/>
          </p:cNvPicPr>
          <p:nvPr/>
        </p:nvPicPr>
        <p:blipFill>
          <a:blip r:embed="rId15"/>
          <a:stretch>
            <a:fillRect/>
          </a:stretch>
        </p:blipFill>
        <p:spPr>
          <a:xfrm>
            <a:off x="10314501" y="4250732"/>
            <a:ext cx="1496390" cy="1652365"/>
          </a:xfrm>
          <a:prstGeom prst="rect">
            <a:avLst/>
          </a:prstGeom>
        </p:spPr>
      </p:pic>
    </p:spTree>
    <p:extLst>
      <p:ext uri="{BB962C8B-B14F-4D97-AF65-F5344CB8AC3E}">
        <p14:creationId xmlns:p14="http://schemas.microsoft.com/office/powerpoint/2010/main" val="32425227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Conditions: User and sign-in risk</a:t>
            </a:r>
          </a:p>
        </p:txBody>
      </p:sp>
      <p:grpSp>
        <p:nvGrpSpPr>
          <p:cNvPr id="6" name="Group 5">
            <a:extLst>
              <a:ext uri="{FF2B5EF4-FFF2-40B4-BE49-F238E27FC236}">
                <a16:creationId xmlns:a16="http://schemas.microsoft.com/office/drawing/2014/main" id="{730AC144-18EF-92EC-BFB4-7628876044AC}"/>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23" name="Freeform: Shape 22">
              <a:extLst>
                <a:ext uri="{FF2B5EF4-FFF2-40B4-BE49-F238E27FC236}">
                  <a16:creationId xmlns:a16="http://schemas.microsoft.com/office/drawing/2014/main" id="{822AE2CA-0A9C-5AF1-4BE2-D15F1E45ECD6}"/>
                </a:ext>
                <a:ext uri="{C183D7F6-B498-43B3-948B-1728B52AA6E4}">
                  <adec:decorative xmlns:adec="http://schemas.microsoft.com/office/drawing/2017/decorative" val="1"/>
                </a:ext>
              </a:extLst>
            </p:cNvPr>
            <p:cNvSpPr/>
            <p:nvPr/>
          </p:nvSpPr>
          <p:spPr bwMode="auto">
            <a:xfrm flipH="1">
              <a:off x="5414963" y="1556265"/>
              <a:ext cx="6777037"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4" name="Arrow: Bent 23">
              <a:extLst>
                <a:ext uri="{FF2B5EF4-FFF2-40B4-BE49-F238E27FC236}">
                  <a16:creationId xmlns:a16="http://schemas.microsoft.com/office/drawing/2014/main" id="{2CC9C3C6-46AA-0AA3-22F3-E729F5B8E9BC}"/>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5" name="Arrow: Bent 24">
              <a:extLst>
                <a:ext uri="{FF2B5EF4-FFF2-40B4-BE49-F238E27FC236}">
                  <a16:creationId xmlns:a16="http://schemas.microsoft.com/office/drawing/2014/main" id="{D357B825-260F-C09C-DC47-4FBEBFE22D86}"/>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7" name="Group 26">
              <a:extLst>
                <a:ext uri="{FF2B5EF4-FFF2-40B4-BE49-F238E27FC236}">
                  <a16:creationId xmlns:a16="http://schemas.microsoft.com/office/drawing/2014/main" id="{4BAC6BDA-6C5C-CE3E-6440-630E6001027B}"/>
                </a:ext>
                <a:ext uri="{C183D7F6-B498-43B3-948B-1728B52AA6E4}">
                  <adec:decorative xmlns:adec="http://schemas.microsoft.com/office/drawing/2017/decorative" val="1"/>
                </a:ext>
              </a:extLst>
            </p:cNvPr>
            <p:cNvGrpSpPr/>
            <p:nvPr/>
          </p:nvGrpSpPr>
          <p:grpSpPr>
            <a:xfrm>
              <a:off x="472260" y="4991022"/>
              <a:ext cx="219354" cy="219354"/>
              <a:chOff x="472260" y="1795921"/>
              <a:chExt cx="219354" cy="219354"/>
            </a:xfrm>
          </p:grpSpPr>
          <p:sp>
            <p:nvSpPr>
              <p:cNvPr id="29" name="Oval 28">
                <a:extLst>
                  <a:ext uri="{FF2B5EF4-FFF2-40B4-BE49-F238E27FC236}">
                    <a16:creationId xmlns:a16="http://schemas.microsoft.com/office/drawing/2014/main" id="{BAA8326C-F9B0-9FD1-CF4F-647251D66CF3}"/>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5649E89E-E522-0774-FA06-639F4EFCFBB6}"/>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8" name="Straight Connector 27">
              <a:extLst>
                <a:ext uri="{FF2B5EF4-FFF2-40B4-BE49-F238E27FC236}">
                  <a16:creationId xmlns:a16="http://schemas.microsoft.com/office/drawing/2014/main" id="{DBD162AF-1FE1-2B51-BC04-1369CC774A8F}"/>
                </a:ext>
                <a:ext uri="{C183D7F6-B498-43B3-948B-1728B52AA6E4}">
                  <adec:decorative xmlns:adec="http://schemas.microsoft.com/office/drawing/2017/decorative" val="1"/>
                </a:ext>
              </a:extLst>
            </p:cNvPr>
            <p:cNvCxnSpPr>
              <a:cxnSpLocks/>
            </p:cNvCxnSpPr>
            <p:nvPr/>
          </p:nvCxnSpPr>
          <p:spPr>
            <a:xfrm>
              <a:off x="771526" y="2833447"/>
              <a:ext cx="422138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1B021A7-BD81-62DC-3DDD-315AA4562AF5}"/>
                </a:ext>
                <a:ext uri="{C183D7F6-B498-43B3-948B-1728B52AA6E4}">
                  <adec:decorative xmlns:adec="http://schemas.microsoft.com/office/drawing/2017/decorative" val="1"/>
                </a:ext>
              </a:extLst>
            </p:cNvPr>
            <p:cNvCxnSpPr>
              <a:cxnSpLocks/>
            </p:cNvCxnSpPr>
            <p:nvPr/>
          </p:nvCxnSpPr>
          <p:spPr>
            <a:xfrm>
              <a:off x="771526" y="4600126"/>
              <a:ext cx="422138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187A662D-3EBA-7DBA-BCF6-916A4B263A8E}"/>
                </a:ext>
                <a:ext uri="{C183D7F6-B498-43B3-948B-1728B52AA6E4}">
                  <adec:decorative xmlns:adec="http://schemas.microsoft.com/office/drawing/2017/decorative" val="1"/>
                </a:ext>
              </a:extLst>
            </p:cNvPr>
            <p:cNvGrpSpPr/>
            <p:nvPr/>
          </p:nvGrpSpPr>
          <p:grpSpPr>
            <a:xfrm>
              <a:off x="472260" y="3246083"/>
              <a:ext cx="219354" cy="219354"/>
              <a:chOff x="472260" y="1795921"/>
              <a:chExt cx="219354" cy="219354"/>
            </a:xfrm>
          </p:grpSpPr>
          <p:sp>
            <p:nvSpPr>
              <p:cNvPr id="45" name="Oval 44">
                <a:extLst>
                  <a:ext uri="{FF2B5EF4-FFF2-40B4-BE49-F238E27FC236}">
                    <a16:creationId xmlns:a16="http://schemas.microsoft.com/office/drawing/2014/main" id="{91642E56-DA9E-45B8-0232-1F8DB259ADAD}"/>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B874BA6C-7BBE-51C7-6E9B-574A09122136}"/>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3A204230-593B-AC31-BFA3-7B3EB881DB1A}"/>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4" name="Oval 3">
                <a:extLst>
                  <a:ext uri="{FF2B5EF4-FFF2-40B4-BE49-F238E27FC236}">
                    <a16:creationId xmlns:a16="http://schemas.microsoft.com/office/drawing/2014/main" id="{D3F61E96-CB75-15D1-5F50-03BFFCEFAB3F}"/>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CE69B3AB-55F0-588D-E180-E49248DCBD68}"/>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33" name="TextBox 32">
            <a:extLst>
              <a:ext uri="{FF2B5EF4-FFF2-40B4-BE49-F238E27FC236}">
                <a16:creationId xmlns:a16="http://schemas.microsoft.com/office/drawing/2014/main" id="{EFF596E6-774B-9C53-1330-45E0B5B446DE}"/>
              </a:ext>
            </a:extLst>
          </p:cNvPr>
          <p:cNvSpPr txBox="1">
            <a:spLocks/>
          </p:cNvSpPr>
          <p:nvPr/>
        </p:nvSpPr>
        <p:spPr>
          <a:xfrm>
            <a:off x="771526" y="1703886"/>
            <a:ext cx="4334503" cy="738664"/>
          </a:xfrm>
          <a:prstGeom prst="rect">
            <a:avLst/>
          </a:prstGeom>
          <a:noFill/>
        </p:spPr>
        <p:txBody>
          <a:bodyPr wrap="square" lIns="0" tIns="0" rIns="0" bIns="0" rtlCol="0" anchor="t">
            <a:spAutoFit/>
          </a:bodyPr>
          <a:lstStyle/>
          <a:p>
            <a:pPr defTabSz="914192">
              <a:spcAft>
                <a:spcPts val="400"/>
              </a:spcAft>
            </a:pPr>
            <a:r>
              <a:rPr lang="en-US" sz="1600" dirty="0">
                <a:cs typeface="Segoe UI"/>
              </a:rPr>
              <a:t>User and sign-in risks are calculated by Entra Identity Protection* and available as signals/conditions in Conditional Access.</a:t>
            </a:r>
          </a:p>
        </p:txBody>
      </p:sp>
      <p:sp>
        <p:nvSpPr>
          <p:cNvPr id="34" name="TextBox 33">
            <a:extLst>
              <a:ext uri="{FF2B5EF4-FFF2-40B4-BE49-F238E27FC236}">
                <a16:creationId xmlns:a16="http://schemas.microsoft.com/office/drawing/2014/main" id="{978FB039-69D2-F679-E51E-1696DE396894}"/>
              </a:ext>
            </a:extLst>
          </p:cNvPr>
          <p:cNvSpPr txBox="1">
            <a:spLocks/>
          </p:cNvSpPr>
          <p:nvPr/>
        </p:nvSpPr>
        <p:spPr>
          <a:xfrm>
            <a:off x="771526" y="3224344"/>
            <a:ext cx="4334503" cy="984885"/>
          </a:xfrm>
          <a:prstGeom prst="rect">
            <a:avLst/>
          </a:prstGeom>
          <a:noFill/>
        </p:spPr>
        <p:txBody>
          <a:bodyPr wrap="square" lIns="0" tIns="0" rIns="0" bIns="0" rtlCol="0" anchor="t">
            <a:spAutoFit/>
          </a:bodyPr>
          <a:lstStyle/>
          <a:p>
            <a:pPr defTabSz="914192">
              <a:spcAft>
                <a:spcPts val="400"/>
              </a:spcAft>
            </a:pPr>
            <a:r>
              <a:rPr lang="en-US" sz="1600">
                <a:cs typeface="Segoe UI"/>
              </a:rPr>
              <a:t>If a risk is detected, users can be blocked from access or forced to perform additional security measures (e.g., step-up authentication or password change).</a:t>
            </a:r>
          </a:p>
        </p:txBody>
      </p:sp>
      <p:sp>
        <p:nvSpPr>
          <p:cNvPr id="42" name="TextBox 41">
            <a:extLst>
              <a:ext uri="{FF2B5EF4-FFF2-40B4-BE49-F238E27FC236}">
                <a16:creationId xmlns:a16="http://schemas.microsoft.com/office/drawing/2014/main" id="{2D57BF8D-5AE8-927E-B388-3155BF1D3E7E}"/>
              </a:ext>
            </a:extLst>
          </p:cNvPr>
          <p:cNvSpPr txBox="1">
            <a:spLocks/>
          </p:cNvSpPr>
          <p:nvPr/>
        </p:nvSpPr>
        <p:spPr>
          <a:xfrm>
            <a:off x="771526" y="4991022"/>
            <a:ext cx="4334503" cy="738664"/>
          </a:xfrm>
          <a:prstGeom prst="rect">
            <a:avLst/>
          </a:prstGeom>
          <a:noFill/>
        </p:spPr>
        <p:txBody>
          <a:bodyPr wrap="square" lIns="0" tIns="0" rIns="0" bIns="0" rtlCol="0" anchor="t">
            <a:spAutoFit/>
          </a:bodyPr>
          <a:lstStyle/>
          <a:p>
            <a:pPr defTabSz="914192">
              <a:spcAft>
                <a:spcPts val="400"/>
              </a:spcAft>
            </a:pPr>
            <a:r>
              <a:rPr lang="en-US" sz="1600" dirty="0">
                <a:cs typeface="Segoe UI"/>
              </a:rPr>
              <a:t>Risk policies should be configured in Conditional Access rather than Entra ID Identity Protection.</a:t>
            </a:r>
          </a:p>
        </p:txBody>
      </p:sp>
      <p:sp>
        <p:nvSpPr>
          <p:cNvPr id="43" name="TextBox 42">
            <a:extLst>
              <a:ext uri="{FF2B5EF4-FFF2-40B4-BE49-F238E27FC236}">
                <a16:creationId xmlns:a16="http://schemas.microsoft.com/office/drawing/2014/main" id="{C0C1D06C-A887-D1C3-BBDB-E62C43782385}"/>
              </a:ext>
            </a:extLst>
          </p:cNvPr>
          <p:cNvSpPr txBox="1"/>
          <p:nvPr/>
        </p:nvSpPr>
        <p:spPr>
          <a:xfrm>
            <a:off x="682657" y="6174500"/>
            <a:ext cx="3048912" cy="110800"/>
          </a:xfrm>
          <a:prstGeom prst="rect">
            <a:avLst/>
          </a:prstGeom>
          <a:noFill/>
        </p:spPr>
        <p:txBody>
          <a:bodyPr wrap="none" lIns="0" tIns="0" rIns="0" bIns="0">
            <a:spAutoFit/>
          </a:bodyPr>
          <a:lstStyle/>
          <a:p>
            <a:pPr defTabSz="914367">
              <a:lnSpc>
                <a:spcPct val="90000"/>
              </a:lnSpc>
              <a:spcAft>
                <a:spcPts val="588"/>
              </a:spcAft>
            </a:pPr>
            <a:r>
              <a:rPr lang="en-US" sz="800" i="1" dirty="0">
                <a:highlight>
                  <a:srgbClr val="FFFF00"/>
                </a:highlight>
              </a:rPr>
              <a:t>* User and/or sign-in risk calculation requires Entra ID Premium P2</a:t>
            </a:r>
          </a:p>
        </p:txBody>
      </p:sp>
      <p:pic>
        <p:nvPicPr>
          <p:cNvPr id="48" name="Picture 47" descr="A screen capture of User Risk ">
            <a:extLst>
              <a:ext uri="{FF2B5EF4-FFF2-40B4-BE49-F238E27FC236}">
                <a16:creationId xmlns:a16="http://schemas.microsoft.com/office/drawing/2014/main" id="{0BA55AA9-789E-C322-B31A-ACE156BD0123}"/>
              </a:ext>
            </a:extLst>
          </p:cNvPr>
          <p:cNvPicPr>
            <a:picLocks noChangeAspect="1"/>
          </p:cNvPicPr>
          <p:nvPr/>
        </p:nvPicPr>
        <p:blipFill>
          <a:blip r:embed="rId3"/>
          <a:stretch>
            <a:fillRect/>
          </a:stretch>
        </p:blipFill>
        <p:spPr>
          <a:xfrm>
            <a:off x="5823120" y="1841224"/>
            <a:ext cx="2723809" cy="2809524"/>
          </a:xfrm>
          <a:prstGeom prst="rect">
            <a:avLst/>
          </a:prstGeom>
        </p:spPr>
      </p:pic>
      <p:pic>
        <p:nvPicPr>
          <p:cNvPr id="49" name="Picture 48" descr="A screen capture of Sign-in risk">
            <a:extLst>
              <a:ext uri="{FF2B5EF4-FFF2-40B4-BE49-F238E27FC236}">
                <a16:creationId xmlns:a16="http://schemas.microsoft.com/office/drawing/2014/main" id="{7F628C29-035C-AA2A-AA79-D38AD0CF0BF8}"/>
              </a:ext>
            </a:extLst>
          </p:cNvPr>
          <p:cNvPicPr>
            <a:picLocks noChangeAspect="1"/>
          </p:cNvPicPr>
          <p:nvPr/>
        </p:nvPicPr>
        <p:blipFill>
          <a:blip r:embed="rId4"/>
          <a:stretch>
            <a:fillRect/>
          </a:stretch>
        </p:blipFill>
        <p:spPr>
          <a:xfrm>
            <a:off x="8855862" y="1841223"/>
            <a:ext cx="2619048" cy="4142857"/>
          </a:xfrm>
          <a:prstGeom prst="rect">
            <a:avLst/>
          </a:prstGeom>
        </p:spPr>
      </p:pic>
    </p:spTree>
    <p:extLst>
      <p:ext uri="{BB962C8B-B14F-4D97-AF65-F5344CB8AC3E}">
        <p14:creationId xmlns:p14="http://schemas.microsoft.com/office/powerpoint/2010/main" val="34191365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C43AA7-C5A5-B85D-5015-BB489240D698}"/>
              </a:ext>
            </a:extLst>
          </p:cNvPr>
          <p:cNvSpPr>
            <a:spLocks noGrp="1"/>
          </p:cNvSpPr>
          <p:nvPr>
            <p:ph type="title"/>
          </p:nvPr>
        </p:nvSpPr>
        <p:spPr>
          <a:xfrm>
            <a:off x="588263" y="457200"/>
            <a:ext cx="7011246" cy="984885"/>
          </a:xfrm>
        </p:spPr>
        <p:txBody>
          <a:bodyPr/>
          <a:lstStyle/>
          <a:p>
            <a:r>
              <a:rPr lang="fr-FR" sz="3200" dirty="0"/>
              <a:t>En complément du guide sur l’accès conditionnel</a:t>
            </a:r>
          </a:p>
        </p:txBody>
      </p:sp>
      <p:sp>
        <p:nvSpPr>
          <p:cNvPr id="3" name="Espace réservé du texte 2">
            <a:extLst>
              <a:ext uri="{FF2B5EF4-FFF2-40B4-BE49-F238E27FC236}">
                <a16:creationId xmlns:a16="http://schemas.microsoft.com/office/drawing/2014/main" id="{DFB38DCA-FE53-7BA1-FE71-AD51AF7F1E61}"/>
              </a:ext>
            </a:extLst>
          </p:cNvPr>
          <p:cNvSpPr>
            <a:spLocks noGrp="1"/>
          </p:cNvSpPr>
          <p:nvPr>
            <p:ph type="body" sz="quarter" idx="10"/>
          </p:nvPr>
        </p:nvSpPr>
        <p:spPr>
          <a:xfrm>
            <a:off x="588263" y="1833638"/>
            <a:ext cx="6473365" cy="2865400"/>
          </a:xfrm>
        </p:spPr>
        <p:txBody>
          <a:bodyPr/>
          <a:lstStyle/>
          <a:p>
            <a:r>
              <a:rPr lang="fr-FR" sz="2400" dirty="0"/>
              <a:t>Pour la sécurisation de l’intégration PSC et plus largement pour assoir une trajectoire de sécurisation des locataires Entra ID des ES</a:t>
            </a:r>
          </a:p>
          <a:p>
            <a:pPr lvl="2">
              <a:spcBef>
                <a:spcPts val="600"/>
              </a:spcBef>
            </a:pPr>
            <a:r>
              <a:rPr lang="fr-FR" dirty="0">
                <a:latin typeface="+mj-lt"/>
              </a:rPr>
              <a:t>Locataires Entra concernés pour cet atelier </a:t>
            </a:r>
            <a:r>
              <a:rPr lang="fr-FR" dirty="0"/>
              <a:t>:</a:t>
            </a:r>
          </a:p>
          <a:p>
            <a:pPr lvl="3"/>
            <a:r>
              <a:rPr lang="fr-FR" dirty="0">
                <a:ea typeface="Calibri" panose="020F0502020204030204" pitchFamily="34" charset="0"/>
              </a:rPr>
              <a:t>Priorité 1 : locataire pour l’i</a:t>
            </a:r>
            <a:r>
              <a:rPr lang="fr-FR" dirty="0"/>
              <a:t>ntégration applicative de la plateforme PSC avec Entra ID</a:t>
            </a:r>
          </a:p>
          <a:p>
            <a:pPr lvl="3"/>
            <a:r>
              <a:rPr lang="fr-FR" dirty="0"/>
              <a:t>Priorité 2 : autres locataires </a:t>
            </a:r>
          </a:p>
          <a:p>
            <a:pPr lvl="3"/>
            <a:endParaRPr lang="fr-FR" dirty="0"/>
          </a:p>
          <a:p>
            <a:r>
              <a:rPr lang="fr-FR" sz="2400" dirty="0"/>
              <a:t>Et à utiliser conjointement</a:t>
            </a:r>
            <a:endParaRPr lang="fr-FR" dirty="0"/>
          </a:p>
        </p:txBody>
      </p:sp>
      <p:sp>
        <p:nvSpPr>
          <p:cNvPr id="7" name="ZoneTexte 6">
            <a:extLst>
              <a:ext uri="{FF2B5EF4-FFF2-40B4-BE49-F238E27FC236}">
                <a16:creationId xmlns:a16="http://schemas.microsoft.com/office/drawing/2014/main" id="{D154F844-3F5B-B38B-2B8A-881E431362E9}"/>
              </a:ext>
            </a:extLst>
          </p:cNvPr>
          <p:cNvSpPr txBox="1"/>
          <p:nvPr/>
        </p:nvSpPr>
        <p:spPr>
          <a:xfrm>
            <a:off x="7161086" y="5939758"/>
            <a:ext cx="4721238" cy="276999"/>
          </a:xfrm>
          <a:prstGeom prst="rect">
            <a:avLst/>
          </a:prstGeom>
          <a:noFill/>
        </p:spPr>
        <p:txBody>
          <a:bodyPr wrap="square">
            <a:spAutoFit/>
          </a:bodyPr>
          <a:lstStyle/>
          <a:p>
            <a:pPr algn="ctr"/>
            <a:r>
              <a:rPr lang="en-US" sz="1200" dirty="0">
                <a:solidFill>
                  <a:srgbClr val="0078D4"/>
                </a:solidFill>
                <a:latin typeface="+mj-lt"/>
                <a:hlinkClick r:id="rId3"/>
              </a:rPr>
              <a:t>https://aka.ms/PSC_CA_EntraID</a:t>
            </a:r>
            <a:endParaRPr lang="en-US" sz="1200" dirty="0">
              <a:solidFill>
                <a:srgbClr val="0078D4"/>
              </a:solidFill>
              <a:latin typeface="+mj-lt"/>
            </a:endParaRPr>
          </a:p>
        </p:txBody>
      </p:sp>
      <p:pic>
        <p:nvPicPr>
          <p:cNvPr id="8" name="Image 7">
            <a:hlinkClick r:id="rId3"/>
            <a:extLst>
              <a:ext uri="{FF2B5EF4-FFF2-40B4-BE49-F238E27FC236}">
                <a16:creationId xmlns:a16="http://schemas.microsoft.com/office/drawing/2014/main" id="{22AC9D13-6A08-F8F8-DF87-1872CC57CDF2}"/>
              </a:ext>
            </a:extLst>
          </p:cNvPr>
          <p:cNvPicPr>
            <a:picLocks noChangeAspect="1"/>
          </p:cNvPicPr>
          <p:nvPr/>
        </p:nvPicPr>
        <p:blipFill>
          <a:blip r:embed="rId4"/>
          <a:stretch>
            <a:fillRect/>
          </a:stretch>
        </p:blipFill>
        <p:spPr>
          <a:xfrm>
            <a:off x="7931243" y="1180138"/>
            <a:ext cx="3180924" cy="4497724"/>
          </a:xfrm>
          <a:prstGeom prst="roundRect">
            <a:avLst>
              <a:gd name="adj" fmla="val 3603"/>
            </a:avLst>
          </a:prstGeom>
          <a:solidFill>
            <a:schemeClr val="bg1"/>
          </a:solidFill>
          <a:ln w="19050">
            <a:solidFill>
              <a:srgbClr val="0070C0"/>
            </a:soli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23788514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3866-A632-4F58-84C5-A4C5255DE2CE}"/>
              </a:ext>
            </a:extLst>
          </p:cNvPr>
          <p:cNvSpPr>
            <a:spLocks noGrp="1"/>
          </p:cNvSpPr>
          <p:nvPr>
            <p:ph type="title"/>
          </p:nvPr>
        </p:nvSpPr>
        <p:spPr>
          <a:xfrm>
            <a:off x="588263" y="457200"/>
            <a:ext cx="11018520" cy="492443"/>
          </a:xfrm>
        </p:spPr>
        <p:txBody>
          <a:bodyPr/>
          <a:lstStyle/>
          <a:p>
            <a:r>
              <a:rPr lang="en-US" sz="3200" dirty="0"/>
              <a:t>Conditions: Device Platforms</a:t>
            </a:r>
          </a:p>
        </p:txBody>
      </p:sp>
      <p:grpSp>
        <p:nvGrpSpPr>
          <p:cNvPr id="17" name="Group 16">
            <a:extLst>
              <a:ext uri="{FF2B5EF4-FFF2-40B4-BE49-F238E27FC236}">
                <a16:creationId xmlns:a16="http://schemas.microsoft.com/office/drawing/2014/main" id="{7AFA4859-7EEC-46B2-5492-0DC09561E42F}"/>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65774897-C8BF-55E4-6A10-E27A4B90DAFA}"/>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2E7441B6-E3AE-B3BA-E092-BF527F9E33E8}"/>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D69F2B52-5CB3-0069-24CD-6A7C9468EBFD}"/>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5" name="Group 24">
              <a:extLst>
                <a:ext uri="{FF2B5EF4-FFF2-40B4-BE49-F238E27FC236}">
                  <a16:creationId xmlns:a16="http://schemas.microsoft.com/office/drawing/2014/main" id="{0607FFBF-DB5E-F501-0DF8-57E19CBB446F}"/>
                </a:ext>
                <a:ext uri="{C183D7F6-B498-43B3-948B-1728B52AA6E4}">
                  <adec:decorative xmlns:adec="http://schemas.microsoft.com/office/drawing/2017/decorative" val="1"/>
                </a:ext>
              </a:extLst>
            </p:cNvPr>
            <p:cNvGrpSpPr/>
            <p:nvPr/>
          </p:nvGrpSpPr>
          <p:grpSpPr>
            <a:xfrm>
              <a:off x="472260" y="5130563"/>
              <a:ext cx="219354" cy="219354"/>
              <a:chOff x="472260" y="1795921"/>
              <a:chExt cx="219354" cy="219354"/>
            </a:xfrm>
          </p:grpSpPr>
          <p:sp>
            <p:nvSpPr>
              <p:cNvPr id="26" name="Oval 25">
                <a:extLst>
                  <a:ext uri="{FF2B5EF4-FFF2-40B4-BE49-F238E27FC236}">
                    <a16:creationId xmlns:a16="http://schemas.microsoft.com/office/drawing/2014/main" id="{FFB508CC-D58C-BD11-1F88-2F04D5501781}"/>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B5247EB9-C23D-6FE8-CF21-E85ECB910780}"/>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2" name="Straight Connector 41">
              <a:extLst>
                <a:ext uri="{FF2B5EF4-FFF2-40B4-BE49-F238E27FC236}">
                  <a16:creationId xmlns:a16="http://schemas.microsoft.com/office/drawing/2014/main" id="{92D3997A-EAF9-3596-D4D9-1761673EECA4}"/>
                </a:ext>
                <a:ext uri="{C183D7F6-B498-43B3-948B-1728B52AA6E4}">
                  <adec:decorative xmlns:adec="http://schemas.microsoft.com/office/drawing/2017/decorative" val="1"/>
                </a:ext>
              </a:extLst>
            </p:cNvPr>
            <p:cNvCxnSpPr>
              <a:cxnSpLocks/>
            </p:cNvCxnSpPr>
            <p:nvPr/>
          </p:nvCxnSpPr>
          <p:spPr>
            <a:xfrm>
              <a:off x="771525" y="4765258"/>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84D7A43-3DEA-4B39-9FD6-32E03C56344F}"/>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4" name="Oval 3">
                <a:extLst>
                  <a:ext uri="{FF2B5EF4-FFF2-40B4-BE49-F238E27FC236}">
                    <a16:creationId xmlns:a16="http://schemas.microsoft.com/office/drawing/2014/main" id="{EB04AC01-CA5F-11A8-49B0-327427D5F91D}"/>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EBC64497-F4C9-6660-E4EC-AA97D9F0076E}"/>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8" name="Freeform: Shape 7">
            <a:extLst>
              <a:ext uri="{FF2B5EF4-FFF2-40B4-BE49-F238E27FC236}">
                <a16:creationId xmlns:a16="http://schemas.microsoft.com/office/drawing/2014/main" id="{5A189F36-3B5A-84FA-0777-165E1CB7B968}"/>
              </a:ext>
              <a:ext uri="{C183D7F6-B498-43B3-948B-1728B52AA6E4}">
                <adec:decorative xmlns:adec="http://schemas.microsoft.com/office/drawing/2017/decorative" val="1"/>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E6196089-0A13-5367-C0B9-A3BE39289EAE}"/>
              </a:ext>
            </a:extLst>
          </p:cNvPr>
          <p:cNvSpPr txBox="1">
            <a:spLocks/>
          </p:cNvSpPr>
          <p:nvPr/>
        </p:nvSpPr>
        <p:spPr>
          <a:xfrm>
            <a:off x="771526" y="1597788"/>
            <a:ext cx="7356474" cy="2882840"/>
          </a:xfrm>
          <a:prstGeom prst="rect">
            <a:avLst/>
          </a:prstGeom>
          <a:noFill/>
        </p:spPr>
        <p:txBody>
          <a:bodyPr wrap="square" lIns="0" tIns="0" rIns="0" bIns="0" rtlCol="0" anchor="t">
            <a:spAutoFit/>
          </a:bodyPr>
          <a:lstStyle/>
          <a:p>
            <a:pPr defTabSz="914192">
              <a:spcAft>
                <a:spcPts val="400"/>
              </a:spcAft>
            </a:pPr>
            <a:r>
              <a:rPr lang="en-US" sz="2400">
                <a:latin typeface="+mj-lt"/>
                <a:cs typeface="Segoe UI"/>
              </a:rPr>
              <a:t>Available Device platforms</a:t>
            </a:r>
          </a:p>
          <a:p>
            <a:pPr marL="400050" indent="-228600" defTabSz="914192">
              <a:spcAft>
                <a:spcPts val="400"/>
              </a:spcAft>
              <a:buFont typeface="Arial" panose="020B0604020202020204" pitchFamily="34" charset="0"/>
              <a:buChar char="•"/>
            </a:pPr>
            <a:r>
              <a:rPr lang="en-US" sz="2000">
                <a:cs typeface="Segoe UI"/>
              </a:rPr>
              <a:t>Any device (including unsupported)</a:t>
            </a:r>
          </a:p>
          <a:p>
            <a:pPr marL="400050" indent="-228600" defTabSz="914192">
              <a:spcAft>
                <a:spcPts val="400"/>
              </a:spcAft>
              <a:buFont typeface="Arial" panose="020B0604020202020204" pitchFamily="34" charset="0"/>
              <a:buChar char="•"/>
            </a:pPr>
            <a:r>
              <a:rPr lang="en-US" sz="2000">
                <a:cs typeface="Segoe UI"/>
              </a:rPr>
              <a:t>Android</a:t>
            </a:r>
          </a:p>
          <a:p>
            <a:pPr marL="400050" indent="-228600" defTabSz="914192">
              <a:spcAft>
                <a:spcPts val="400"/>
              </a:spcAft>
              <a:buFont typeface="Arial" panose="020B0604020202020204" pitchFamily="34" charset="0"/>
              <a:buChar char="•"/>
            </a:pPr>
            <a:r>
              <a:rPr lang="en-US" sz="2000">
                <a:cs typeface="Segoe UI"/>
              </a:rPr>
              <a:t>iOS</a:t>
            </a:r>
          </a:p>
          <a:p>
            <a:pPr marL="400050" indent="-228600" defTabSz="914192">
              <a:spcAft>
                <a:spcPts val="400"/>
              </a:spcAft>
              <a:buFont typeface="Arial" panose="020B0604020202020204" pitchFamily="34" charset="0"/>
              <a:buChar char="•"/>
            </a:pPr>
            <a:r>
              <a:rPr lang="en-US" sz="2000">
                <a:cs typeface="Segoe UI"/>
              </a:rPr>
              <a:t>Windows Phone</a:t>
            </a:r>
          </a:p>
          <a:p>
            <a:pPr marL="400050" indent="-228600" defTabSz="914192">
              <a:spcAft>
                <a:spcPts val="400"/>
              </a:spcAft>
              <a:buFont typeface="Arial" panose="020B0604020202020204" pitchFamily="34" charset="0"/>
              <a:buChar char="•"/>
            </a:pPr>
            <a:r>
              <a:rPr lang="en-US" sz="2000">
                <a:cs typeface="Segoe UI"/>
              </a:rPr>
              <a:t>Windows</a:t>
            </a:r>
          </a:p>
          <a:p>
            <a:pPr marL="400050" indent="-228600" defTabSz="914192">
              <a:spcAft>
                <a:spcPts val="400"/>
              </a:spcAft>
              <a:buFont typeface="Arial" panose="020B0604020202020204" pitchFamily="34" charset="0"/>
              <a:buChar char="•"/>
            </a:pPr>
            <a:r>
              <a:rPr lang="en-US" sz="2000">
                <a:cs typeface="Segoe UI"/>
              </a:rPr>
              <a:t>macOS</a:t>
            </a:r>
          </a:p>
          <a:p>
            <a:pPr marL="400050" indent="-228600" defTabSz="914192">
              <a:spcAft>
                <a:spcPts val="400"/>
              </a:spcAft>
              <a:buFont typeface="Arial" panose="020B0604020202020204" pitchFamily="34" charset="0"/>
              <a:buChar char="•"/>
            </a:pPr>
            <a:r>
              <a:rPr lang="en-US" sz="2000">
                <a:cs typeface="Segoe UI"/>
              </a:rPr>
              <a:t>Linux</a:t>
            </a:r>
          </a:p>
        </p:txBody>
      </p:sp>
      <p:sp>
        <p:nvSpPr>
          <p:cNvPr id="41" name="TextBox 40">
            <a:extLst>
              <a:ext uri="{FF2B5EF4-FFF2-40B4-BE49-F238E27FC236}">
                <a16:creationId xmlns:a16="http://schemas.microsoft.com/office/drawing/2014/main" id="{D78F194D-95F9-C64F-FBA3-DDCD0F4185F6}"/>
              </a:ext>
            </a:extLst>
          </p:cNvPr>
          <p:cNvSpPr txBox="1">
            <a:spLocks/>
          </p:cNvSpPr>
          <p:nvPr/>
        </p:nvSpPr>
        <p:spPr>
          <a:xfrm>
            <a:off x="771526" y="5049888"/>
            <a:ext cx="7356474" cy="738664"/>
          </a:xfrm>
          <a:prstGeom prst="rect">
            <a:avLst/>
          </a:prstGeom>
          <a:noFill/>
        </p:spPr>
        <p:txBody>
          <a:bodyPr wrap="square" lIns="0" tIns="0" rIns="0" bIns="0" rtlCol="0" anchor="t">
            <a:spAutoFit/>
          </a:bodyPr>
          <a:lstStyle/>
          <a:p>
            <a:pPr defTabSz="914192">
              <a:spcAft>
                <a:spcPts val="400"/>
              </a:spcAft>
            </a:pPr>
            <a:r>
              <a:rPr lang="en-US" sz="2400">
                <a:cs typeface="Segoe UI"/>
              </a:rPr>
              <a:t>If you choose </a:t>
            </a:r>
            <a:r>
              <a:rPr lang="en-US" sz="2400">
                <a:latin typeface="+mj-lt"/>
                <a:cs typeface="Segoe UI"/>
              </a:rPr>
              <a:t>Any device</a:t>
            </a:r>
            <a:r>
              <a:rPr lang="en-US" sz="2400">
                <a:cs typeface="Segoe UI"/>
              </a:rPr>
              <a:t>, you can exclude specific platforms on the </a:t>
            </a:r>
            <a:r>
              <a:rPr lang="en-US" sz="2400" i="1">
                <a:cs typeface="Segoe UI"/>
              </a:rPr>
              <a:t>Exclude</a:t>
            </a:r>
            <a:r>
              <a:rPr lang="en-US" sz="2400">
                <a:cs typeface="Segoe UI"/>
              </a:rPr>
              <a:t> tab.</a:t>
            </a:r>
          </a:p>
        </p:txBody>
      </p:sp>
      <p:pic>
        <p:nvPicPr>
          <p:cNvPr id="45" name="Picture 44" descr="A screen capture on Device platforms">
            <a:extLst>
              <a:ext uri="{FF2B5EF4-FFF2-40B4-BE49-F238E27FC236}">
                <a16:creationId xmlns:a16="http://schemas.microsoft.com/office/drawing/2014/main" id="{200F72CD-B340-FA69-6972-4C9AA306727D}"/>
              </a:ext>
            </a:extLst>
          </p:cNvPr>
          <p:cNvPicPr>
            <a:picLocks noChangeAspect="1"/>
          </p:cNvPicPr>
          <p:nvPr/>
        </p:nvPicPr>
        <p:blipFill>
          <a:blip r:embed="rId3"/>
          <a:stretch>
            <a:fillRect/>
          </a:stretch>
        </p:blipFill>
        <p:spPr>
          <a:xfrm>
            <a:off x="8944140" y="1741224"/>
            <a:ext cx="2342328" cy="4364856"/>
          </a:xfrm>
          <a:prstGeom prst="rect">
            <a:avLst/>
          </a:prstGeom>
        </p:spPr>
      </p:pic>
    </p:spTree>
    <p:extLst>
      <p:ext uri="{BB962C8B-B14F-4D97-AF65-F5344CB8AC3E}">
        <p14:creationId xmlns:p14="http://schemas.microsoft.com/office/powerpoint/2010/main" val="5124043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Bent 6">
            <a:extLst>
              <a:ext uri="{FF2B5EF4-FFF2-40B4-BE49-F238E27FC236}">
                <a16:creationId xmlns:a16="http://schemas.microsoft.com/office/drawing/2014/main" id="{69A92FDA-8052-6841-7B6C-4C44CC41CC69}"/>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8FFC3866-A632-4F58-84C5-A4C5255DE2CE}"/>
              </a:ext>
            </a:extLst>
          </p:cNvPr>
          <p:cNvSpPr>
            <a:spLocks noGrp="1"/>
          </p:cNvSpPr>
          <p:nvPr>
            <p:ph type="title"/>
          </p:nvPr>
        </p:nvSpPr>
        <p:spPr>
          <a:xfrm>
            <a:off x="588263" y="457200"/>
            <a:ext cx="11018520" cy="492443"/>
          </a:xfrm>
        </p:spPr>
        <p:txBody>
          <a:bodyPr/>
          <a:lstStyle/>
          <a:p>
            <a:r>
              <a:rPr lang="en-US" sz="3200" dirty="0"/>
              <a:t>Conditions: Locations</a:t>
            </a:r>
          </a:p>
        </p:txBody>
      </p:sp>
      <p:sp>
        <p:nvSpPr>
          <p:cNvPr id="19" name="Freeform: Shape 18">
            <a:extLst>
              <a:ext uri="{FF2B5EF4-FFF2-40B4-BE49-F238E27FC236}">
                <a16:creationId xmlns:a16="http://schemas.microsoft.com/office/drawing/2014/main" id="{D164162A-BB5A-C7CA-0CCE-CAFC065B669C}"/>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1" name="Arrow: Bent 20">
            <a:extLst>
              <a:ext uri="{FF2B5EF4-FFF2-40B4-BE49-F238E27FC236}">
                <a16:creationId xmlns:a16="http://schemas.microsoft.com/office/drawing/2014/main" id="{F3ED6871-5389-626F-ACDC-2894A01FBFF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cxnSp>
        <p:nvCxnSpPr>
          <p:cNvPr id="23" name="Straight Connector 22">
            <a:extLst>
              <a:ext uri="{FF2B5EF4-FFF2-40B4-BE49-F238E27FC236}">
                <a16:creationId xmlns:a16="http://schemas.microsoft.com/office/drawing/2014/main" id="{57D4D393-334D-4685-E084-0012E02C5B94}"/>
              </a:ext>
              <a:ext uri="{C183D7F6-B498-43B3-948B-1728B52AA6E4}">
                <adec:decorative xmlns:adec="http://schemas.microsoft.com/office/drawing/2017/decorative" val="1"/>
              </a:ext>
            </a:extLst>
          </p:cNvPr>
          <p:cNvCxnSpPr>
            <a:cxnSpLocks/>
          </p:cNvCxnSpPr>
          <p:nvPr/>
        </p:nvCxnSpPr>
        <p:spPr>
          <a:xfrm>
            <a:off x="771525" y="2937194"/>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1FD38E8-AA1F-0DD3-8021-E86D725EDA89}"/>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27" name="Oval 26">
              <a:extLst>
                <a:ext uri="{FF2B5EF4-FFF2-40B4-BE49-F238E27FC236}">
                  <a16:creationId xmlns:a16="http://schemas.microsoft.com/office/drawing/2014/main" id="{7AD37770-7934-3058-F4B4-E3B14695AA0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C5AE8E51-DCBA-85F5-0563-C3AC2E7D00AF}"/>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DD050502-D2D9-27C5-FFE1-D6C788B69687}"/>
              </a:ext>
              <a:ext uri="{C183D7F6-B498-43B3-948B-1728B52AA6E4}">
                <adec:decorative xmlns:adec="http://schemas.microsoft.com/office/drawing/2017/decorative" val="1"/>
              </a:ext>
            </a:extLst>
          </p:cNvPr>
          <p:cNvCxnSpPr>
            <a:cxnSpLocks/>
          </p:cNvCxnSpPr>
          <p:nvPr/>
        </p:nvCxnSpPr>
        <p:spPr>
          <a:xfrm>
            <a:off x="771525" y="4719796"/>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D24A570-A5C7-2EED-CC69-B495545E09B7}"/>
              </a:ext>
            </a:extLst>
          </p:cNvPr>
          <p:cNvSpPr txBox="1">
            <a:spLocks/>
          </p:cNvSpPr>
          <p:nvPr/>
        </p:nvSpPr>
        <p:spPr>
          <a:xfrm>
            <a:off x="771526" y="1703886"/>
            <a:ext cx="7356474" cy="995144"/>
          </a:xfrm>
          <a:prstGeom prst="rect">
            <a:avLst/>
          </a:prstGeom>
          <a:noFill/>
        </p:spPr>
        <p:txBody>
          <a:bodyPr wrap="square" lIns="0" tIns="0" rIns="0" bIns="0" rtlCol="0" anchor="t">
            <a:spAutoFit/>
          </a:bodyPr>
          <a:lstStyle/>
          <a:p>
            <a:pPr defTabSz="914192">
              <a:spcAft>
                <a:spcPts val="400"/>
              </a:spcAft>
            </a:pPr>
            <a:r>
              <a:rPr lang="en-US" sz="1600" dirty="0">
                <a:latin typeface="+mj-lt"/>
                <a:cs typeface="Segoe UI"/>
              </a:rPr>
              <a:t>Locations</a:t>
            </a:r>
          </a:p>
          <a:p>
            <a:pPr marL="400050" indent="-228600" defTabSz="914192">
              <a:spcAft>
                <a:spcPts val="400"/>
              </a:spcAft>
              <a:buFont typeface="Arial" panose="020B0604020202020204" pitchFamily="34" charset="0"/>
              <a:buChar char="•"/>
            </a:pPr>
            <a:r>
              <a:rPr lang="en-US" sz="1400" dirty="0">
                <a:cs typeface="Segoe UI"/>
              </a:rPr>
              <a:t>Typically, trusted locations are network areas that your IT department controls.</a:t>
            </a:r>
          </a:p>
          <a:p>
            <a:pPr marL="400050" indent="-228600" defTabSz="914192">
              <a:spcAft>
                <a:spcPts val="400"/>
              </a:spcAft>
              <a:buFont typeface="Arial" panose="020B0604020202020204" pitchFamily="34" charset="0"/>
              <a:buChar char="•"/>
            </a:pPr>
            <a:r>
              <a:rPr lang="en-US" sz="1400" dirty="0">
                <a:cs typeface="Segoe UI"/>
              </a:rPr>
              <a:t>Trusted named locations are also used by Microsoft Entra Identity Protection and Entra ID security reports to reduce false positives.</a:t>
            </a:r>
            <a:endParaRPr lang="en-US" sz="1600" dirty="0">
              <a:cs typeface="Segoe UI"/>
            </a:endParaRPr>
          </a:p>
        </p:txBody>
      </p:sp>
      <p:grpSp>
        <p:nvGrpSpPr>
          <p:cNvPr id="24" name="Group 23">
            <a:extLst>
              <a:ext uri="{FF2B5EF4-FFF2-40B4-BE49-F238E27FC236}">
                <a16:creationId xmlns:a16="http://schemas.microsoft.com/office/drawing/2014/main" id="{463E0FAE-8314-BFA0-EB73-3F781483E320}"/>
              </a:ext>
              <a:ext uri="{C183D7F6-B498-43B3-948B-1728B52AA6E4}">
                <adec:decorative xmlns:adec="http://schemas.microsoft.com/office/drawing/2017/decorative" val="1"/>
              </a:ext>
            </a:extLst>
          </p:cNvPr>
          <p:cNvGrpSpPr/>
          <p:nvPr/>
        </p:nvGrpSpPr>
        <p:grpSpPr>
          <a:xfrm>
            <a:off x="472260" y="3356571"/>
            <a:ext cx="219354" cy="219354"/>
            <a:chOff x="472260" y="1795921"/>
            <a:chExt cx="219354" cy="219354"/>
          </a:xfrm>
        </p:grpSpPr>
        <p:sp>
          <p:nvSpPr>
            <p:cNvPr id="25" name="Oval 24">
              <a:extLst>
                <a:ext uri="{FF2B5EF4-FFF2-40B4-BE49-F238E27FC236}">
                  <a16:creationId xmlns:a16="http://schemas.microsoft.com/office/drawing/2014/main" id="{158081CF-1785-8F78-0AA2-DB8FDE54FA9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CA448643-6D3E-69CC-CB76-627AE979951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C3E3CBD3-6FE2-52CB-4A05-500805C9FEEF}"/>
              </a:ext>
            </a:extLst>
          </p:cNvPr>
          <p:cNvSpPr txBox="1">
            <a:spLocks/>
          </p:cNvSpPr>
          <p:nvPr/>
        </p:nvSpPr>
        <p:spPr>
          <a:xfrm>
            <a:off x="771526" y="3356571"/>
            <a:ext cx="7356474" cy="943848"/>
          </a:xfrm>
          <a:prstGeom prst="rect">
            <a:avLst/>
          </a:prstGeom>
          <a:noFill/>
        </p:spPr>
        <p:txBody>
          <a:bodyPr wrap="square" lIns="0" tIns="0" rIns="0" bIns="0" rtlCol="0" anchor="t">
            <a:spAutoFit/>
          </a:bodyPr>
          <a:lstStyle/>
          <a:p>
            <a:pPr defTabSz="914192">
              <a:spcAft>
                <a:spcPts val="400"/>
              </a:spcAft>
            </a:pPr>
            <a:r>
              <a:rPr lang="en-US" sz="1600" dirty="0">
                <a:latin typeface="+mj-lt"/>
                <a:cs typeface="Segoe UI"/>
              </a:rPr>
              <a:t>Country/Region</a:t>
            </a:r>
          </a:p>
          <a:p>
            <a:pPr marL="400050" indent="-228600" defTabSz="914192">
              <a:spcAft>
                <a:spcPts val="400"/>
              </a:spcAft>
              <a:buFont typeface="Arial" panose="020B0604020202020204" pitchFamily="34" charset="0"/>
              <a:buChar char="•"/>
            </a:pPr>
            <a:r>
              <a:rPr lang="en-US" sz="1400" dirty="0">
                <a:cs typeface="Segoe UI"/>
              </a:rPr>
              <a:t>Using this option, you can select one or more countries or regions to define a named location. Consider defining countries into </a:t>
            </a:r>
            <a:r>
              <a:rPr lang="en-US" sz="1400" dirty="0">
                <a:latin typeface="+mj-lt"/>
                <a:cs typeface="Segoe UI"/>
              </a:rPr>
              <a:t>Doing Business/Activities In -</a:t>
            </a:r>
            <a:r>
              <a:rPr lang="en-US" sz="1400" dirty="0">
                <a:cs typeface="Segoe UI"/>
              </a:rPr>
              <a:t>, e.g., France, vs </a:t>
            </a:r>
            <a:r>
              <a:rPr lang="en-US" sz="1400" dirty="0">
                <a:latin typeface="+mj-lt"/>
                <a:cs typeface="Segoe UI"/>
              </a:rPr>
              <a:t>Not Doing Business/Activities In </a:t>
            </a:r>
            <a:r>
              <a:rPr lang="en-US" sz="1400" dirty="0">
                <a:cs typeface="Segoe UI"/>
              </a:rPr>
              <a:t>for defining policies.</a:t>
            </a:r>
          </a:p>
        </p:txBody>
      </p:sp>
      <p:grpSp>
        <p:nvGrpSpPr>
          <p:cNvPr id="37" name="Group 36">
            <a:extLst>
              <a:ext uri="{FF2B5EF4-FFF2-40B4-BE49-F238E27FC236}">
                <a16:creationId xmlns:a16="http://schemas.microsoft.com/office/drawing/2014/main" id="{B97F22EC-AA68-C558-7C0E-404929A15FC7}"/>
              </a:ext>
              <a:ext uri="{C183D7F6-B498-43B3-948B-1728B52AA6E4}">
                <adec:decorative xmlns:adec="http://schemas.microsoft.com/office/drawing/2017/decorative" val="1"/>
              </a:ext>
            </a:extLst>
          </p:cNvPr>
          <p:cNvGrpSpPr/>
          <p:nvPr/>
        </p:nvGrpSpPr>
        <p:grpSpPr>
          <a:xfrm>
            <a:off x="472260" y="5139173"/>
            <a:ext cx="219354" cy="219354"/>
            <a:chOff x="472260" y="1795921"/>
            <a:chExt cx="219354" cy="219354"/>
          </a:xfrm>
        </p:grpSpPr>
        <p:sp>
          <p:nvSpPr>
            <p:cNvPr id="38" name="Oval 37">
              <a:extLst>
                <a:ext uri="{FF2B5EF4-FFF2-40B4-BE49-F238E27FC236}">
                  <a16:creationId xmlns:a16="http://schemas.microsoft.com/office/drawing/2014/main" id="{0D88730D-75CE-4B0E-E02D-05EFB49AC9B5}"/>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ACC0B6E4-F04D-88B2-3B48-707294B640D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0" name="TextBox 39">
            <a:extLst>
              <a:ext uri="{FF2B5EF4-FFF2-40B4-BE49-F238E27FC236}">
                <a16:creationId xmlns:a16="http://schemas.microsoft.com/office/drawing/2014/main" id="{A9B8CD77-60CB-906F-7BFF-27E4F5C728B4}"/>
              </a:ext>
            </a:extLst>
          </p:cNvPr>
          <p:cNvSpPr txBox="1">
            <a:spLocks/>
          </p:cNvSpPr>
          <p:nvPr/>
        </p:nvSpPr>
        <p:spPr>
          <a:xfrm>
            <a:off x="771526" y="5139173"/>
            <a:ext cx="7356474" cy="943848"/>
          </a:xfrm>
          <a:prstGeom prst="rect">
            <a:avLst/>
          </a:prstGeom>
          <a:noFill/>
        </p:spPr>
        <p:txBody>
          <a:bodyPr wrap="square" lIns="0" tIns="0" rIns="0" bIns="0" rtlCol="0" anchor="t">
            <a:spAutoFit/>
          </a:bodyPr>
          <a:lstStyle/>
          <a:p>
            <a:pPr defTabSz="914192">
              <a:spcAft>
                <a:spcPts val="400"/>
              </a:spcAft>
            </a:pPr>
            <a:r>
              <a:rPr lang="en-US" sz="1600">
                <a:latin typeface="+mj-lt"/>
                <a:cs typeface="Segoe UI"/>
              </a:rPr>
              <a:t>Include unknown areas</a:t>
            </a:r>
          </a:p>
          <a:p>
            <a:pPr marL="400050" indent="-228600" defTabSz="914192">
              <a:spcAft>
                <a:spcPts val="400"/>
              </a:spcAft>
              <a:buFont typeface="Arial" panose="020B0604020202020204" pitchFamily="34" charset="0"/>
              <a:buChar char="•"/>
            </a:pPr>
            <a:r>
              <a:rPr lang="en-US" sz="1400">
                <a:cs typeface="Segoe UI"/>
              </a:rPr>
              <a:t>Some IP addresses are not mapped to a specific country. This option allows you to choose if these IP addresses should be included in the named location. They could be checked when the named location policy applies to unknown locations.</a:t>
            </a:r>
          </a:p>
        </p:txBody>
      </p:sp>
      <p:pic>
        <p:nvPicPr>
          <p:cNvPr id="44" name="Picture 43" descr="A screen capture of New Location (Countries) where Doing Business In is highlighted">
            <a:extLst>
              <a:ext uri="{FF2B5EF4-FFF2-40B4-BE49-F238E27FC236}">
                <a16:creationId xmlns:a16="http://schemas.microsoft.com/office/drawing/2014/main" id="{E458A19F-CBAA-81D0-41F0-77B8FFCDDAB7}"/>
              </a:ext>
            </a:extLst>
          </p:cNvPr>
          <p:cNvPicPr>
            <a:picLocks noChangeAspect="1"/>
          </p:cNvPicPr>
          <p:nvPr/>
        </p:nvPicPr>
        <p:blipFill>
          <a:blip r:embed="rId3"/>
          <a:stretch/>
        </p:blipFill>
        <p:spPr>
          <a:xfrm>
            <a:off x="8944140" y="1741224"/>
            <a:ext cx="2288134" cy="1783318"/>
          </a:xfrm>
          <a:prstGeom prst="rect">
            <a:avLst/>
          </a:prstGeom>
        </p:spPr>
      </p:pic>
      <p:pic>
        <p:nvPicPr>
          <p:cNvPr id="45" name="Picture 44" descr="A screen capture of Configure">
            <a:extLst>
              <a:ext uri="{FF2B5EF4-FFF2-40B4-BE49-F238E27FC236}">
                <a16:creationId xmlns:a16="http://schemas.microsoft.com/office/drawing/2014/main" id="{C01B4E88-9526-BAA8-420D-244DFBB176F5}"/>
              </a:ext>
            </a:extLst>
          </p:cNvPr>
          <p:cNvPicPr>
            <a:picLocks noChangeAspect="1"/>
          </p:cNvPicPr>
          <p:nvPr/>
        </p:nvPicPr>
        <p:blipFill>
          <a:blip r:embed="rId4"/>
          <a:stretch/>
        </p:blipFill>
        <p:spPr>
          <a:xfrm>
            <a:off x="8944139" y="3844246"/>
            <a:ext cx="1920711" cy="2207997"/>
          </a:xfrm>
          <a:prstGeom prst="rect">
            <a:avLst/>
          </a:prstGeom>
        </p:spPr>
      </p:pic>
    </p:spTree>
    <p:extLst>
      <p:ext uri="{BB962C8B-B14F-4D97-AF65-F5344CB8AC3E}">
        <p14:creationId xmlns:p14="http://schemas.microsoft.com/office/powerpoint/2010/main" val="3183702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BAAA30-9F29-4673-A6A4-D43F6A080FE3}"/>
              </a:ext>
            </a:extLst>
          </p:cNvPr>
          <p:cNvSpPr>
            <a:spLocks noGrp="1"/>
          </p:cNvSpPr>
          <p:nvPr>
            <p:ph type="title"/>
          </p:nvPr>
        </p:nvSpPr>
        <p:spPr>
          <a:xfrm>
            <a:off x="588263" y="457200"/>
            <a:ext cx="11018520" cy="492443"/>
          </a:xfrm>
        </p:spPr>
        <p:txBody>
          <a:bodyPr/>
          <a:lstStyle/>
          <a:p>
            <a:r>
              <a:rPr lang="en-US" sz="3200" dirty="0"/>
              <a:t>Conditions: Client Apps</a:t>
            </a:r>
          </a:p>
        </p:txBody>
      </p:sp>
      <p:grpSp>
        <p:nvGrpSpPr>
          <p:cNvPr id="37" name="Group 36">
            <a:extLst>
              <a:ext uri="{FF2B5EF4-FFF2-40B4-BE49-F238E27FC236}">
                <a16:creationId xmlns:a16="http://schemas.microsoft.com/office/drawing/2014/main" id="{6CF4D89C-2089-6346-A26C-FF01E92F2AC3}"/>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689EF3BD-8C3D-E294-2FBE-4044360604F0}"/>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F11AC6E9-818E-34DC-21F7-75B33CD1C82E}"/>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056630D4-6F3B-0E0E-E085-CC533FCC9A57}"/>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78FDD9E5-51B1-BB57-6CBB-D6849F020FD5}"/>
                </a:ext>
              </a:extLst>
            </p:cNvPr>
            <p:cNvGrpSpPr/>
            <p:nvPr/>
          </p:nvGrpSpPr>
          <p:grpSpPr>
            <a:xfrm>
              <a:off x="472260" y="1703886"/>
              <a:ext cx="219354" cy="219354"/>
              <a:chOff x="472260" y="1795921"/>
              <a:chExt cx="219354" cy="219354"/>
            </a:xfrm>
          </p:grpSpPr>
          <p:sp>
            <p:nvSpPr>
              <p:cNvPr id="22" name="Oval 21">
                <a:extLst>
                  <a:ext uri="{FF2B5EF4-FFF2-40B4-BE49-F238E27FC236}">
                    <a16:creationId xmlns:a16="http://schemas.microsoft.com/office/drawing/2014/main" id="{4DEA7FFB-6475-AC81-EFDC-1EBA698DF70E}"/>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D4367E68-BF8B-B4EB-A143-9A190F7B147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1" name="Straight Connector 30">
              <a:extLst>
                <a:ext uri="{FF2B5EF4-FFF2-40B4-BE49-F238E27FC236}">
                  <a16:creationId xmlns:a16="http://schemas.microsoft.com/office/drawing/2014/main" id="{7269CADB-A3A3-261E-6F48-A55EFE21EEBB}"/>
                </a:ext>
                <a:ext uri="{C183D7F6-B498-43B3-948B-1728B52AA6E4}">
                  <adec:decorative xmlns:adec="http://schemas.microsoft.com/office/drawing/2017/decorative" val="1"/>
                </a:ext>
              </a:extLst>
            </p:cNvPr>
            <p:cNvCxnSpPr>
              <a:cxnSpLocks/>
            </p:cNvCxnSpPr>
            <p:nvPr/>
          </p:nvCxnSpPr>
          <p:spPr>
            <a:xfrm>
              <a:off x="771525" y="4142961"/>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3FD7FF49-E9B6-8B4B-3D21-8CA2517467BD}"/>
                </a:ext>
              </a:extLst>
            </p:cNvPr>
            <p:cNvGrpSpPr/>
            <p:nvPr/>
          </p:nvGrpSpPr>
          <p:grpSpPr>
            <a:xfrm>
              <a:off x="472260" y="4427600"/>
              <a:ext cx="219354" cy="219354"/>
              <a:chOff x="472260" y="1795921"/>
              <a:chExt cx="219354" cy="219354"/>
            </a:xfrm>
          </p:grpSpPr>
          <p:sp>
            <p:nvSpPr>
              <p:cNvPr id="33" name="Oval 32">
                <a:extLst>
                  <a:ext uri="{FF2B5EF4-FFF2-40B4-BE49-F238E27FC236}">
                    <a16:creationId xmlns:a16="http://schemas.microsoft.com/office/drawing/2014/main" id="{B11F44D6-FBB7-2561-994A-1F46184135DD}"/>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4" name="Oval 33">
                <a:extLst>
                  <a:ext uri="{FF2B5EF4-FFF2-40B4-BE49-F238E27FC236}">
                    <a16:creationId xmlns:a16="http://schemas.microsoft.com/office/drawing/2014/main" id="{CCA9C92A-8A9A-FDC6-9B8B-D6EA902B34DB}"/>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9F92CE2E-53B6-F0B8-B8DF-2D74F8A99932}"/>
              </a:ext>
            </a:extLst>
          </p:cNvPr>
          <p:cNvSpPr txBox="1">
            <a:spLocks/>
          </p:cNvSpPr>
          <p:nvPr/>
        </p:nvSpPr>
        <p:spPr>
          <a:xfrm>
            <a:off x="771526" y="1703886"/>
            <a:ext cx="7356474" cy="2390398"/>
          </a:xfrm>
          <a:prstGeom prst="rect">
            <a:avLst/>
          </a:prstGeom>
          <a:noFill/>
        </p:spPr>
        <p:txBody>
          <a:bodyPr wrap="square" lIns="0" tIns="0" rIns="0" bIns="0" rtlCol="0" anchor="t">
            <a:spAutoFit/>
          </a:bodyPr>
          <a:lstStyle/>
          <a:p>
            <a:pPr defTabSz="914192">
              <a:spcAft>
                <a:spcPts val="400"/>
              </a:spcAft>
            </a:pPr>
            <a:r>
              <a:rPr lang="en-US" sz="1400" dirty="0">
                <a:cs typeface="Segoe UI"/>
              </a:rPr>
              <a:t>Client apps use different protocols:</a:t>
            </a:r>
          </a:p>
          <a:p>
            <a:pPr marL="400050" indent="-228600" defTabSz="914192">
              <a:spcAft>
                <a:spcPts val="400"/>
              </a:spcAft>
              <a:buFont typeface="Arial" panose="020B0604020202020204" pitchFamily="34" charset="0"/>
              <a:buChar char="•"/>
            </a:pPr>
            <a:r>
              <a:rPr lang="en-US" sz="1400" dirty="0">
                <a:cs typeface="Segoe UI"/>
              </a:rPr>
              <a:t>Browser: Passive federation clients using a web browser user agent string</a:t>
            </a:r>
          </a:p>
          <a:p>
            <a:pPr marL="400050" indent="-228600" defTabSz="914192">
              <a:spcAft>
                <a:spcPts val="400"/>
              </a:spcAft>
              <a:buFont typeface="Arial" panose="020B0604020202020204" pitchFamily="34" charset="0"/>
              <a:buChar char="•"/>
            </a:pPr>
            <a:r>
              <a:rPr lang="en-US" sz="1400" dirty="0">
                <a:cs typeface="Segoe UI"/>
              </a:rPr>
              <a:t>Mobile apps and desktop clients:</a:t>
            </a:r>
          </a:p>
          <a:p>
            <a:pPr marL="685800" indent="-228600" defTabSz="914192">
              <a:spcAft>
                <a:spcPts val="400"/>
              </a:spcAft>
              <a:buFont typeface="Segoe UI" panose="020B0502040204020203" pitchFamily="34" charset="0"/>
              <a:buChar char="–"/>
            </a:pPr>
            <a:r>
              <a:rPr lang="en-US" sz="1200" dirty="0">
                <a:cs typeface="Segoe UI"/>
              </a:rPr>
              <a:t>Modern authentication: Uses passive federation, but with a different User Agent String</a:t>
            </a:r>
          </a:p>
          <a:p>
            <a:pPr marL="685800" indent="-228600" defTabSz="914192">
              <a:spcAft>
                <a:spcPts val="400"/>
              </a:spcAft>
              <a:buFont typeface="Segoe UI" panose="020B0502040204020203" pitchFamily="34" charset="0"/>
              <a:buChar char="–"/>
            </a:pPr>
            <a:r>
              <a:rPr lang="en-US" sz="1200" dirty="0">
                <a:cs typeface="Segoe UI"/>
              </a:rPr>
              <a:t>Exchange ActiveSync: EAS</a:t>
            </a:r>
          </a:p>
          <a:p>
            <a:pPr marL="685800" indent="-228600" defTabSz="914192">
              <a:spcAft>
                <a:spcPts val="400"/>
              </a:spcAft>
              <a:buFont typeface="Segoe UI" panose="020B0502040204020203" pitchFamily="34" charset="0"/>
              <a:buChar char="–"/>
            </a:pPr>
            <a:r>
              <a:rPr lang="en-US" sz="1200" dirty="0">
                <a:cs typeface="Segoe UI"/>
              </a:rPr>
              <a:t>Other clients: Legacy Authentication (Basic, WS-Trust, POP/IMAP)</a:t>
            </a:r>
          </a:p>
          <a:p>
            <a:pPr marL="685800" indent="-228600" defTabSz="914192">
              <a:spcAft>
                <a:spcPts val="400"/>
              </a:spcAft>
              <a:buFont typeface="Segoe UI" panose="020B0502040204020203" pitchFamily="34" charset="0"/>
              <a:buChar char="–"/>
            </a:pPr>
            <a:endParaRPr lang="en-US" sz="1200" dirty="0">
              <a:cs typeface="Segoe UI"/>
            </a:endParaRPr>
          </a:p>
          <a:p>
            <a:pPr defTabSz="914192">
              <a:spcAft>
                <a:spcPts val="400"/>
              </a:spcAft>
            </a:pPr>
            <a:r>
              <a:rPr lang="en-US" sz="1400" dirty="0">
                <a:latin typeface="+mj-lt"/>
                <a:cs typeface="Segoe UI"/>
              </a:rPr>
              <a:t>Note: </a:t>
            </a:r>
            <a:r>
              <a:rPr lang="en-US" sz="1400" dirty="0">
                <a:cs typeface="Segoe UI"/>
              </a:rPr>
              <a:t>Using Browser condition </a:t>
            </a:r>
            <a:r>
              <a:rPr lang="en-US" sz="1400" dirty="0">
                <a:latin typeface="+mj-lt"/>
                <a:cs typeface="Segoe UI"/>
              </a:rPr>
              <a:t>with </a:t>
            </a:r>
            <a:r>
              <a:rPr lang="en-US" sz="1400" dirty="0">
                <a:cs typeface="Segoe UI"/>
              </a:rPr>
              <a:t>device controls requires specific versions of IE, Chrome, Edge and Safari (on Mac/iOS). Chrome requires an extension on Win 10 and registry edits on Win 7/8.1.</a:t>
            </a:r>
          </a:p>
        </p:txBody>
      </p:sp>
      <p:sp>
        <p:nvSpPr>
          <p:cNvPr id="35" name="TextBox 34">
            <a:extLst>
              <a:ext uri="{FF2B5EF4-FFF2-40B4-BE49-F238E27FC236}">
                <a16:creationId xmlns:a16="http://schemas.microsoft.com/office/drawing/2014/main" id="{BC7A72ED-4423-C100-B463-23BCEEF1CA99}"/>
              </a:ext>
            </a:extLst>
          </p:cNvPr>
          <p:cNvSpPr txBox="1">
            <a:spLocks/>
          </p:cNvSpPr>
          <p:nvPr/>
        </p:nvSpPr>
        <p:spPr>
          <a:xfrm>
            <a:off x="771526" y="4427600"/>
            <a:ext cx="7356474" cy="1282402"/>
          </a:xfrm>
          <a:prstGeom prst="rect">
            <a:avLst/>
          </a:prstGeom>
          <a:noFill/>
        </p:spPr>
        <p:txBody>
          <a:bodyPr wrap="square" lIns="0" tIns="0" rIns="0" bIns="0" rtlCol="0" anchor="t">
            <a:spAutoFit/>
          </a:bodyPr>
          <a:lstStyle/>
          <a:p>
            <a:pPr defTabSz="914192">
              <a:spcAft>
                <a:spcPts val="400"/>
              </a:spcAft>
            </a:pPr>
            <a:r>
              <a:rPr lang="en-US" sz="1400">
                <a:cs typeface="Segoe UI"/>
              </a:rPr>
              <a:t>Some typical use cases for this control:</a:t>
            </a:r>
          </a:p>
          <a:p>
            <a:pPr marL="400050" indent="-228600" defTabSz="914192">
              <a:spcAft>
                <a:spcPts val="400"/>
              </a:spcAft>
              <a:buFont typeface="Arial" panose="020B0604020202020204" pitchFamily="34" charset="0"/>
              <a:buChar char="•"/>
            </a:pPr>
            <a:r>
              <a:rPr lang="en-US" sz="1400">
                <a:cs typeface="Segoe UI"/>
              </a:rPr>
              <a:t>Enforce device controls on machines using apps that can download offline data</a:t>
            </a:r>
          </a:p>
          <a:p>
            <a:pPr marL="400050" indent="-228600" defTabSz="914192">
              <a:spcAft>
                <a:spcPts val="400"/>
              </a:spcAft>
              <a:buFont typeface="Arial" panose="020B0604020202020204" pitchFamily="34" charset="0"/>
              <a:buChar char="•"/>
            </a:pPr>
            <a:r>
              <a:rPr lang="en-US" sz="1400">
                <a:cs typeface="Segoe UI"/>
              </a:rPr>
              <a:t>Force unmanaged devices to use only the browser for access</a:t>
            </a:r>
          </a:p>
          <a:p>
            <a:pPr marL="400050" indent="-228600" defTabSz="914192">
              <a:spcAft>
                <a:spcPts val="400"/>
              </a:spcAft>
              <a:buFont typeface="Arial" panose="020B0604020202020204" pitchFamily="34" charset="0"/>
              <a:buChar char="•"/>
            </a:pPr>
            <a:r>
              <a:rPr lang="en-US" sz="1400">
                <a:cs typeface="Segoe UI"/>
              </a:rPr>
              <a:t>Block web access but allow mobile app access. </a:t>
            </a:r>
          </a:p>
          <a:p>
            <a:pPr marL="400050" indent="-228600" defTabSz="914192">
              <a:spcAft>
                <a:spcPts val="400"/>
              </a:spcAft>
              <a:buFont typeface="Arial" panose="020B0604020202020204" pitchFamily="34" charset="0"/>
              <a:buChar char="•"/>
            </a:pPr>
            <a:r>
              <a:rPr lang="en-US" sz="1400">
                <a:latin typeface="+mj-lt"/>
                <a:cs typeface="Segoe UI"/>
              </a:rPr>
              <a:t>Block legacy protocols</a:t>
            </a:r>
          </a:p>
        </p:txBody>
      </p:sp>
      <p:pic>
        <p:nvPicPr>
          <p:cNvPr id="36" name="Picture 35" descr="A screen capture of Client apps">
            <a:extLst>
              <a:ext uri="{FF2B5EF4-FFF2-40B4-BE49-F238E27FC236}">
                <a16:creationId xmlns:a16="http://schemas.microsoft.com/office/drawing/2014/main" id="{F57A6A2D-079D-B9D1-5C81-62CCD0EDD667}"/>
              </a:ext>
            </a:extLst>
          </p:cNvPr>
          <p:cNvPicPr>
            <a:picLocks noChangeAspect="1"/>
          </p:cNvPicPr>
          <p:nvPr/>
        </p:nvPicPr>
        <p:blipFill>
          <a:blip r:embed="rId3"/>
          <a:stretch/>
        </p:blipFill>
        <p:spPr>
          <a:xfrm>
            <a:off x="8944139" y="1741223"/>
            <a:ext cx="2619048" cy="4342857"/>
          </a:xfrm>
          <a:prstGeom prst="rect">
            <a:avLst/>
          </a:prstGeom>
        </p:spPr>
      </p:pic>
    </p:spTree>
    <p:extLst>
      <p:ext uri="{BB962C8B-B14F-4D97-AF65-F5344CB8AC3E}">
        <p14:creationId xmlns:p14="http://schemas.microsoft.com/office/powerpoint/2010/main" val="34340412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180E2F6-46DC-DD7B-2A4B-C658AF2CCD36}"/>
              </a:ext>
              <a:ext uri="{C183D7F6-B498-43B3-948B-1728B52AA6E4}">
                <adec:decorative xmlns:adec="http://schemas.microsoft.com/office/drawing/2017/decorative" val="1"/>
              </a:ext>
            </a:extLst>
          </p:cNvPr>
          <p:cNvGrpSpPr/>
          <p:nvPr/>
        </p:nvGrpSpPr>
        <p:grpSpPr>
          <a:xfrm>
            <a:off x="-2" y="1530865"/>
            <a:ext cx="12192006" cy="4830620"/>
            <a:chOff x="-2" y="1530865"/>
            <a:chExt cx="12192006" cy="4830620"/>
          </a:xfrm>
        </p:grpSpPr>
        <p:sp>
          <p:nvSpPr>
            <p:cNvPr id="19" name="Rectangle: Top Corners Rounded 18">
              <a:extLst>
                <a:ext uri="{FF2B5EF4-FFF2-40B4-BE49-F238E27FC236}">
                  <a16:creationId xmlns:a16="http://schemas.microsoft.com/office/drawing/2014/main" id="{C3EDF911-6FDC-4243-7A11-697EFB0CF710}"/>
                </a:ext>
              </a:extLst>
            </p:cNvPr>
            <p:cNvSpPr/>
            <p:nvPr/>
          </p:nvSpPr>
          <p:spPr bwMode="auto">
            <a:xfrm rot="5400000">
              <a:off x="2270534" y="79785"/>
              <a:ext cx="1774921" cy="5152114"/>
            </a:xfrm>
            <a:prstGeom prst="round2SameRect">
              <a:avLst>
                <a:gd name="adj1" fmla="val 921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2046D62F-B060-2CA7-1F82-7C9AE1F16C19}"/>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EB43FED0-7402-B281-B3E5-E758A7F7D36D}"/>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4" name="Group 13">
              <a:extLst>
                <a:ext uri="{FF2B5EF4-FFF2-40B4-BE49-F238E27FC236}">
                  <a16:creationId xmlns:a16="http://schemas.microsoft.com/office/drawing/2014/main" id="{3E1AB268-B86E-E1A7-FDD3-E641B36EC158}"/>
                </a:ext>
              </a:extLst>
            </p:cNvPr>
            <p:cNvGrpSpPr/>
            <p:nvPr/>
          </p:nvGrpSpPr>
          <p:grpSpPr>
            <a:xfrm>
              <a:off x="472260" y="3836161"/>
              <a:ext cx="219354" cy="219354"/>
              <a:chOff x="472260" y="1795921"/>
              <a:chExt cx="219354" cy="219354"/>
            </a:xfrm>
          </p:grpSpPr>
          <p:sp>
            <p:nvSpPr>
              <p:cNvPr id="15" name="Oval 14">
                <a:extLst>
                  <a:ext uri="{FF2B5EF4-FFF2-40B4-BE49-F238E27FC236}">
                    <a16:creationId xmlns:a16="http://schemas.microsoft.com/office/drawing/2014/main" id="{54357167-FE43-55D0-B6CC-B57E000AC6A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235ACAEC-7724-5B89-AB7C-BFDBD37C285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 name="Rectangle: Top Corners Rounded 19">
              <a:extLst>
                <a:ext uri="{FF2B5EF4-FFF2-40B4-BE49-F238E27FC236}">
                  <a16:creationId xmlns:a16="http://schemas.microsoft.com/office/drawing/2014/main" id="{967A7611-102F-0A97-DAD4-09F89CBFE6A4}"/>
                </a:ext>
                <a:ext uri="{C183D7F6-B498-43B3-948B-1728B52AA6E4}">
                  <adec:decorative xmlns:adec="http://schemas.microsoft.com/office/drawing/2017/decorative" val="1"/>
                </a:ext>
              </a:extLst>
            </p:cNvPr>
            <p:cNvSpPr/>
            <p:nvPr/>
          </p:nvSpPr>
          <p:spPr bwMode="auto">
            <a:xfrm rot="16200000" flipH="1">
              <a:off x="6779556" y="835958"/>
              <a:ext cx="4480023" cy="6344872"/>
            </a:xfrm>
            <a:prstGeom prst="round2SameRect">
              <a:avLst>
                <a:gd name="adj1" fmla="val 3925"/>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Conditions: Filter for Devices</a:t>
            </a:r>
          </a:p>
        </p:txBody>
      </p:sp>
      <p:sp>
        <p:nvSpPr>
          <p:cNvPr id="22" name="TextBox 21">
            <a:extLst>
              <a:ext uri="{FF2B5EF4-FFF2-40B4-BE49-F238E27FC236}">
                <a16:creationId xmlns:a16="http://schemas.microsoft.com/office/drawing/2014/main" id="{77BCEEF9-136D-39FA-F329-F679012A6ACC}"/>
              </a:ext>
            </a:extLst>
          </p:cNvPr>
          <p:cNvSpPr txBox="1"/>
          <p:nvPr/>
        </p:nvSpPr>
        <p:spPr>
          <a:xfrm>
            <a:off x="771526" y="2163399"/>
            <a:ext cx="4667547" cy="984885"/>
          </a:xfrm>
          <a:prstGeom prst="rect">
            <a:avLst/>
          </a:prstGeom>
          <a:noFill/>
        </p:spPr>
        <p:txBody>
          <a:bodyPr wrap="square" lIns="0" tIns="0" rIns="0" bIns="0" rtlCol="0">
            <a:spAutoFit/>
          </a:bodyPr>
          <a:lstStyle/>
          <a:p>
            <a:pPr defTabSz="914367">
              <a:spcAft>
                <a:spcPts val="588"/>
              </a:spcAft>
            </a:pPr>
            <a:r>
              <a:rPr lang="en-GB" sz="1600">
                <a:solidFill>
                  <a:schemeClr val="bg1"/>
                </a:solidFill>
              </a:rPr>
              <a:t>You can now target specific devices using supported operators and properties for device filters and the other available assignment conditions in your Conditional Access policies.</a:t>
            </a:r>
          </a:p>
        </p:txBody>
      </p:sp>
      <p:sp>
        <p:nvSpPr>
          <p:cNvPr id="2" name="TextBox 1">
            <a:extLst>
              <a:ext uri="{FF2B5EF4-FFF2-40B4-BE49-F238E27FC236}">
                <a16:creationId xmlns:a16="http://schemas.microsoft.com/office/drawing/2014/main" id="{8BFD4B66-79F8-48E4-9925-E7C22A4377C9}"/>
              </a:ext>
            </a:extLst>
          </p:cNvPr>
          <p:cNvSpPr txBox="1"/>
          <p:nvPr/>
        </p:nvSpPr>
        <p:spPr>
          <a:xfrm>
            <a:off x="771526" y="3836161"/>
            <a:ext cx="4962526" cy="1790234"/>
          </a:xfrm>
          <a:prstGeom prst="rect">
            <a:avLst/>
          </a:prstGeom>
          <a:noFill/>
        </p:spPr>
        <p:txBody>
          <a:bodyPr wrap="square" lIns="0" tIns="0" rIns="0" bIns="0" rtlCol="0">
            <a:spAutoFit/>
          </a:bodyPr>
          <a:lstStyle/>
          <a:p>
            <a:pPr defTabSz="914367">
              <a:spcAft>
                <a:spcPts val="200"/>
              </a:spcAft>
            </a:pPr>
            <a:r>
              <a:rPr lang="en-GB"/>
              <a:t>Common Scenarios:</a:t>
            </a:r>
          </a:p>
          <a:p>
            <a:pPr marL="285750" indent="-171450" defTabSz="914367">
              <a:spcAft>
                <a:spcPts val="1000"/>
              </a:spcAft>
              <a:buFont typeface="Segoe UI" panose="020B0502040204020203" pitchFamily="34" charset="0"/>
              <a:buChar char="•"/>
            </a:pPr>
            <a:r>
              <a:rPr lang="en-GB" sz="1600"/>
              <a:t>Restrict access to privileged resources (e.g., PAWs)</a:t>
            </a:r>
          </a:p>
          <a:p>
            <a:pPr marL="285750" indent="-171450" defTabSz="914367">
              <a:spcAft>
                <a:spcPts val="1000"/>
              </a:spcAft>
              <a:buFont typeface="Segoe UI" panose="020B0502040204020203" pitchFamily="34" charset="0"/>
              <a:buChar char="•"/>
            </a:pPr>
            <a:r>
              <a:rPr lang="en-GB" sz="1600"/>
              <a:t>Block access to organization resources from devices running an unsupported Operating System</a:t>
            </a:r>
          </a:p>
          <a:p>
            <a:pPr marL="285750" indent="-171450" defTabSz="914367">
              <a:spcAft>
                <a:spcPts val="588"/>
              </a:spcAft>
              <a:buFont typeface="Segoe UI" panose="020B0502040204020203" pitchFamily="34" charset="0"/>
              <a:buChar char="•"/>
            </a:pPr>
            <a:r>
              <a:rPr lang="en-GB" sz="1600"/>
              <a:t>Do not require multifactor authentication for specific accounts on specific devices</a:t>
            </a:r>
          </a:p>
        </p:txBody>
      </p:sp>
      <p:pic>
        <p:nvPicPr>
          <p:cNvPr id="12" name="Image 11">
            <a:extLst>
              <a:ext uri="{FF2B5EF4-FFF2-40B4-BE49-F238E27FC236}">
                <a16:creationId xmlns:a16="http://schemas.microsoft.com/office/drawing/2014/main" id="{43DD1443-B2DB-F154-6C4B-9AFE26C90028}"/>
              </a:ext>
            </a:extLst>
          </p:cNvPr>
          <p:cNvPicPr>
            <a:picLocks noChangeAspect="1"/>
          </p:cNvPicPr>
          <p:nvPr/>
        </p:nvPicPr>
        <p:blipFill>
          <a:blip r:embed="rId3"/>
          <a:stretch>
            <a:fillRect/>
          </a:stretch>
        </p:blipFill>
        <p:spPr>
          <a:xfrm>
            <a:off x="6068321" y="1956065"/>
            <a:ext cx="5744210" cy="3966240"/>
          </a:xfrm>
          <a:prstGeom prst="rect">
            <a:avLst/>
          </a:prstGeom>
        </p:spPr>
      </p:pic>
    </p:spTree>
    <p:extLst>
      <p:ext uri="{BB962C8B-B14F-4D97-AF65-F5344CB8AC3E}">
        <p14:creationId xmlns:p14="http://schemas.microsoft.com/office/powerpoint/2010/main" val="41895654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CD15F24-22D6-3E8A-265C-B1218F1B89D1}"/>
              </a:ext>
              <a:ext uri="{C183D7F6-B498-43B3-948B-1728B52AA6E4}">
                <adec:decorative xmlns:adec="http://schemas.microsoft.com/office/drawing/2017/decorative" val="1"/>
              </a:ext>
            </a:extLst>
          </p:cNvPr>
          <p:cNvGrpSpPr/>
          <p:nvPr/>
        </p:nvGrpSpPr>
        <p:grpSpPr>
          <a:xfrm>
            <a:off x="-2" y="195263"/>
            <a:ext cx="12192005" cy="6166222"/>
            <a:chOff x="-2" y="195263"/>
            <a:chExt cx="12192005" cy="6166222"/>
          </a:xfrm>
          <a:solidFill>
            <a:srgbClr val="0070C0"/>
          </a:solidFill>
        </p:grpSpPr>
        <p:sp>
          <p:nvSpPr>
            <p:cNvPr id="7" name="Rectangle: Top Corners Rounded 6">
              <a:extLst>
                <a:ext uri="{FF2B5EF4-FFF2-40B4-BE49-F238E27FC236}">
                  <a16:creationId xmlns:a16="http://schemas.microsoft.com/office/drawing/2014/main" id="{BDCDE0B7-CB1C-473E-CD3D-920D31CAE13B}"/>
                </a:ext>
              </a:extLst>
            </p:cNvPr>
            <p:cNvSpPr/>
            <p:nvPr/>
          </p:nvSpPr>
          <p:spPr bwMode="auto">
            <a:xfrm rot="5400000">
              <a:off x="2270534" y="79785"/>
              <a:ext cx="1774921" cy="5152114"/>
            </a:xfrm>
            <a:prstGeom prst="round2SameRect">
              <a:avLst>
                <a:gd name="adj1" fmla="val 921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row: Bent 8">
              <a:extLst>
                <a:ext uri="{FF2B5EF4-FFF2-40B4-BE49-F238E27FC236}">
                  <a16:creationId xmlns:a16="http://schemas.microsoft.com/office/drawing/2014/main" id="{9934E301-BB56-B602-C40F-DD6929550311}"/>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Arrow: Bent 9">
              <a:extLst>
                <a:ext uri="{FF2B5EF4-FFF2-40B4-BE49-F238E27FC236}">
                  <a16:creationId xmlns:a16="http://schemas.microsoft.com/office/drawing/2014/main" id="{D602FCE1-1DDF-8B69-CD88-E89AE46D050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Rectangle: Top Corners Rounded 14">
              <a:extLst>
                <a:ext uri="{FF2B5EF4-FFF2-40B4-BE49-F238E27FC236}">
                  <a16:creationId xmlns:a16="http://schemas.microsoft.com/office/drawing/2014/main" id="{B79DCF0A-D664-4ABA-DBA9-0D7A1E70D48D}"/>
                </a:ext>
                <a:ext uri="{C183D7F6-B498-43B3-948B-1728B52AA6E4}">
                  <adec:decorative xmlns:adec="http://schemas.microsoft.com/office/drawing/2017/decorative" val="1"/>
                </a:ext>
              </a:extLst>
            </p:cNvPr>
            <p:cNvSpPr/>
            <p:nvPr/>
          </p:nvSpPr>
          <p:spPr bwMode="auto">
            <a:xfrm rot="16200000" flipH="1">
              <a:off x="8519431" y="2575835"/>
              <a:ext cx="4480023" cy="2865121"/>
            </a:xfrm>
            <a:prstGeom prst="round2SameRect">
              <a:avLst>
                <a:gd name="adj1" fmla="val 3925"/>
                <a:gd name="adj2" fmla="val 0"/>
              </a:avLst>
            </a:prstGeom>
            <a:solidFill>
              <a:srgbClr val="0070C0"/>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103385B9-C301-36BD-6238-BAE6E16B6B08}"/>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0070C0"/>
            </a:solidFill>
            <a:ln w="7510" cap="flat">
              <a:noFill/>
              <a:prstDash val="solid"/>
              <a:miter/>
            </a:ln>
          </p:spPr>
          <p:txBody>
            <a:bodyPr rtlCol="0" anchor="ctr"/>
            <a:lstStyle/>
            <a:p>
              <a:endParaRPr lang="en-US"/>
            </a:p>
          </p:txBody>
        </p:sp>
        <p:sp>
          <p:nvSpPr>
            <p:cNvPr id="29" name="Oval 28">
              <a:extLst>
                <a:ext uri="{FF2B5EF4-FFF2-40B4-BE49-F238E27FC236}">
                  <a16:creationId xmlns:a16="http://schemas.microsoft.com/office/drawing/2014/main" id="{852BD931-294C-7319-79DB-DBF8BAE5917E}"/>
                </a:ext>
              </a:extLst>
            </p:cNvPr>
            <p:cNvSpPr/>
            <p:nvPr/>
          </p:nvSpPr>
          <p:spPr bwMode="auto">
            <a:xfrm>
              <a:off x="11453215" y="341621"/>
              <a:ext cx="6086" cy="608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Authentication flows (Preview)</a:t>
            </a:r>
          </a:p>
        </p:txBody>
      </p:sp>
      <p:sp>
        <p:nvSpPr>
          <p:cNvPr id="16" name="TextBox 15">
            <a:extLst>
              <a:ext uri="{FF2B5EF4-FFF2-40B4-BE49-F238E27FC236}">
                <a16:creationId xmlns:a16="http://schemas.microsoft.com/office/drawing/2014/main" id="{9836C46B-3603-C754-44E1-3F5774B73915}"/>
              </a:ext>
            </a:extLst>
          </p:cNvPr>
          <p:cNvSpPr txBox="1"/>
          <p:nvPr/>
        </p:nvSpPr>
        <p:spPr>
          <a:xfrm>
            <a:off x="771526" y="2014073"/>
            <a:ext cx="4747791" cy="738664"/>
          </a:xfrm>
          <a:prstGeom prst="rect">
            <a:avLst/>
          </a:prstGeom>
          <a:noFill/>
        </p:spPr>
        <p:txBody>
          <a:bodyPr wrap="square" lIns="0" tIns="0" rIns="0" bIns="0" rtlCol="0">
            <a:spAutoFit/>
          </a:bodyPr>
          <a:lstStyle/>
          <a:p>
            <a:pPr defTabSz="914367">
              <a:spcAft>
                <a:spcPts val="588"/>
              </a:spcAft>
            </a:pPr>
            <a:r>
              <a:rPr lang="en-US" sz="1600" dirty="0">
                <a:solidFill>
                  <a:schemeClr val="bg1"/>
                </a:solidFill>
              </a:rPr>
              <a:t>Authentication flows allow organizations to use certain authentication and authorization protocols and grants.</a:t>
            </a:r>
          </a:p>
        </p:txBody>
      </p:sp>
      <p:pic>
        <p:nvPicPr>
          <p:cNvPr id="17" name="Image 16">
            <a:extLst>
              <a:ext uri="{FF2B5EF4-FFF2-40B4-BE49-F238E27FC236}">
                <a16:creationId xmlns:a16="http://schemas.microsoft.com/office/drawing/2014/main" id="{01833F20-79FA-0753-E359-C4D83FE25711}"/>
              </a:ext>
            </a:extLst>
          </p:cNvPr>
          <p:cNvPicPr>
            <a:picLocks noChangeAspect="1"/>
          </p:cNvPicPr>
          <p:nvPr/>
        </p:nvPicPr>
        <p:blipFill>
          <a:blip r:embed="rId3"/>
          <a:stretch>
            <a:fillRect/>
          </a:stretch>
        </p:blipFill>
        <p:spPr>
          <a:xfrm>
            <a:off x="9829700" y="2001862"/>
            <a:ext cx="1905098" cy="2140060"/>
          </a:xfrm>
          <a:prstGeom prst="rect">
            <a:avLst/>
          </a:prstGeom>
        </p:spPr>
      </p:pic>
    </p:spTree>
    <p:extLst>
      <p:ext uri="{BB962C8B-B14F-4D97-AF65-F5344CB8AC3E}">
        <p14:creationId xmlns:p14="http://schemas.microsoft.com/office/powerpoint/2010/main" val="30829508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a:xfrm>
            <a:off x="588263" y="457200"/>
            <a:ext cx="11018520" cy="492443"/>
          </a:xfrm>
        </p:spPr>
        <p:txBody>
          <a:bodyPr/>
          <a:lstStyle/>
          <a:p>
            <a:r>
              <a:rPr lang="en-US" sz="3200" dirty="0"/>
              <a:t>Conditional Access Features: Access Controls</a:t>
            </a:r>
          </a:p>
        </p:txBody>
      </p:sp>
      <p:grpSp>
        <p:nvGrpSpPr>
          <p:cNvPr id="3" name="Group 2">
            <a:extLst>
              <a:ext uri="{FF2B5EF4-FFF2-40B4-BE49-F238E27FC236}">
                <a16:creationId xmlns:a16="http://schemas.microsoft.com/office/drawing/2014/main" id="{BA967A44-8F09-4409-F34B-2FB131CA2923}"/>
              </a:ext>
              <a:ext uri="{C183D7F6-B498-43B3-948B-1728B52AA6E4}">
                <adec:decorative xmlns:adec="http://schemas.microsoft.com/office/drawing/2017/decorative" val="1"/>
              </a:ext>
            </a:extLst>
          </p:cNvPr>
          <p:cNvGrpSpPr/>
          <p:nvPr/>
        </p:nvGrpSpPr>
        <p:grpSpPr>
          <a:xfrm>
            <a:off x="588963" y="1329497"/>
            <a:ext cx="11011028" cy="4939542"/>
            <a:chOff x="588963" y="1329497"/>
            <a:chExt cx="11011028" cy="4939542"/>
          </a:xfrm>
        </p:grpSpPr>
        <p:sp>
          <p:nvSpPr>
            <p:cNvPr id="35" name="Rectangle: Rounded Corners 34">
              <a:extLst>
                <a:ext uri="{FF2B5EF4-FFF2-40B4-BE49-F238E27FC236}">
                  <a16:creationId xmlns:a16="http://schemas.microsoft.com/office/drawing/2014/main" id="{36CBC855-7E0A-1D74-2CD8-B42770CD81A7}"/>
                </a:ext>
                <a:ext uri="{C183D7F6-B498-43B3-948B-1728B52AA6E4}">
                  <adec:decorative xmlns:adec="http://schemas.microsoft.com/office/drawing/2017/decorative" val="1"/>
                </a:ext>
              </a:extLst>
            </p:cNvPr>
            <p:cNvSpPr/>
            <p:nvPr/>
          </p:nvSpPr>
          <p:spPr bwMode="auto">
            <a:xfrm>
              <a:off x="588963" y="1329497"/>
              <a:ext cx="11011028" cy="493954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latin typeface="+mj-lt"/>
              </a:endParaRPr>
            </a:p>
          </p:txBody>
        </p:sp>
        <p:sp>
          <p:nvSpPr>
            <p:cNvPr id="20" name="Rectangle: Rounded Corners 19">
              <a:extLst>
                <a:ext uri="{FF2B5EF4-FFF2-40B4-BE49-F238E27FC236}">
                  <a16:creationId xmlns:a16="http://schemas.microsoft.com/office/drawing/2014/main" id="{63169561-29B4-CCBF-53A1-EBA85957F21B}"/>
                </a:ext>
              </a:extLst>
            </p:cNvPr>
            <p:cNvSpPr/>
            <p:nvPr/>
          </p:nvSpPr>
          <p:spPr bwMode="auto">
            <a:xfrm>
              <a:off x="982273" y="3420746"/>
              <a:ext cx="3315407" cy="2655766"/>
            </a:xfrm>
            <a:prstGeom prst="roundRect">
              <a:avLst>
                <a:gd name="adj" fmla="val 494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tx1"/>
                </a:solidFill>
              </a:endParaRPr>
            </a:p>
          </p:txBody>
        </p:sp>
        <p:sp>
          <p:nvSpPr>
            <p:cNvPr id="36" name="Arrow: U-Turn 35">
              <a:extLst>
                <a:ext uri="{FF2B5EF4-FFF2-40B4-BE49-F238E27FC236}">
                  <a16:creationId xmlns:a16="http://schemas.microsoft.com/office/drawing/2014/main" id="{700313DA-D228-3CEF-F3BA-D01EDBFE1980}"/>
                </a:ext>
              </a:extLst>
            </p:cNvPr>
            <p:cNvSpPr/>
            <p:nvPr/>
          </p:nvSpPr>
          <p:spPr bwMode="auto">
            <a:xfrm>
              <a:off x="800028" y="3238501"/>
              <a:ext cx="5188917" cy="3030538"/>
            </a:xfrm>
            <a:prstGeom prst="uturnArrow">
              <a:avLst>
                <a:gd name="adj1" fmla="val 25000"/>
                <a:gd name="adj2" fmla="val 0"/>
                <a:gd name="adj3" fmla="val 25000"/>
                <a:gd name="adj4" fmla="val 5118"/>
                <a:gd name="adj5" fmla="val 100000"/>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7" name="Arrow: U-Turn 36">
              <a:extLst>
                <a:ext uri="{FF2B5EF4-FFF2-40B4-BE49-F238E27FC236}">
                  <a16:creationId xmlns:a16="http://schemas.microsoft.com/office/drawing/2014/main" id="{F61A201E-2C0C-CC73-423A-0BB1B5F2E3BB}"/>
                </a:ext>
              </a:extLst>
            </p:cNvPr>
            <p:cNvSpPr/>
            <p:nvPr/>
          </p:nvSpPr>
          <p:spPr bwMode="auto">
            <a:xfrm>
              <a:off x="6200011" y="3238501"/>
              <a:ext cx="5188916" cy="3030538"/>
            </a:xfrm>
            <a:prstGeom prst="uturnArrow">
              <a:avLst>
                <a:gd name="adj1" fmla="val 25000"/>
                <a:gd name="adj2" fmla="val 0"/>
                <a:gd name="adj3" fmla="val 25000"/>
                <a:gd name="adj4" fmla="val 5437"/>
                <a:gd name="adj5" fmla="val 100000"/>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CFF0854C-9161-60A0-20CE-79CA89610CAF}"/>
                </a:ext>
              </a:extLst>
            </p:cNvPr>
            <p:cNvSpPr/>
            <p:nvPr/>
          </p:nvSpPr>
          <p:spPr bwMode="auto">
            <a:xfrm>
              <a:off x="6382256" y="3420746"/>
              <a:ext cx="3315407" cy="2655766"/>
            </a:xfrm>
            <a:prstGeom prst="roundRect">
              <a:avLst>
                <a:gd name="adj" fmla="val 494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367"/>
              <a:endParaRPr lang="en-US">
                <a:solidFill>
                  <a:schemeClr val="tx1"/>
                </a:solidFill>
              </a:endParaRPr>
            </a:p>
          </p:txBody>
        </p:sp>
      </p:grpSp>
      <p:sp>
        <p:nvSpPr>
          <p:cNvPr id="28" name="TextBox 27">
            <a:extLst>
              <a:ext uri="{FF2B5EF4-FFF2-40B4-BE49-F238E27FC236}">
                <a16:creationId xmlns:a16="http://schemas.microsoft.com/office/drawing/2014/main" id="{F43C0CCE-2C71-822C-65B4-2F3A69FB745F}"/>
              </a:ext>
            </a:extLst>
          </p:cNvPr>
          <p:cNvSpPr txBox="1"/>
          <p:nvPr/>
        </p:nvSpPr>
        <p:spPr>
          <a:xfrm>
            <a:off x="800029" y="1550738"/>
            <a:ext cx="10588896" cy="1564531"/>
          </a:xfrm>
          <a:prstGeom prst="rect">
            <a:avLst/>
          </a:prstGeom>
          <a:noFill/>
        </p:spPr>
        <p:txBody>
          <a:bodyPr wrap="square" lIns="0" tIns="0" rIns="0" bIns="0" rtlCol="0">
            <a:spAutoFit/>
          </a:bodyPr>
          <a:lstStyle/>
          <a:p>
            <a:pPr defTabSz="914367">
              <a:spcAft>
                <a:spcPts val="200"/>
              </a:spcAft>
            </a:pPr>
            <a:r>
              <a:rPr lang="en-US" sz="2000"/>
              <a:t>Each control is either a requirement that must be fulfilled by the person or system signing in, or a restriction on what the user can do after signing in. </a:t>
            </a:r>
          </a:p>
          <a:p>
            <a:pPr defTabSz="914367">
              <a:spcAft>
                <a:spcPts val="600"/>
              </a:spcAft>
            </a:pPr>
            <a:r>
              <a:rPr lang="en-US"/>
              <a:t>There are two types of controls: </a:t>
            </a:r>
          </a:p>
          <a:p>
            <a:pPr marL="285750" lvl="1" indent="-171450" defTabSz="914367">
              <a:spcAft>
                <a:spcPts val="600"/>
              </a:spcAft>
              <a:buFont typeface="Arial" panose="020B0604020202020204" pitchFamily="34" charset="0"/>
              <a:buChar char="•"/>
            </a:pPr>
            <a:r>
              <a:rPr lang="en-US" sz="1600" b="1">
                <a:latin typeface="+mj-lt"/>
              </a:rPr>
              <a:t>Grant controls </a:t>
            </a:r>
            <a:r>
              <a:rPr lang="en-US" sz="1600"/>
              <a:t>gate access</a:t>
            </a:r>
          </a:p>
          <a:p>
            <a:pPr marL="285750" lvl="1" indent="-171450" defTabSz="914367">
              <a:buFont typeface="Arial" panose="020B0604020202020204" pitchFamily="34" charset="0"/>
              <a:buChar char="•"/>
            </a:pPr>
            <a:r>
              <a:rPr lang="en-US" sz="1600" b="1">
                <a:latin typeface="+mj-lt"/>
              </a:rPr>
              <a:t>Session controls </a:t>
            </a:r>
            <a:r>
              <a:rPr lang="en-US" sz="1600"/>
              <a:t>restrict access within a session</a:t>
            </a:r>
          </a:p>
        </p:txBody>
      </p:sp>
      <p:sp>
        <p:nvSpPr>
          <p:cNvPr id="52" name="Rectangle: Rounded Corners 51">
            <a:extLst>
              <a:ext uri="{FF2B5EF4-FFF2-40B4-BE49-F238E27FC236}">
                <a16:creationId xmlns:a16="http://schemas.microsoft.com/office/drawing/2014/main" id="{469D72B2-BCFF-27E4-0E33-279E657D0162}"/>
              </a:ext>
            </a:extLst>
          </p:cNvPr>
          <p:cNvSpPr/>
          <p:nvPr/>
        </p:nvSpPr>
        <p:spPr bwMode="auto">
          <a:xfrm>
            <a:off x="1173986" y="3922776"/>
            <a:ext cx="2931982" cy="1651706"/>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a:solidFill>
                  <a:schemeClr val="tx1"/>
                </a:solidFill>
              </a:rPr>
              <a:t>With </a:t>
            </a:r>
            <a:r>
              <a:rPr lang="en-US" b="1">
                <a:solidFill>
                  <a:schemeClr val="tx1"/>
                </a:solidFill>
                <a:latin typeface="+mj-lt"/>
              </a:rPr>
              <a:t>grant controls</a:t>
            </a:r>
            <a:r>
              <a:rPr lang="en-US">
                <a:solidFill>
                  <a:schemeClr val="tx1"/>
                </a:solidFill>
              </a:rPr>
              <a:t>, you can either block access altogether, or allow access with additional requirements by selecting the desired controls. </a:t>
            </a:r>
          </a:p>
        </p:txBody>
      </p:sp>
      <p:sp>
        <p:nvSpPr>
          <p:cNvPr id="53" name="Rectangle: Rounded Corners 52">
            <a:extLst>
              <a:ext uri="{FF2B5EF4-FFF2-40B4-BE49-F238E27FC236}">
                <a16:creationId xmlns:a16="http://schemas.microsoft.com/office/drawing/2014/main" id="{543FACE6-204F-7C5B-90E0-8AE5D6B074D7}"/>
              </a:ext>
            </a:extLst>
          </p:cNvPr>
          <p:cNvSpPr/>
          <p:nvPr/>
        </p:nvSpPr>
        <p:spPr bwMode="auto">
          <a:xfrm>
            <a:off x="6573969" y="3922776"/>
            <a:ext cx="2931982" cy="1651706"/>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r>
              <a:rPr lang="en-US" dirty="0">
                <a:solidFill>
                  <a:schemeClr val="tx1"/>
                </a:solidFill>
              </a:rPr>
              <a:t>The </a:t>
            </a:r>
            <a:r>
              <a:rPr lang="en-US" b="1" dirty="0">
                <a:solidFill>
                  <a:schemeClr val="tx1"/>
                </a:solidFill>
                <a:latin typeface="+mj-lt"/>
              </a:rPr>
              <a:t>session controls</a:t>
            </a:r>
          </a:p>
          <a:p>
            <a:pPr defTabSz="914367"/>
            <a:r>
              <a:rPr lang="en-US" dirty="0">
                <a:solidFill>
                  <a:schemeClr val="tx1"/>
                </a:solidFill>
              </a:rPr>
              <a:t>are enforced by cloud apps and rely on additional information provided by Entra ID to the app about the session.</a:t>
            </a:r>
          </a:p>
        </p:txBody>
      </p:sp>
      <p:pic>
        <p:nvPicPr>
          <p:cNvPr id="6" name="Image 5">
            <a:extLst>
              <a:ext uri="{FF2B5EF4-FFF2-40B4-BE49-F238E27FC236}">
                <a16:creationId xmlns:a16="http://schemas.microsoft.com/office/drawing/2014/main" id="{5E3C6960-27D3-E9B6-2737-52B0E74F6B38}"/>
              </a:ext>
            </a:extLst>
          </p:cNvPr>
          <p:cNvPicPr>
            <a:picLocks noChangeAspect="1"/>
          </p:cNvPicPr>
          <p:nvPr/>
        </p:nvPicPr>
        <p:blipFill>
          <a:blip r:embed="rId3"/>
          <a:stretch>
            <a:fillRect/>
          </a:stretch>
        </p:blipFill>
        <p:spPr>
          <a:xfrm>
            <a:off x="4508745" y="3336510"/>
            <a:ext cx="1208761" cy="2802867"/>
          </a:xfrm>
          <a:prstGeom prst="rect">
            <a:avLst/>
          </a:prstGeom>
        </p:spPr>
      </p:pic>
      <p:pic>
        <p:nvPicPr>
          <p:cNvPr id="8" name="Image 7">
            <a:extLst>
              <a:ext uri="{FF2B5EF4-FFF2-40B4-BE49-F238E27FC236}">
                <a16:creationId xmlns:a16="http://schemas.microsoft.com/office/drawing/2014/main" id="{C1A54146-D12D-2AA3-9A21-824339628859}"/>
              </a:ext>
            </a:extLst>
          </p:cNvPr>
          <p:cNvPicPr>
            <a:picLocks noChangeAspect="1"/>
          </p:cNvPicPr>
          <p:nvPr/>
        </p:nvPicPr>
        <p:blipFill>
          <a:blip r:embed="rId4"/>
          <a:stretch>
            <a:fillRect/>
          </a:stretch>
        </p:blipFill>
        <p:spPr>
          <a:xfrm>
            <a:off x="9879908" y="3345085"/>
            <a:ext cx="1237271" cy="2914369"/>
          </a:xfrm>
          <a:prstGeom prst="rect">
            <a:avLst/>
          </a:prstGeom>
        </p:spPr>
      </p:pic>
    </p:spTree>
    <p:extLst>
      <p:ext uri="{BB962C8B-B14F-4D97-AF65-F5344CB8AC3E}">
        <p14:creationId xmlns:p14="http://schemas.microsoft.com/office/powerpoint/2010/main" val="26355781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Block access</a:t>
            </a:r>
          </a:p>
        </p:txBody>
      </p:sp>
      <p:grpSp>
        <p:nvGrpSpPr>
          <p:cNvPr id="4" name="Group 3">
            <a:extLst>
              <a:ext uri="{FF2B5EF4-FFF2-40B4-BE49-F238E27FC236}">
                <a16:creationId xmlns:a16="http://schemas.microsoft.com/office/drawing/2014/main" id="{8AFE5260-50FA-E4C7-9142-8E3573D89BE4}"/>
              </a:ext>
              <a:ext uri="{C183D7F6-B498-43B3-948B-1728B52AA6E4}">
                <adec:decorative xmlns:adec="http://schemas.microsoft.com/office/drawing/2017/decorative" val="1"/>
              </a:ext>
            </a:extLst>
          </p:cNvPr>
          <p:cNvGrpSpPr/>
          <p:nvPr/>
        </p:nvGrpSpPr>
        <p:grpSpPr>
          <a:xfrm>
            <a:off x="-5" y="1794825"/>
            <a:ext cx="12192005" cy="3821405"/>
            <a:chOff x="-5" y="1794825"/>
            <a:chExt cx="12192005" cy="3821405"/>
          </a:xfrm>
        </p:grpSpPr>
        <p:sp>
          <p:nvSpPr>
            <p:cNvPr id="7" name="Rectangle: Rounded Corners 6">
              <a:extLst>
                <a:ext uri="{FF2B5EF4-FFF2-40B4-BE49-F238E27FC236}">
                  <a16:creationId xmlns:a16="http://schemas.microsoft.com/office/drawing/2014/main" id="{8DEB6B74-97B0-0CC8-A674-8C9EA4574233}"/>
                </a:ext>
                <a:ext uri="{C183D7F6-B498-43B3-948B-1728B52AA6E4}">
                  <adec:decorative xmlns:adec="http://schemas.microsoft.com/office/drawing/2017/decorative" val="1"/>
                </a:ext>
              </a:extLst>
            </p:cNvPr>
            <p:cNvSpPr/>
            <p:nvPr/>
          </p:nvSpPr>
          <p:spPr bwMode="auto">
            <a:xfrm flipH="1">
              <a:off x="6115049" y="2017713"/>
              <a:ext cx="5494337" cy="3598516"/>
            </a:xfrm>
            <a:prstGeom prst="roundRect">
              <a:avLst>
                <a:gd name="adj" fmla="val 2948"/>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row: Bent 8">
              <a:extLst>
                <a:ext uri="{FF2B5EF4-FFF2-40B4-BE49-F238E27FC236}">
                  <a16:creationId xmlns:a16="http://schemas.microsoft.com/office/drawing/2014/main" id="{543E932C-0AD7-2621-8A7B-039DCE12D5A8}"/>
                </a:ext>
                <a:ext uri="{C183D7F6-B498-43B3-948B-1728B52AA6E4}">
                  <adec:decorative xmlns:adec="http://schemas.microsoft.com/office/drawing/2017/decorative" val="1"/>
                </a:ext>
              </a:extLst>
            </p:cNvPr>
            <p:cNvSpPr/>
            <p:nvPr/>
          </p:nvSpPr>
          <p:spPr bwMode="auto">
            <a:xfrm rot="5400000">
              <a:off x="-1266464" y="3284172"/>
              <a:ext cx="3117120"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Arrow: Bent 9">
              <a:extLst>
                <a:ext uri="{FF2B5EF4-FFF2-40B4-BE49-F238E27FC236}">
                  <a16:creationId xmlns:a16="http://schemas.microsoft.com/office/drawing/2014/main" id="{F8002EF4-6A30-E45F-1B3C-E1216D1E8533}"/>
                </a:ext>
                <a:ext uri="{C183D7F6-B498-43B3-948B-1728B52AA6E4}">
                  <adec:decorative xmlns:adec="http://schemas.microsoft.com/office/drawing/2017/decorative" val="1"/>
                </a:ext>
              </a:extLst>
            </p:cNvPr>
            <p:cNvSpPr/>
            <p:nvPr/>
          </p:nvSpPr>
          <p:spPr bwMode="auto">
            <a:xfrm flipV="1">
              <a:off x="584197" y="5032029"/>
              <a:ext cx="496542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4F2CD31D-81AD-CF11-8751-63031320A77B}"/>
                </a:ext>
                <a:ext uri="{C183D7F6-B498-43B3-948B-1728B52AA6E4}">
                  <adec:decorative xmlns:adec="http://schemas.microsoft.com/office/drawing/2017/decorative" val="1"/>
                </a:ext>
              </a:extLst>
            </p:cNvPr>
            <p:cNvSpPr/>
            <p:nvPr/>
          </p:nvSpPr>
          <p:spPr bwMode="auto">
            <a:xfrm rot="16200000" flipV="1">
              <a:off x="3928061" y="3656894"/>
              <a:ext cx="3334467"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Arrow: Bent 11">
              <a:extLst>
                <a:ext uri="{FF2B5EF4-FFF2-40B4-BE49-F238E27FC236}">
                  <a16:creationId xmlns:a16="http://schemas.microsoft.com/office/drawing/2014/main" id="{49990582-7B9E-3F06-FAF7-3BF178B9CBF1}"/>
                </a:ext>
                <a:ext uri="{C183D7F6-B498-43B3-948B-1728B52AA6E4}">
                  <adec:decorative xmlns:adec="http://schemas.microsoft.com/office/drawing/2017/decorative" val="1"/>
                </a:ext>
              </a:extLst>
            </p:cNvPr>
            <p:cNvSpPr/>
            <p:nvPr/>
          </p:nvSpPr>
          <p:spPr bwMode="auto">
            <a:xfrm>
              <a:off x="5887395" y="1794825"/>
              <a:ext cx="630460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2" name="Group 31">
              <a:extLst>
                <a:ext uri="{FF2B5EF4-FFF2-40B4-BE49-F238E27FC236}">
                  <a16:creationId xmlns:a16="http://schemas.microsoft.com/office/drawing/2014/main" id="{E9C48A2F-F4D2-4792-43B4-E36CA006842C}"/>
                </a:ext>
                <a:ext uri="{C183D7F6-B498-43B3-948B-1728B52AA6E4}">
                  <adec:decorative xmlns:adec="http://schemas.microsoft.com/office/drawing/2017/decorative" val="1"/>
                </a:ext>
              </a:extLst>
            </p:cNvPr>
            <p:cNvGrpSpPr>
              <a:grpSpLocks/>
            </p:cNvGrpSpPr>
            <p:nvPr/>
          </p:nvGrpSpPr>
          <p:grpSpPr>
            <a:xfrm>
              <a:off x="317500" y="2430746"/>
              <a:ext cx="533400" cy="533400"/>
              <a:chOff x="10890332" y="1293129"/>
              <a:chExt cx="529550" cy="529550"/>
            </a:xfrm>
          </p:grpSpPr>
          <p:sp>
            <p:nvSpPr>
              <p:cNvPr id="33" name="Oval 32">
                <a:extLst>
                  <a:ext uri="{FF2B5EF4-FFF2-40B4-BE49-F238E27FC236}">
                    <a16:creationId xmlns:a16="http://schemas.microsoft.com/office/drawing/2014/main" id="{4E4903FF-D869-C06C-4272-47E36A24700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4" name="Arc 33">
                <a:extLst>
                  <a:ext uri="{FF2B5EF4-FFF2-40B4-BE49-F238E27FC236}">
                    <a16:creationId xmlns:a16="http://schemas.microsoft.com/office/drawing/2014/main" id="{21D1EBD9-3472-6D6B-C64C-656A0D5106A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5" name="Arc 6_1">
                <a:extLst>
                  <a:ext uri="{FF2B5EF4-FFF2-40B4-BE49-F238E27FC236}">
                    <a16:creationId xmlns:a16="http://schemas.microsoft.com/office/drawing/2014/main" id="{ED043604-EB79-1402-57EA-12B8A5CD87E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6" name="Arc 6_1_1">
                <a:extLst>
                  <a:ext uri="{FF2B5EF4-FFF2-40B4-BE49-F238E27FC236}">
                    <a16:creationId xmlns:a16="http://schemas.microsoft.com/office/drawing/2014/main" id="{67271A33-DB48-849B-F440-71BCF09D67F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7" name="Oval 36">
                <a:extLst>
                  <a:ext uri="{FF2B5EF4-FFF2-40B4-BE49-F238E27FC236}">
                    <a16:creationId xmlns:a16="http://schemas.microsoft.com/office/drawing/2014/main" id="{B42FB4A5-90AA-C793-0497-B4CD5FCB67A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15F2A96F-B639-ABC0-C28E-F692F5A94859}"/>
                </a:ext>
                <a:ext uri="{C183D7F6-B498-43B3-948B-1728B52AA6E4}">
                  <adec:decorative xmlns:adec="http://schemas.microsoft.com/office/drawing/2017/decorative" val="1"/>
                </a:ext>
              </a:extLst>
            </p:cNvPr>
            <p:cNvGrpSpPr>
              <a:grpSpLocks/>
            </p:cNvGrpSpPr>
            <p:nvPr/>
          </p:nvGrpSpPr>
          <p:grpSpPr>
            <a:xfrm>
              <a:off x="317500" y="3962407"/>
              <a:ext cx="533400" cy="533400"/>
              <a:chOff x="10890332" y="1293129"/>
              <a:chExt cx="529550" cy="529550"/>
            </a:xfrm>
          </p:grpSpPr>
          <p:sp>
            <p:nvSpPr>
              <p:cNvPr id="39" name="Oval 38">
                <a:extLst>
                  <a:ext uri="{FF2B5EF4-FFF2-40B4-BE49-F238E27FC236}">
                    <a16:creationId xmlns:a16="http://schemas.microsoft.com/office/drawing/2014/main" id="{0305A91F-5140-2275-5AFA-F2ED31FE3DB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0" name="Arc 39">
                <a:extLst>
                  <a:ext uri="{FF2B5EF4-FFF2-40B4-BE49-F238E27FC236}">
                    <a16:creationId xmlns:a16="http://schemas.microsoft.com/office/drawing/2014/main" id="{0D928119-64B9-0183-506C-9F80081CE971}"/>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1" name="Arc 6_1">
                <a:extLst>
                  <a:ext uri="{FF2B5EF4-FFF2-40B4-BE49-F238E27FC236}">
                    <a16:creationId xmlns:a16="http://schemas.microsoft.com/office/drawing/2014/main" id="{3C3BFCB1-962A-EB8B-F7D9-C225F64ACF2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2" name="Arc 6_1_1">
                <a:extLst>
                  <a:ext uri="{FF2B5EF4-FFF2-40B4-BE49-F238E27FC236}">
                    <a16:creationId xmlns:a16="http://schemas.microsoft.com/office/drawing/2014/main" id="{25357EC5-CC91-8E98-1BD2-60B934DB943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Oval 42">
                <a:extLst>
                  <a:ext uri="{FF2B5EF4-FFF2-40B4-BE49-F238E27FC236}">
                    <a16:creationId xmlns:a16="http://schemas.microsoft.com/office/drawing/2014/main" id="{925287CA-42EB-9169-609C-51548116E28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8D606F32-7B07-BFAC-3101-E14A269A82C3}"/>
                </a:ext>
                <a:ext uri="{C183D7F6-B498-43B3-948B-1728B52AA6E4}">
                  <adec:decorative xmlns:adec="http://schemas.microsoft.com/office/drawing/2017/decorative" val="1"/>
                </a:ext>
              </a:extLst>
            </p:cNvPr>
            <p:cNvCxnSpPr>
              <a:cxnSpLocks/>
            </p:cNvCxnSpPr>
            <p:nvPr/>
          </p:nvCxnSpPr>
          <p:spPr>
            <a:xfrm>
              <a:off x="1095375" y="3552496"/>
              <a:ext cx="4538995"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0" name="illegal" title="Icon of a circle with a diagonal line through it">
            <a:extLst>
              <a:ext uri="{FF2B5EF4-FFF2-40B4-BE49-F238E27FC236}">
                <a16:creationId xmlns:a16="http://schemas.microsoft.com/office/drawing/2014/main" id="{CCB3BF03-EBED-9792-F05A-51EB7B9BE145}"/>
              </a:ext>
            </a:extLst>
          </p:cNvPr>
          <p:cNvSpPr>
            <a:spLocks noChangeAspect="1" noEditPoints="1"/>
          </p:cNvSpPr>
          <p:nvPr/>
        </p:nvSpPr>
        <p:spPr bwMode="auto">
          <a:xfrm>
            <a:off x="439737" y="2553379"/>
            <a:ext cx="288926" cy="288134"/>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207B16E5-7174-A173-4772-21F7AAE6B21C}"/>
              </a:ext>
            </a:extLst>
          </p:cNvPr>
          <p:cNvSpPr txBox="1"/>
          <p:nvPr/>
        </p:nvSpPr>
        <p:spPr>
          <a:xfrm>
            <a:off x="1095375" y="2417333"/>
            <a:ext cx="4538995" cy="738664"/>
          </a:xfrm>
          <a:prstGeom prst="rect">
            <a:avLst/>
          </a:prstGeom>
          <a:noFill/>
        </p:spPr>
        <p:txBody>
          <a:bodyPr wrap="square" lIns="0" tIns="0" rIns="0" bIns="0" rtlCol="0" anchor="t">
            <a:spAutoFit/>
          </a:bodyPr>
          <a:lstStyle/>
          <a:p>
            <a:pPr defTabSz="914367">
              <a:spcBef>
                <a:spcPts val="588"/>
              </a:spcBef>
              <a:spcAft>
                <a:spcPts val="588"/>
              </a:spcAft>
            </a:pPr>
            <a:r>
              <a:rPr lang="en-US" sz="2400"/>
              <a:t>This explicit block overrides</a:t>
            </a:r>
            <a:br>
              <a:rPr lang="en-US" sz="2400"/>
            </a:br>
            <a:r>
              <a:rPr lang="en-US" sz="2400"/>
              <a:t>any grants.</a:t>
            </a:r>
          </a:p>
        </p:txBody>
      </p:sp>
      <p:sp>
        <p:nvSpPr>
          <p:cNvPr id="51" name="Lock" title="Icon of a padlock">
            <a:extLst>
              <a:ext uri="{FF2B5EF4-FFF2-40B4-BE49-F238E27FC236}">
                <a16:creationId xmlns:a16="http://schemas.microsoft.com/office/drawing/2014/main" id="{D412D0E4-2DFF-79EA-135C-F92D3EE13DA4}"/>
              </a:ext>
            </a:extLst>
          </p:cNvPr>
          <p:cNvSpPr>
            <a:spLocks noChangeAspect="1" noEditPoints="1"/>
          </p:cNvSpPr>
          <p:nvPr/>
        </p:nvSpPr>
        <p:spPr bwMode="auto">
          <a:xfrm>
            <a:off x="491827" y="4100002"/>
            <a:ext cx="184746" cy="25821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5" name="TextBox 14">
            <a:extLst>
              <a:ext uri="{FF2B5EF4-FFF2-40B4-BE49-F238E27FC236}">
                <a16:creationId xmlns:a16="http://schemas.microsoft.com/office/drawing/2014/main" id="{3EFF8E85-633A-2A72-A93F-01720364A538}"/>
              </a:ext>
            </a:extLst>
          </p:cNvPr>
          <p:cNvSpPr txBox="1"/>
          <p:nvPr/>
        </p:nvSpPr>
        <p:spPr>
          <a:xfrm>
            <a:off x="1095375" y="3948994"/>
            <a:ext cx="4538995" cy="1107996"/>
          </a:xfrm>
          <a:prstGeom prst="rect">
            <a:avLst/>
          </a:prstGeom>
          <a:noFill/>
        </p:spPr>
        <p:txBody>
          <a:bodyPr wrap="square" lIns="0" tIns="0" rIns="0" bIns="0" rtlCol="0" anchor="t">
            <a:spAutoFit/>
          </a:bodyPr>
          <a:lstStyle/>
          <a:p>
            <a:pPr defTabSz="914367">
              <a:spcBef>
                <a:spcPts val="588"/>
              </a:spcBef>
              <a:spcAft>
                <a:spcPts val="588"/>
              </a:spcAft>
            </a:pPr>
            <a:r>
              <a:rPr lang="en-US" sz="2400"/>
              <a:t>Used when access to specific applications is not allowed for specific conditions.</a:t>
            </a:r>
          </a:p>
        </p:txBody>
      </p:sp>
      <p:pic>
        <p:nvPicPr>
          <p:cNvPr id="5" name="Picture 4" descr="A screen capture of a dialogue box on Grant">
            <a:extLst>
              <a:ext uri="{FF2B5EF4-FFF2-40B4-BE49-F238E27FC236}">
                <a16:creationId xmlns:a16="http://schemas.microsoft.com/office/drawing/2014/main" id="{F6CEC31F-65F1-4AD3-BB22-D50F4D10CF1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7131528" y="2616726"/>
            <a:ext cx="3644753" cy="2281069"/>
          </a:xfrm>
          <a:prstGeom prst="rect">
            <a:avLst/>
          </a:prstGeom>
          <a:ln>
            <a:noFill/>
          </a:ln>
        </p:spPr>
      </p:pic>
    </p:spTree>
    <p:extLst>
      <p:ext uri="{BB962C8B-B14F-4D97-AF65-F5344CB8AC3E}">
        <p14:creationId xmlns:p14="http://schemas.microsoft.com/office/powerpoint/2010/main" val="24197832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p:txBody>
          <a:bodyPr/>
          <a:lstStyle/>
          <a:p>
            <a:r>
              <a:rPr lang="en-US" dirty="0"/>
              <a:t>Controls: Require MFA</a:t>
            </a:r>
          </a:p>
        </p:txBody>
      </p:sp>
      <p:sp>
        <p:nvSpPr>
          <p:cNvPr id="17" name="Freeform: Shape 16">
            <a:extLst>
              <a:ext uri="{FF2B5EF4-FFF2-40B4-BE49-F238E27FC236}">
                <a16:creationId xmlns:a16="http://schemas.microsoft.com/office/drawing/2014/main" id="{9E81EEF2-C6C5-CE85-EDF4-C27EA05434B2}"/>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3042803E-E5B4-960F-06DA-2E23C43ED4A0}"/>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Arrow: Bent 18">
            <a:extLst>
              <a:ext uri="{FF2B5EF4-FFF2-40B4-BE49-F238E27FC236}">
                <a16:creationId xmlns:a16="http://schemas.microsoft.com/office/drawing/2014/main" id="{65CEBF74-B09C-8AE8-C3FF-F86FD005370B}"/>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Oval 21">
            <a:extLst>
              <a:ext uri="{FF2B5EF4-FFF2-40B4-BE49-F238E27FC236}">
                <a16:creationId xmlns:a16="http://schemas.microsoft.com/office/drawing/2014/main" id="{4755A9AB-DB0E-CF16-65F7-7CB596F7565C}"/>
              </a:ext>
              <a:ext uri="{C183D7F6-B498-43B3-948B-1728B52AA6E4}">
                <adec:decorative xmlns:adec="http://schemas.microsoft.com/office/drawing/2017/decorative" val="1"/>
              </a:ext>
            </a:extLst>
          </p:cNvPr>
          <p:cNvSpPr/>
          <p:nvPr/>
        </p:nvSpPr>
        <p:spPr bwMode="auto">
          <a:xfrm>
            <a:off x="472260" y="2255342"/>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991E075F-612D-7921-9D3A-C65470AB5210}"/>
              </a:ext>
              <a:ext uri="{C183D7F6-B498-43B3-948B-1728B52AA6E4}">
                <adec:decorative xmlns:adec="http://schemas.microsoft.com/office/drawing/2017/decorative" val="1"/>
              </a:ext>
            </a:extLst>
          </p:cNvPr>
          <p:cNvSpPr/>
          <p:nvPr/>
        </p:nvSpPr>
        <p:spPr bwMode="auto">
          <a:xfrm>
            <a:off x="493244" y="2276326"/>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05657EDD-CA0E-2984-309A-891A419E582B}"/>
              </a:ext>
              <a:ext uri="{C183D7F6-B498-43B3-948B-1728B52AA6E4}">
                <adec:decorative xmlns:adec="http://schemas.microsoft.com/office/drawing/2017/decorative" val="1"/>
              </a:ext>
            </a:extLst>
          </p:cNvPr>
          <p:cNvGrpSpPr/>
          <p:nvPr/>
        </p:nvGrpSpPr>
        <p:grpSpPr>
          <a:xfrm>
            <a:off x="472260" y="3356571"/>
            <a:ext cx="219354" cy="219354"/>
            <a:chOff x="472260" y="1795921"/>
            <a:chExt cx="219354" cy="219354"/>
          </a:xfrm>
        </p:grpSpPr>
        <p:sp>
          <p:nvSpPr>
            <p:cNvPr id="29" name="Oval 28">
              <a:extLst>
                <a:ext uri="{FF2B5EF4-FFF2-40B4-BE49-F238E27FC236}">
                  <a16:creationId xmlns:a16="http://schemas.microsoft.com/office/drawing/2014/main" id="{4F4D3E7E-C64E-CD50-5957-232357BA3A3A}"/>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360827CB-910E-5F7C-50C9-EB56FB3AD268}"/>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C30283E4-9A27-7F52-6870-87FFF467A3F6}"/>
              </a:ext>
              <a:ext uri="{C183D7F6-B498-43B3-948B-1728B52AA6E4}">
                <adec:decorative xmlns:adec="http://schemas.microsoft.com/office/drawing/2017/decorative" val="1"/>
              </a:ext>
            </a:extLst>
          </p:cNvPr>
          <p:cNvGrpSpPr/>
          <p:nvPr/>
        </p:nvGrpSpPr>
        <p:grpSpPr>
          <a:xfrm>
            <a:off x="472260" y="5139173"/>
            <a:ext cx="219354" cy="219354"/>
            <a:chOff x="472260" y="1795921"/>
            <a:chExt cx="219354" cy="219354"/>
          </a:xfrm>
        </p:grpSpPr>
        <p:sp>
          <p:nvSpPr>
            <p:cNvPr id="34" name="Oval 33">
              <a:extLst>
                <a:ext uri="{FF2B5EF4-FFF2-40B4-BE49-F238E27FC236}">
                  <a16:creationId xmlns:a16="http://schemas.microsoft.com/office/drawing/2014/main" id="{D8882BD1-C2BC-E220-271C-94681681CC4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FBCF561E-4AF7-B2E5-ECE9-556AFFEAA99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0" name="Straight Connector 19">
            <a:extLst>
              <a:ext uri="{FF2B5EF4-FFF2-40B4-BE49-F238E27FC236}">
                <a16:creationId xmlns:a16="http://schemas.microsoft.com/office/drawing/2014/main" id="{8D4E7E68-627A-98BE-28CE-B40D6821812D}"/>
              </a:ext>
              <a:ext uri="{C183D7F6-B498-43B3-948B-1728B52AA6E4}">
                <adec:decorative xmlns:adec="http://schemas.microsoft.com/office/drawing/2017/decorative" val="1"/>
              </a:ext>
            </a:extLst>
          </p:cNvPr>
          <p:cNvCxnSpPr>
            <a:cxnSpLocks/>
          </p:cNvCxnSpPr>
          <p:nvPr/>
        </p:nvCxnSpPr>
        <p:spPr>
          <a:xfrm>
            <a:off x="894080" y="2943142"/>
            <a:ext cx="69666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AA80B5D-07BE-D985-09F9-037245471F86}"/>
              </a:ext>
              <a:ext uri="{C183D7F6-B498-43B3-948B-1728B52AA6E4}">
                <adec:decorative xmlns:adec="http://schemas.microsoft.com/office/drawing/2017/decorative" val="1"/>
              </a:ext>
            </a:extLst>
          </p:cNvPr>
          <p:cNvCxnSpPr>
            <a:cxnSpLocks/>
          </p:cNvCxnSpPr>
          <p:nvPr/>
        </p:nvCxnSpPr>
        <p:spPr>
          <a:xfrm>
            <a:off x="894080" y="4714940"/>
            <a:ext cx="69666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5B03D6-D564-57F6-225F-30E3FD9B74C4}"/>
              </a:ext>
            </a:extLst>
          </p:cNvPr>
          <p:cNvSpPr txBox="1">
            <a:spLocks/>
          </p:cNvSpPr>
          <p:nvPr/>
        </p:nvSpPr>
        <p:spPr>
          <a:xfrm>
            <a:off x="894081" y="2211131"/>
            <a:ext cx="6966627" cy="307777"/>
          </a:xfrm>
          <a:prstGeom prst="rect">
            <a:avLst/>
          </a:prstGeom>
          <a:noFill/>
        </p:spPr>
        <p:txBody>
          <a:bodyPr wrap="square" lIns="0" tIns="0" rIns="0" bIns="0" rtlCol="0" anchor="t">
            <a:spAutoFit/>
          </a:bodyPr>
          <a:lstStyle/>
          <a:p>
            <a:pPr defTabSz="914192">
              <a:spcAft>
                <a:spcPts val="400"/>
              </a:spcAft>
            </a:pPr>
            <a:r>
              <a:rPr lang="en-US" sz="2000" dirty="0">
                <a:cs typeface="Segoe UI"/>
              </a:rPr>
              <a:t>Requires the user to be authenticated using a second factor.</a:t>
            </a:r>
          </a:p>
        </p:txBody>
      </p:sp>
      <p:sp>
        <p:nvSpPr>
          <p:cNvPr id="28" name="TextBox 27">
            <a:extLst>
              <a:ext uri="{FF2B5EF4-FFF2-40B4-BE49-F238E27FC236}">
                <a16:creationId xmlns:a16="http://schemas.microsoft.com/office/drawing/2014/main" id="{162D8540-2637-B534-B745-E72EA2DFEB90}"/>
              </a:ext>
            </a:extLst>
          </p:cNvPr>
          <p:cNvSpPr txBox="1">
            <a:spLocks/>
          </p:cNvSpPr>
          <p:nvPr/>
        </p:nvSpPr>
        <p:spPr>
          <a:xfrm>
            <a:off x="894081" y="3367376"/>
            <a:ext cx="6966627" cy="923330"/>
          </a:xfrm>
          <a:prstGeom prst="rect">
            <a:avLst/>
          </a:prstGeom>
          <a:noFill/>
        </p:spPr>
        <p:txBody>
          <a:bodyPr wrap="square" lIns="0" tIns="0" rIns="0" bIns="0" rtlCol="0" anchor="t">
            <a:spAutoFit/>
          </a:bodyPr>
          <a:lstStyle/>
          <a:p>
            <a:pPr defTabSz="914192">
              <a:spcAft>
                <a:spcPts val="400"/>
              </a:spcAft>
            </a:pPr>
            <a:r>
              <a:rPr lang="en-US" sz="2000" dirty="0">
                <a:cs typeface="Segoe UI"/>
              </a:rPr>
              <a:t>This grant control provides the same functionality as the authentication strength “Multifactor authentication”. It can be satisfied by the same authentication methods.</a:t>
            </a:r>
          </a:p>
        </p:txBody>
      </p:sp>
      <p:sp>
        <p:nvSpPr>
          <p:cNvPr id="33" name="TextBox 32">
            <a:extLst>
              <a:ext uri="{FF2B5EF4-FFF2-40B4-BE49-F238E27FC236}">
                <a16:creationId xmlns:a16="http://schemas.microsoft.com/office/drawing/2014/main" id="{F4DB4DAE-5BC1-7077-E2F1-6166C17DF877}"/>
              </a:ext>
            </a:extLst>
          </p:cNvPr>
          <p:cNvSpPr txBox="1">
            <a:spLocks/>
          </p:cNvSpPr>
          <p:nvPr/>
        </p:nvSpPr>
        <p:spPr>
          <a:xfrm>
            <a:off x="894081" y="5139173"/>
            <a:ext cx="6966627" cy="923330"/>
          </a:xfrm>
          <a:prstGeom prst="rect">
            <a:avLst/>
          </a:prstGeom>
          <a:noFill/>
        </p:spPr>
        <p:txBody>
          <a:bodyPr wrap="square" lIns="0" tIns="0" rIns="0" bIns="0" rtlCol="0" anchor="t">
            <a:spAutoFit/>
          </a:bodyPr>
          <a:lstStyle/>
          <a:p>
            <a:pPr defTabSz="914192">
              <a:spcAft>
                <a:spcPts val="400"/>
              </a:spcAft>
            </a:pPr>
            <a:r>
              <a:rPr lang="en-US" sz="2000" dirty="0">
                <a:latin typeface="+mj-lt"/>
                <a:cs typeface="Segoe UI"/>
              </a:rPr>
              <a:t>It is recommended to use the “Require authentication strength” control instead. See FA01-ProSantéConnect definition in the PSC CAP Guide</a:t>
            </a:r>
          </a:p>
        </p:txBody>
      </p:sp>
      <p:pic>
        <p:nvPicPr>
          <p:cNvPr id="4" name="Image 3">
            <a:extLst>
              <a:ext uri="{FF2B5EF4-FFF2-40B4-BE49-F238E27FC236}">
                <a16:creationId xmlns:a16="http://schemas.microsoft.com/office/drawing/2014/main" id="{AEDE6556-F168-EA46-AE1F-291DFB1B73E1}"/>
              </a:ext>
            </a:extLst>
          </p:cNvPr>
          <p:cNvPicPr>
            <a:picLocks noChangeAspect="1"/>
          </p:cNvPicPr>
          <p:nvPr/>
        </p:nvPicPr>
        <p:blipFill>
          <a:blip r:embed="rId3"/>
          <a:stretch>
            <a:fillRect/>
          </a:stretch>
        </p:blipFill>
        <p:spPr>
          <a:xfrm>
            <a:off x="9575861" y="1683737"/>
            <a:ext cx="1355602" cy="4269469"/>
          </a:xfrm>
          <a:prstGeom prst="rect">
            <a:avLst/>
          </a:prstGeom>
        </p:spPr>
      </p:pic>
    </p:spTree>
    <p:extLst>
      <p:ext uri="{BB962C8B-B14F-4D97-AF65-F5344CB8AC3E}">
        <p14:creationId xmlns:p14="http://schemas.microsoft.com/office/powerpoint/2010/main" val="40711484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Authentication Strength</a:t>
            </a:r>
          </a:p>
        </p:txBody>
      </p:sp>
      <p:grpSp>
        <p:nvGrpSpPr>
          <p:cNvPr id="4" name="Group 3">
            <a:extLst>
              <a:ext uri="{FF2B5EF4-FFF2-40B4-BE49-F238E27FC236}">
                <a16:creationId xmlns:a16="http://schemas.microsoft.com/office/drawing/2014/main" id="{DFD47CE8-154C-B060-87B6-449E5285C439}"/>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a:solidFill>
            <a:srgbClr val="0070C0"/>
          </a:solidFill>
        </p:grpSpPr>
        <p:sp>
          <p:nvSpPr>
            <p:cNvPr id="39" name="Rectangle: Top Corners Rounded 38">
              <a:extLst>
                <a:ext uri="{FF2B5EF4-FFF2-40B4-BE49-F238E27FC236}">
                  <a16:creationId xmlns:a16="http://schemas.microsoft.com/office/drawing/2014/main" id="{4D814236-A2C4-CDCF-3A04-DB6D23520E12}"/>
                </a:ext>
                <a:ext uri="{C183D7F6-B498-43B3-948B-1728B52AA6E4}">
                  <adec:decorative xmlns:adec="http://schemas.microsoft.com/office/drawing/2017/decorative" val="1"/>
                </a:ext>
              </a:extLst>
            </p:cNvPr>
            <p:cNvSpPr/>
            <p:nvPr/>
          </p:nvSpPr>
          <p:spPr bwMode="auto">
            <a:xfrm rot="5400000">
              <a:off x="3674431" y="-1470977"/>
              <a:ext cx="1096046" cy="7276508"/>
            </a:xfrm>
            <a:prstGeom prst="round2SameRect">
              <a:avLst>
                <a:gd name="adj1" fmla="val 10932"/>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94C11A5-7C58-213D-ECC3-C47FFB2DFDA0}"/>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rgbClr val="0070C0"/>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4D674BDE-8AEA-F352-9C96-7B67E80C27D4}"/>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Arrow: Bent 18">
              <a:extLst>
                <a:ext uri="{FF2B5EF4-FFF2-40B4-BE49-F238E27FC236}">
                  <a16:creationId xmlns:a16="http://schemas.microsoft.com/office/drawing/2014/main" id="{4CB3D509-C139-946E-EFC6-E7E0320FC49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8" name="Group 37">
              <a:extLst>
                <a:ext uri="{FF2B5EF4-FFF2-40B4-BE49-F238E27FC236}">
                  <a16:creationId xmlns:a16="http://schemas.microsoft.com/office/drawing/2014/main" id="{4A32E60B-E886-33F2-2056-0BA51BF9EC76}"/>
                </a:ext>
                <a:ext uri="{C183D7F6-B498-43B3-948B-1728B52AA6E4}">
                  <adec:decorative xmlns:adec="http://schemas.microsoft.com/office/drawing/2017/decorative" val="1"/>
                </a:ext>
              </a:extLst>
            </p:cNvPr>
            <p:cNvGrpSpPr/>
            <p:nvPr/>
          </p:nvGrpSpPr>
          <p:grpSpPr>
            <a:xfrm>
              <a:off x="472260" y="2902576"/>
              <a:ext cx="219354" cy="219354"/>
              <a:chOff x="472260" y="2255342"/>
              <a:chExt cx="219354" cy="219354"/>
            </a:xfrm>
            <a:grpFill/>
          </p:grpSpPr>
          <p:sp>
            <p:nvSpPr>
              <p:cNvPr id="20" name="Oval 19">
                <a:extLst>
                  <a:ext uri="{FF2B5EF4-FFF2-40B4-BE49-F238E27FC236}">
                    <a16:creationId xmlns:a16="http://schemas.microsoft.com/office/drawing/2014/main" id="{22719D57-9C89-E3C5-ED4A-E3929C9765C1}"/>
                  </a:ext>
                </a:extLst>
              </p:cNvPr>
              <p:cNvSpPr/>
              <p:nvPr/>
            </p:nvSpPr>
            <p:spPr bwMode="auto">
              <a:xfrm>
                <a:off x="472260" y="2255342"/>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51DFED0E-9A8C-63DA-25C5-9773372A543D}"/>
                  </a:ext>
                </a:extLst>
              </p:cNvPr>
              <p:cNvSpPr/>
              <p:nvPr/>
            </p:nvSpPr>
            <p:spPr bwMode="auto">
              <a:xfrm>
                <a:off x="493244" y="2276326"/>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A447E8E7-31EB-7A90-7018-299AF45A4059}"/>
                </a:ext>
                <a:ext uri="{C183D7F6-B498-43B3-948B-1728B52AA6E4}">
                  <adec:decorative xmlns:adec="http://schemas.microsoft.com/office/drawing/2017/decorative" val="1"/>
                </a:ext>
              </a:extLst>
            </p:cNvPr>
            <p:cNvGrpSpPr/>
            <p:nvPr/>
          </p:nvGrpSpPr>
          <p:grpSpPr>
            <a:xfrm>
              <a:off x="472260" y="3209899"/>
              <a:ext cx="219354" cy="219354"/>
              <a:chOff x="472260" y="1795921"/>
              <a:chExt cx="219354" cy="219354"/>
            </a:xfrm>
            <a:grpFill/>
          </p:grpSpPr>
          <p:sp>
            <p:nvSpPr>
              <p:cNvPr id="23" name="Oval 22">
                <a:extLst>
                  <a:ext uri="{FF2B5EF4-FFF2-40B4-BE49-F238E27FC236}">
                    <a16:creationId xmlns:a16="http://schemas.microsoft.com/office/drawing/2014/main" id="{87B05838-AF52-5EDC-6C8F-EB4D109EF6E2}"/>
                  </a:ext>
                </a:extLst>
              </p:cNvPr>
              <p:cNvSpPr/>
              <p:nvPr/>
            </p:nvSpPr>
            <p:spPr bwMode="auto">
              <a:xfrm>
                <a:off x="472260" y="1795921"/>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C9C8AF4F-6BA5-236B-3FAB-66ECCD0289AA}"/>
                  </a:ext>
                </a:extLst>
              </p:cNvPr>
              <p:cNvSpPr/>
              <p:nvPr/>
            </p:nvSpPr>
            <p:spPr bwMode="auto">
              <a:xfrm>
                <a:off x="493244" y="1816905"/>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0269BBA1-1480-0DDC-517D-2540278A8C59}"/>
                </a:ext>
                <a:ext uri="{C183D7F6-B498-43B3-948B-1728B52AA6E4}">
                  <adec:decorative xmlns:adec="http://schemas.microsoft.com/office/drawing/2017/decorative" val="1"/>
                </a:ext>
              </a:extLst>
            </p:cNvPr>
            <p:cNvGrpSpPr/>
            <p:nvPr/>
          </p:nvGrpSpPr>
          <p:grpSpPr>
            <a:xfrm>
              <a:off x="472260" y="3517222"/>
              <a:ext cx="219354" cy="219354"/>
              <a:chOff x="472260" y="1795921"/>
              <a:chExt cx="219354" cy="219354"/>
            </a:xfrm>
            <a:grpFill/>
          </p:grpSpPr>
          <p:sp>
            <p:nvSpPr>
              <p:cNvPr id="26" name="Oval 25">
                <a:extLst>
                  <a:ext uri="{FF2B5EF4-FFF2-40B4-BE49-F238E27FC236}">
                    <a16:creationId xmlns:a16="http://schemas.microsoft.com/office/drawing/2014/main" id="{8C8DB494-516B-C5B6-05BE-260B80F11930}"/>
                  </a:ext>
                </a:extLst>
              </p:cNvPr>
              <p:cNvSpPr/>
              <p:nvPr/>
            </p:nvSpPr>
            <p:spPr bwMode="auto">
              <a:xfrm>
                <a:off x="472260" y="1795921"/>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83487318-EAA7-403E-84AB-58169C909236}"/>
                  </a:ext>
                </a:extLst>
              </p:cNvPr>
              <p:cNvSpPr/>
              <p:nvPr/>
            </p:nvSpPr>
            <p:spPr bwMode="auto">
              <a:xfrm>
                <a:off x="493244" y="1816905"/>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63715FB9-00D5-FF58-2BDF-4DCA13687444}"/>
                </a:ext>
                <a:ext uri="{C183D7F6-B498-43B3-948B-1728B52AA6E4}">
                  <adec:decorative xmlns:adec="http://schemas.microsoft.com/office/drawing/2017/decorative" val="1"/>
                </a:ext>
              </a:extLst>
            </p:cNvPr>
            <p:cNvCxnSpPr>
              <a:cxnSpLocks/>
            </p:cNvCxnSpPr>
            <p:nvPr/>
          </p:nvCxnSpPr>
          <p:spPr>
            <a:xfrm>
              <a:off x="861590" y="4845148"/>
              <a:ext cx="6999118" cy="0"/>
            </a:xfrm>
            <a:prstGeom prst="line">
              <a:avLst/>
            </a:prstGeom>
            <a:grp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617E917-A88B-5B3C-242A-9DB367AD4779}"/>
                </a:ext>
                <a:ext uri="{C183D7F6-B498-43B3-948B-1728B52AA6E4}">
                  <adec:decorative xmlns:adec="http://schemas.microsoft.com/office/drawing/2017/decorative" val="1"/>
                </a:ext>
              </a:extLst>
            </p:cNvPr>
            <p:cNvGrpSpPr/>
            <p:nvPr/>
          </p:nvGrpSpPr>
          <p:grpSpPr>
            <a:xfrm>
              <a:off x="472260" y="5081862"/>
              <a:ext cx="219354" cy="219354"/>
              <a:chOff x="472260" y="1795921"/>
              <a:chExt cx="219354" cy="219354"/>
            </a:xfrm>
            <a:grpFill/>
          </p:grpSpPr>
          <p:sp>
            <p:nvSpPr>
              <p:cNvPr id="43" name="Oval 42">
                <a:extLst>
                  <a:ext uri="{FF2B5EF4-FFF2-40B4-BE49-F238E27FC236}">
                    <a16:creationId xmlns:a16="http://schemas.microsoft.com/office/drawing/2014/main" id="{AB5B630B-978A-46A6-9234-45BAD946C339}"/>
                  </a:ext>
                </a:extLst>
              </p:cNvPr>
              <p:cNvSpPr/>
              <p:nvPr/>
            </p:nvSpPr>
            <p:spPr bwMode="auto">
              <a:xfrm>
                <a:off x="472260" y="1795921"/>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601DEFB-9D48-B5D9-7BE9-2322CD64D9F2}"/>
                  </a:ext>
                </a:extLst>
              </p:cNvPr>
              <p:cNvSpPr/>
              <p:nvPr/>
            </p:nvSpPr>
            <p:spPr bwMode="auto">
              <a:xfrm>
                <a:off x="493244" y="1816905"/>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40" name="TextBox 39">
            <a:extLst>
              <a:ext uri="{FF2B5EF4-FFF2-40B4-BE49-F238E27FC236}">
                <a16:creationId xmlns:a16="http://schemas.microsoft.com/office/drawing/2014/main" id="{7A174D78-003F-5FB2-5C79-A7A8F4A40AF8}"/>
              </a:ext>
            </a:extLst>
          </p:cNvPr>
          <p:cNvSpPr txBox="1"/>
          <p:nvPr/>
        </p:nvSpPr>
        <p:spPr>
          <a:xfrm>
            <a:off x="885490" y="1760287"/>
            <a:ext cx="6603882" cy="830997"/>
          </a:xfrm>
          <a:prstGeom prst="rect">
            <a:avLst/>
          </a:prstGeom>
          <a:noFill/>
        </p:spPr>
        <p:txBody>
          <a:bodyPr wrap="square" lIns="0" tIns="0" rIns="0" bIns="0" rtlCol="0">
            <a:spAutoFit/>
          </a:bodyPr>
          <a:lstStyle/>
          <a:p>
            <a:pPr defTabSz="914192">
              <a:spcBef>
                <a:spcPts val="588"/>
              </a:spcBef>
            </a:pPr>
            <a:r>
              <a:rPr lang="en-US" dirty="0">
                <a:solidFill>
                  <a:schemeClr val="bg1"/>
                </a:solidFill>
              </a:rPr>
              <a:t>Authentication strength allows administrators to specify which combination of authentication methods satisfy the MFA requirement</a:t>
            </a:r>
          </a:p>
        </p:txBody>
      </p:sp>
      <p:sp>
        <p:nvSpPr>
          <p:cNvPr id="41" name="TextBox 40">
            <a:extLst>
              <a:ext uri="{FF2B5EF4-FFF2-40B4-BE49-F238E27FC236}">
                <a16:creationId xmlns:a16="http://schemas.microsoft.com/office/drawing/2014/main" id="{1D25DB24-3977-DA0C-28FE-E5D9F172D509}"/>
              </a:ext>
            </a:extLst>
          </p:cNvPr>
          <p:cNvSpPr txBox="1"/>
          <p:nvPr/>
        </p:nvSpPr>
        <p:spPr>
          <a:xfrm>
            <a:off x="861590" y="2867362"/>
            <a:ext cx="6966628" cy="1769715"/>
          </a:xfrm>
          <a:prstGeom prst="rect">
            <a:avLst/>
          </a:prstGeom>
          <a:noFill/>
        </p:spPr>
        <p:txBody>
          <a:bodyPr wrap="square" lIns="0" tIns="0" rIns="0" bIns="0" rtlCol="0">
            <a:spAutoFit/>
          </a:bodyPr>
          <a:lstStyle/>
          <a:p>
            <a:pPr defTabSz="914192">
              <a:spcAft>
                <a:spcPts val="600"/>
              </a:spcAft>
            </a:pPr>
            <a:r>
              <a:rPr lang="en-US" sz="1600" dirty="0"/>
              <a:t>Entra ID Premium 1 or higher needed</a:t>
            </a:r>
          </a:p>
          <a:p>
            <a:pPr defTabSz="914192">
              <a:spcAft>
                <a:spcPts val="600"/>
              </a:spcAft>
            </a:pPr>
            <a:r>
              <a:rPr lang="en-US" sz="1600" dirty="0"/>
              <a:t>Combined security information registration must be enabled</a:t>
            </a:r>
          </a:p>
          <a:p>
            <a:pPr defTabSz="914192">
              <a:spcAft>
                <a:spcPts val="600"/>
              </a:spcAft>
            </a:pPr>
            <a:r>
              <a:rPr lang="en-US" sz="1600" dirty="0"/>
              <a:t>Microsoft built-in authentication strengths:</a:t>
            </a:r>
          </a:p>
          <a:p>
            <a:pPr marL="342900" lvl="1" indent="-171450" defTabSz="914192">
              <a:spcAft>
                <a:spcPts val="600"/>
              </a:spcAft>
              <a:buFont typeface="Arial" panose="020B0604020202020204" pitchFamily="34" charset="0"/>
              <a:buChar char="•"/>
            </a:pPr>
            <a:r>
              <a:rPr lang="en-US" sz="1400" dirty="0"/>
              <a:t>Multifactor authentication</a:t>
            </a:r>
          </a:p>
          <a:p>
            <a:pPr marL="342900" lvl="1" indent="-171450" defTabSz="914192">
              <a:spcAft>
                <a:spcPts val="600"/>
              </a:spcAft>
              <a:buFont typeface="Arial" panose="020B0604020202020204" pitchFamily="34" charset="0"/>
              <a:buChar char="•"/>
            </a:pPr>
            <a:r>
              <a:rPr lang="en-US" sz="1400" dirty="0"/>
              <a:t>Password-less MFA</a:t>
            </a:r>
          </a:p>
          <a:p>
            <a:pPr marL="342900" lvl="1" indent="-171450" defTabSz="914192">
              <a:spcAft>
                <a:spcPts val="600"/>
              </a:spcAft>
              <a:buFont typeface="Arial" panose="020B0604020202020204" pitchFamily="34" charset="0"/>
              <a:buChar char="•"/>
            </a:pPr>
            <a:r>
              <a:rPr lang="en-US" sz="1400" dirty="0"/>
              <a:t>Phishing-resistant MFA</a:t>
            </a:r>
          </a:p>
        </p:txBody>
      </p:sp>
      <p:sp>
        <p:nvSpPr>
          <p:cNvPr id="2" name="TextBox 1">
            <a:extLst>
              <a:ext uri="{FF2B5EF4-FFF2-40B4-BE49-F238E27FC236}">
                <a16:creationId xmlns:a16="http://schemas.microsoft.com/office/drawing/2014/main" id="{8BFD4B66-79F8-48E4-9925-E7C22A4377C9}"/>
              </a:ext>
            </a:extLst>
          </p:cNvPr>
          <p:cNvSpPr txBox="1"/>
          <p:nvPr/>
        </p:nvSpPr>
        <p:spPr>
          <a:xfrm>
            <a:off x="861591" y="5053220"/>
            <a:ext cx="6975898" cy="1046440"/>
          </a:xfrm>
          <a:prstGeom prst="rect">
            <a:avLst/>
          </a:prstGeom>
          <a:noFill/>
        </p:spPr>
        <p:txBody>
          <a:bodyPr wrap="square" lIns="0" tIns="0" rIns="0" bIns="0" rtlCol="0">
            <a:spAutoFit/>
          </a:bodyPr>
          <a:lstStyle/>
          <a:p>
            <a:pPr defTabSz="914192">
              <a:spcAft>
                <a:spcPts val="600"/>
              </a:spcAft>
            </a:pPr>
            <a:r>
              <a:rPr lang="en-US" sz="1600" dirty="0"/>
              <a:t>Custom authentication strength can be created</a:t>
            </a:r>
          </a:p>
          <a:p>
            <a:pPr marL="346075" lvl="1" indent="-173038" defTabSz="914192">
              <a:spcAft>
                <a:spcPts val="600"/>
              </a:spcAft>
              <a:buFont typeface="Arial" panose="020B0604020202020204" pitchFamily="34" charset="0"/>
              <a:buChar char="•"/>
            </a:pPr>
            <a:r>
              <a:rPr lang="en-US" sz="1400" dirty="0"/>
              <a:t>Admins can create custom authentication strength to exactly suit business requirements, e.g., FA01-ProSantéConnect</a:t>
            </a:r>
          </a:p>
          <a:p>
            <a:pPr marL="346075" lvl="1" indent="-173038" defTabSz="914192">
              <a:spcAft>
                <a:spcPts val="600"/>
              </a:spcAft>
              <a:buFont typeface="Arial" panose="020B0604020202020204" pitchFamily="34" charset="0"/>
              <a:buChar char="•"/>
            </a:pPr>
            <a:r>
              <a:rPr lang="en-US" sz="1400" dirty="0"/>
              <a:t>FIDO2: Can define trusted Authenticator Attestation GUIDs (AAGUIDs)</a:t>
            </a:r>
          </a:p>
        </p:txBody>
      </p:sp>
      <p:pic>
        <p:nvPicPr>
          <p:cNvPr id="28" name="Image 27">
            <a:extLst>
              <a:ext uri="{FF2B5EF4-FFF2-40B4-BE49-F238E27FC236}">
                <a16:creationId xmlns:a16="http://schemas.microsoft.com/office/drawing/2014/main" id="{305E04A5-5FD1-F74C-80C0-E86B15A5EA06}"/>
              </a:ext>
            </a:extLst>
          </p:cNvPr>
          <p:cNvPicPr>
            <a:picLocks noChangeAspect="1"/>
          </p:cNvPicPr>
          <p:nvPr/>
        </p:nvPicPr>
        <p:blipFill>
          <a:blip r:embed="rId3"/>
          <a:stretch>
            <a:fillRect/>
          </a:stretch>
        </p:blipFill>
        <p:spPr>
          <a:xfrm>
            <a:off x="9614665" y="1619255"/>
            <a:ext cx="1298822" cy="4649784"/>
          </a:xfrm>
          <a:prstGeom prst="rect">
            <a:avLst/>
          </a:prstGeom>
        </p:spPr>
      </p:pic>
    </p:spTree>
    <p:extLst>
      <p:ext uri="{BB962C8B-B14F-4D97-AF65-F5344CB8AC3E}">
        <p14:creationId xmlns:p14="http://schemas.microsoft.com/office/powerpoint/2010/main" val="41292160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4EEBB3A-4F4B-1D47-0585-F385009C6F25}"/>
              </a:ext>
              <a:ext uri="{C183D7F6-B498-43B3-948B-1728B52AA6E4}">
                <adec:decorative xmlns:adec="http://schemas.microsoft.com/office/drawing/2017/decorative" val="1"/>
              </a:ext>
            </a:extLst>
          </p:cNvPr>
          <p:cNvSpPr/>
          <p:nvPr/>
        </p:nvSpPr>
        <p:spPr bwMode="auto">
          <a:xfrm rot="10800000" flipH="1" flipV="1">
            <a:off x="585218" y="1436688"/>
            <a:ext cx="11018520" cy="4832350"/>
          </a:xfrm>
          <a:prstGeom prst="roundRect">
            <a:avLst>
              <a:gd name="adj" fmla="val 277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sp>
        <p:nvSpPr>
          <p:cNvPr id="2" name="Title 1">
            <a:extLst>
              <a:ext uri="{FF2B5EF4-FFF2-40B4-BE49-F238E27FC236}">
                <a16:creationId xmlns:a16="http://schemas.microsoft.com/office/drawing/2014/main" id="{C5E93208-7FF1-2983-68C4-9CFA9A65DD87}"/>
              </a:ext>
            </a:extLst>
          </p:cNvPr>
          <p:cNvSpPr>
            <a:spLocks noGrp="1"/>
          </p:cNvSpPr>
          <p:nvPr>
            <p:ph type="title"/>
          </p:nvPr>
        </p:nvSpPr>
        <p:spPr/>
        <p:txBody>
          <a:bodyPr wrap="square" anchor="t">
            <a:normAutofit/>
          </a:bodyPr>
          <a:lstStyle/>
          <a:p>
            <a:r>
              <a:rPr lang="en-US" sz="3200" dirty="0"/>
              <a:t>Built-in Authentication Strengths</a:t>
            </a:r>
            <a:endParaRPr lang="en-DE" sz="3200" dirty="0"/>
          </a:p>
        </p:txBody>
      </p:sp>
      <p:graphicFrame>
        <p:nvGraphicFramePr>
          <p:cNvPr id="7" name="Table 7">
            <a:extLst>
              <a:ext uri="{FF2B5EF4-FFF2-40B4-BE49-F238E27FC236}">
                <a16:creationId xmlns:a16="http://schemas.microsoft.com/office/drawing/2014/main" id="{CBBB95EC-C975-8BA4-38CD-595995BF0CF8}"/>
              </a:ext>
            </a:extLst>
          </p:cNvPr>
          <p:cNvGraphicFramePr>
            <a:graphicFrameLocks noGrp="1"/>
          </p:cNvGraphicFramePr>
          <p:nvPr>
            <p:ph sz="quarter" idx="4294967295"/>
          </p:nvPr>
        </p:nvGraphicFramePr>
        <p:xfrm>
          <a:off x="708156" y="1436687"/>
          <a:ext cx="10772643" cy="4832350"/>
        </p:xfrm>
        <a:graphic>
          <a:graphicData uri="http://schemas.openxmlformats.org/drawingml/2006/table">
            <a:tbl>
              <a:tblPr firstRow="1" bandRow="1">
                <a:tableStyleId>{21E4AEA4-8DFA-4A89-87EB-49C32662AFE0}</a:tableStyleId>
              </a:tblPr>
              <a:tblGrid>
                <a:gridCol w="4987921">
                  <a:extLst>
                    <a:ext uri="{9D8B030D-6E8A-4147-A177-3AD203B41FA5}">
                      <a16:colId xmlns:a16="http://schemas.microsoft.com/office/drawing/2014/main" val="1182735449"/>
                    </a:ext>
                  </a:extLst>
                </a:gridCol>
                <a:gridCol w="1528941">
                  <a:extLst>
                    <a:ext uri="{9D8B030D-6E8A-4147-A177-3AD203B41FA5}">
                      <a16:colId xmlns:a16="http://schemas.microsoft.com/office/drawing/2014/main" val="2206612248"/>
                    </a:ext>
                  </a:extLst>
                </a:gridCol>
                <a:gridCol w="1956626">
                  <a:extLst>
                    <a:ext uri="{9D8B030D-6E8A-4147-A177-3AD203B41FA5}">
                      <a16:colId xmlns:a16="http://schemas.microsoft.com/office/drawing/2014/main" val="1728132255"/>
                    </a:ext>
                  </a:extLst>
                </a:gridCol>
                <a:gridCol w="2299155">
                  <a:extLst>
                    <a:ext uri="{9D8B030D-6E8A-4147-A177-3AD203B41FA5}">
                      <a16:colId xmlns:a16="http://schemas.microsoft.com/office/drawing/2014/main" val="724421738"/>
                    </a:ext>
                  </a:extLst>
                </a:gridCol>
              </a:tblGrid>
              <a:tr h="567510">
                <a:tc>
                  <a:txBody>
                    <a:bodyPr/>
                    <a:lstStyle/>
                    <a:p>
                      <a:r>
                        <a:rPr lang="en-US" sz="1800" b="1" kern="1200" spc="0">
                          <a:solidFill>
                            <a:schemeClr val="accent1"/>
                          </a:solidFill>
                          <a:latin typeface="+mj-lt"/>
                        </a:rPr>
                        <a:t>Authentication</a:t>
                      </a:r>
                      <a:r>
                        <a:rPr lang="en-US" sz="1800" b="1" cap="none" spc="0">
                          <a:solidFill>
                            <a:schemeClr val="accent1"/>
                          </a:solidFill>
                          <a:latin typeface="+mj-lt"/>
                        </a:rPr>
                        <a:t> method</a:t>
                      </a:r>
                      <a:endParaRPr lang="en-DE" sz="1800" b="1" cap="none" spc="0">
                        <a:solidFill>
                          <a:schemeClr val="accent1"/>
                        </a:solidFill>
                        <a:latin typeface="+mj-lt"/>
                      </a:endParaRPr>
                    </a:p>
                  </a:txBody>
                  <a:tcPr marL="108969" marR="108969" marT="108969" marB="54483" anchor="ctr">
                    <a:lnL w="12700" cmpd="sng">
                      <a:noFill/>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MFA</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Passwordless</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Phishing Resistant</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86581"/>
                  </a:ext>
                </a:extLst>
              </a:tr>
              <a:tr h="426484">
                <a:tc>
                  <a:txBody>
                    <a:bodyPr/>
                    <a:lstStyle/>
                    <a:p>
                      <a:pPr algn="l" fontAlgn="t"/>
                      <a:r>
                        <a:rPr lang="en-US" sz="1400" cap="none" spc="0">
                          <a:solidFill>
                            <a:schemeClr val="tx1"/>
                          </a:solidFill>
                          <a:effectLst/>
                        </a:rPr>
                        <a:t>Password + SMS</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de-DE" sz="2000" b="0" kern="1200">
                          <a:solidFill>
                            <a:schemeClr val="accent3"/>
                          </a:solidFill>
                          <a:effectLst/>
                          <a:latin typeface="+mn-lt"/>
                          <a:sym typeface="Wingdings" panose="05000000000000000000" pitchFamily="2" charset="2"/>
                        </a:rPr>
                        <a:t></a:t>
                      </a:r>
                      <a:endParaRPr lang="en-DE" sz="2000" cap="none" spc="0">
                        <a:solidFill>
                          <a:schemeClr val="accent3"/>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8994823"/>
                  </a:ext>
                </a:extLst>
              </a:tr>
              <a:tr h="426484">
                <a:tc>
                  <a:txBody>
                    <a:bodyPr/>
                    <a:lstStyle/>
                    <a:p>
                      <a:pPr algn="l" fontAlgn="t"/>
                      <a:r>
                        <a:rPr lang="en-US" sz="1400" cap="none" spc="0">
                          <a:solidFill>
                            <a:schemeClr val="tx1"/>
                          </a:solidFill>
                          <a:effectLst/>
                        </a:rPr>
                        <a:t>Password + Phone Call</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235196"/>
                  </a:ext>
                </a:extLst>
              </a:tr>
              <a:tr h="426484">
                <a:tc>
                  <a:txBody>
                    <a:bodyPr/>
                    <a:lstStyle/>
                    <a:p>
                      <a:r>
                        <a:rPr lang="en-US" sz="1400" cap="none" spc="0">
                          <a:solidFill>
                            <a:schemeClr val="tx1"/>
                          </a:solidFill>
                        </a:rPr>
                        <a:t>Password + Microsoft Authenticator (Push Notification)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3896950"/>
                  </a:ext>
                </a:extLst>
              </a:tr>
              <a:tr h="426484">
                <a:tc>
                  <a:txBody>
                    <a:bodyPr/>
                    <a:lstStyle/>
                    <a:p>
                      <a:r>
                        <a:rPr lang="en-US" sz="1400" cap="none" spc="0">
                          <a:solidFill>
                            <a:schemeClr val="tx1"/>
                          </a:solidFill>
                        </a:rPr>
                        <a:t>Password + Software OATH token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3986869"/>
                  </a:ext>
                </a:extLst>
              </a:tr>
              <a:tr h="4264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Password + Hardware OATH token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0529027"/>
                  </a:ext>
                </a:extLst>
              </a:tr>
              <a:tr h="4264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Temporary Access Pass</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325939"/>
                  </a:ext>
                </a:extLst>
              </a:tr>
              <a:tr h="4264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rPr>
                        <a:t>Microsoft Authenticator (Phone Sign-in)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baseline="3000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262457"/>
                  </a:ext>
                </a:extLst>
              </a:tr>
              <a:tr h="426484">
                <a:tc>
                  <a:txBody>
                    <a:bodyPr/>
                    <a:lstStyle/>
                    <a:p>
                      <a:r>
                        <a:rPr lang="en-US" sz="1400" cap="none" spc="0">
                          <a:solidFill>
                            <a:schemeClr val="tx1"/>
                          </a:solidFill>
                        </a:rPr>
                        <a:t>Certificate Based Authentication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9453391"/>
                  </a:ext>
                </a:extLst>
              </a:tr>
              <a:tr h="426484">
                <a:tc>
                  <a:txBody>
                    <a:bodyPr/>
                    <a:lstStyle/>
                    <a:p>
                      <a:r>
                        <a:rPr lang="de-DE" sz="1400" cap="none" spc="0">
                          <a:solidFill>
                            <a:schemeClr val="tx1"/>
                          </a:solidFill>
                        </a:rPr>
                        <a:t>FIDO2 Security Key</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3051015"/>
                  </a:ext>
                </a:extLst>
              </a:tr>
              <a:tr h="426484">
                <a:tc>
                  <a:txBody>
                    <a:bodyPr/>
                    <a:lstStyle/>
                    <a:p>
                      <a:r>
                        <a:rPr lang="en-US" sz="1400" cap="none" spc="0">
                          <a:solidFill>
                            <a:schemeClr val="tx1"/>
                          </a:solidFill>
                        </a:rPr>
                        <a:t>Windows Hello for Business</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6707530"/>
                  </a:ext>
                </a:extLst>
              </a:tr>
            </a:tbl>
          </a:graphicData>
        </a:graphic>
      </p:graphicFrame>
    </p:spTree>
    <p:extLst>
      <p:ext uri="{BB962C8B-B14F-4D97-AF65-F5344CB8AC3E}">
        <p14:creationId xmlns:p14="http://schemas.microsoft.com/office/powerpoint/2010/main" val="15267411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16BDDF3A-0241-2C5B-151A-8F9DD05A68D3}"/>
              </a:ext>
              <a:ext uri="{C183D7F6-B498-43B3-948B-1728B52AA6E4}">
                <adec:decorative xmlns:adec="http://schemas.microsoft.com/office/drawing/2017/decorative" val="1"/>
              </a:ext>
            </a:extLst>
          </p:cNvPr>
          <p:cNvSpPr/>
          <p:nvPr/>
        </p:nvSpPr>
        <p:spPr bwMode="auto">
          <a:xfrm>
            <a:off x="588263" y="1245677"/>
            <a:ext cx="11011028" cy="493954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33" name="Rectangle: Top Corners Rounded 32">
            <a:extLst>
              <a:ext uri="{FF2B5EF4-FFF2-40B4-BE49-F238E27FC236}">
                <a16:creationId xmlns:a16="http://schemas.microsoft.com/office/drawing/2014/main" id="{73C537FA-A98B-E476-D5B5-2367FAB377B9}"/>
              </a:ext>
              <a:ext uri="{C183D7F6-B498-43B3-948B-1728B52AA6E4}">
                <adec:decorative xmlns:adec="http://schemas.microsoft.com/office/drawing/2017/decorative" val="1"/>
              </a:ext>
            </a:extLst>
          </p:cNvPr>
          <p:cNvSpPr/>
          <p:nvPr/>
        </p:nvSpPr>
        <p:spPr bwMode="auto">
          <a:xfrm>
            <a:off x="761300" y="2640330"/>
            <a:ext cx="10668000" cy="3544889"/>
          </a:xfrm>
          <a:prstGeom prst="round2SameRect">
            <a:avLst>
              <a:gd name="adj1" fmla="val 9043"/>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tx1"/>
              </a:soli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E8C435FA-81C6-1954-50C2-B5BDEA83557F}"/>
              </a:ext>
              <a:ext uri="{C183D7F6-B498-43B3-948B-1728B52AA6E4}">
                <adec:decorative xmlns:adec="http://schemas.microsoft.com/office/drawing/2017/decorative" val="1"/>
              </a:ext>
            </a:extLst>
          </p:cNvPr>
          <p:cNvCxnSpPr>
            <a:cxnSpLocks/>
          </p:cNvCxnSpPr>
          <p:nvPr/>
        </p:nvCxnSpPr>
        <p:spPr>
          <a:xfrm>
            <a:off x="3428300" y="2817337"/>
            <a:ext cx="0" cy="319087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46D5E2D-C5F5-E2F7-3ACF-2151CEDD590D}"/>
              </a:ext>
              <a:ext uri="{C183D7F6-B498-43B3-948B-1728B52AA6E4}">
                <adec:decorative xmlns:adec="http://schemas.microsoft.com/office/drawing/2017/decorative" val="1"/>
              </a:ext>
            </a:extLst>
          </p:cNvPr>
          <p:cNvCxnSpPr>
            <a:cxnSpLocks/>
          </p:cNvCxnSpPr>
          <p:nvPr/>
        </p:nvCxnSpPr>
        <p:spPr>
          <a:xfrm>
            <a:off x="6095300" y="2817337"/>
            <a:ext cx="0" cy="319087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96A55E-E8C1-3CDB-3170-FC531B7B408C}"/>
              </a:ext>
              <a:ext uri="{C183D7F6-B498-43B3-948B-1728B52AA6E4}">
                <adec:decorative xmlns:adec="http://schemas.microsoft.com/office/drawing/2017/decorative" val="1"/>
              </a:ext>
            </a:extLst>
          </p:cNvPr>
          <p:cNvCxnSpPr>
            <a:cxnSpLocks/>
          </p:cNvCxnSpPr>
          <p:nvPr/>
        </p:nvCxnSpPr>
        <p:spPr>
          <a:xfrm>
            <a:off x="8762300" y="2817337"/>
            <a:ext cx="0" cy="319087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212676B-860D-4E90-DB0D-DE6977E9EF92}"/>
              </a:ext>
              <a:ext uri="{C183D7F6-B498-43B3-948B-1728B52AA6E4}">
                <adec:decorative xmlns:adec="http://schemas.microsoft.com/office/drawing/2017/decorative" val="1"/>
              </a:ext>
            </a:extLst>
          </p:cNvPr>
          <p:cNvGrpSpPr>
            <a:grpSpLocks/>
          </p:cNvGrpSpPr>
          <p:nvPr/>
        </p:nvGrpSpPr>
        <p:grpSpPr>
          <a:xfrm>
            <a:off x="1791884" y="2831343"/>
            <a:ext cx="605832" cy="605832"/>
            <a:chOff x="10890332" y="1293129"/>
            <a:chExt cx="529550" cy="529550"/>
          </a:xfrm>
        </p:grpSpPr>
        <p:sp>
          <p:nvSpPr>
            <p:cNvPr id="60" name="Oval 59">
              <a:extLst>
                <a:ext uri="{FF2B5EF4-FFF2-40B4-BE49-F238E27FC236}">
                  <a16:creationId xmlns:a16="http://schemas.microsoft.com/office/drawing/2014/main" id="{AB2E8B92-677C-7F94-A9B9-ABC4BE8C5EA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0">
              <a:extLst>
                <a:ext uri="{FF2B5EF4-FFF2-40B4-BE49-F238E27FC236}">
                  <a16:creationId xmlns:a16="http://schemas.microsoft.com/office/drawing/2014/main" id="{3E6692F3-6130-9D55-7E8C-8CA81471574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Arc 6_1">
              <a:extLst>
                <a:ext uri="{FF2B5EF4-FFF2-40B4-BE49-F238E27FC236}">
                  <a16:creationId xmlns:a16="http://schemas.microsoft.com/office/drawing/2014/main" id="{387B5DCC-C9FB-CD0A-F700-14448AFDA379}"/>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Arc 6_1_1">
              <a:extLst>
                <a:ext uri="{FF2B5EF4-FFF2-40B4-BE49-F238E27FC236}">
                  <a16:creationId xmlns:a16="http://schemas.microsoft.com/office/drawing/2014/main" id="{580CB778-516D-6447-FC45-9FAD8585BF9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4" name="Oval 63">
              <a:extLst>
                <a:ext uri="{FF2B5EF4-FFF2-40B4-BE49-F238E27FC236}">
                  <a16:creationId xmlns:a16="http://schemas.microsoft.com/office/drawing/2014/main" id="{AAF7F492-233C-EA96-5864-A2EE8446376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71A220B0-B6D8-42BA-0C46-19026D8E562F}"/>
              </a:ext>
              <a:ext uri="{C183D7F6-B498-43B3-948B-1728B52AA6E4}">
                <adec:decorative xmlns:adec="http://schemas.microsoft.com/office/drawing/2017/decorative" val="1"/>
              </a:ext>
            </a:extLst>
          </p:cNvPr>
          <p:cNvGrpSpPr>
            <a:grpSpLocks/>
          </p:cNvGrpSpPr>
          <p:nvPr/>
        </p:nvGrpSpPr>
        <p:grpSpPr>
          <a:xfrm>
            <a:off x="4458884" y="2831343"/>
            <a:ext cx="605832" cy="605832"/>
            <a:chOff x="10890332" y="1293129"/>
            <a:chExt cx="529550" cy="529550"/>
          </a:xfrm>
        </p:grpSpPr>
        <p:sp>
          <p:nvSpPr>
            <p:cNvPr id="70" name="Oval 69">
              <a:extLst>
                <a:ext uri="{FF2B5EF4-FFF2-40B4-BE49-F238E27FC236}">
                  <a16:creationId xmlns:a16="http://schemas.microsoft.com/office/drawing/2014/main" id="{DED07E43-BE0F-E425-207F-D068FF67CCC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9FD2BBFC-0DD3-D8F7-7334-550EDF29ACC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F31A3385-3477-33E4-958A-BF124688493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815EBB33-3557-427D-A55B-F4D41134329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16F5A3FE-FD7D-FED2-8CC6-5B8916840BA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36287E5-E81C-20EE-D24C-54F6F969DB7D}"/>
              </a:ext>
              <a:ext uri="{C183D7F6-B498-43B3-948B-1728B52AA6E4}">
                <adec:decorative xmlns:adec="http://schemas.microsoft.com/office/drawing/2017/decorative" val="1"/>
              </a:ext>
            </a:extLst>
          </p:cNvPr>
          <p:cNvGrpSpPr>
            <a:grpSpLocks/>
          </p:cNvGrpSpPr>
          <p:nvPr/>
        </p:nvGrpSpPr>
        <p:grpSpPr>
          <a:xfrm>
            <a:off x="7125884" y="2831343"/>
            <a:ext cx="605832" cy="605832"/>
            <a:chOff x="10890332" y="1293129"/>
            <a:chExt cx="529550" cy="529550"/>
          </a:xfrm>
        </p:grpSpPr>
        <p:sp>
          <p:nvSpPr>
            <p:cNvPr id="78" name="Oval 77">
              <a:extLst>
                <a:ext uri="{FF2B5EF4-FFF2-40B4-BE49-F238E27FC236}">
                  <a16:creationId xmlns:a16="http://schemas.microsoft.com/office/drawing/2014/main" id="{8D406CC1-FE5E-2832-F11E-42803C2CA1F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9" name="Arc 78">
              <a:extLst>
                <a:ext uri="{FF2B5EF4-FFF2-40B4-BE49-F238E27FC236}">
                  <a16:creationId xmlns:a16="http://schemas.microsoft.com/office/drawing/2014/main" id="{BBC226D3-805C-8257-5EC1-4A9D814EA81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0" name="Arc 6_1">
              <a:extLst>
                <a:ext uri="{FF2B5EF4-FFF2-40B4-BE49-F238E27FC236}">
                  <a16:creationId xmlns:a16="http://schemas.microsoft.com/office/drawing/2014/main" id="{3A541069-ABBD-6F5A-5BF6-1A9F612EC05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1" name="Arc 6_1_1">
              <a:extLst>
                <a:ext uri="{FF2B5EF4-FFF2-40B4-BE49-F238E27FC236}">
                  <a16:creationId xmlns:a16="http://schemas.microsoft.com/office/drawing/2014/main" id="{7922F247-5F71-B761-1862-B48F1A42927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2" name="Oval 81">
              <a:extLst>
                <a:ext uri="{FF2B5EF4-FFF2-40B4-BE49-F238E27FC236}">
                  <a16:creationId xmlns:a16="http://schemas.microsoft.com/office/drawing/2014/main" id="{5BCFB13E-8119-F4C2-5D7A-ED8675E7359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CAFFDCB1-EC9B-2832-87E4-076F53D6C29E}"/>
              </a:ext>
              <a:ext uri="{C183D7F6-B498-43B3-948B-1728B52AA6E4}">
                <adec:decorative xmlns:adec="http://schemas.microsoft.com/office/drawing/2017/decorative" val="1"/>
              </a:ext>
            </a:extLst>
          </p:cNvPr>
          <p:cNvGrpSpPr>
            <a:grpSpLocks/>
          </p:cNvGrpSpPr>
          <p:nvPr/>
        </p:nvGrpSpPr>
        <p:grpSpPr>
          <a:xfrm>
            <a:off x="9792884" y="2831343"/>
            <a:ext cx="605832" cy="605832"/>
            <a:chOff x="10890332" y="1293129"/>
            <a:chExt cx="529550" cy="529550"/>
          </a:xfrm>
        </p:grpSpPr>
        <p:sp>
          <p:nvSpPr>
            <p:cNvPr id="86" name="Oval 85">
              <a:extLst>
                <a:ext uri="{FF2B5EF4-FFF2-40B4-BE49-F238E27FC236}">
                  <a16:creationId xmlns:a16="http://schemas.microsoft.com/office/drawing/2014/main" id="{087C9655-B93C-1DE0-39F8-B13556FC52E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7" name="Arc 86">
              <a:extLst>
                <a:ext uri="{FF2B5EF4-FFF2-40B4-BE49-F238E27FC236}">
                  <a16:creationId xmlns:a16="http://schemas.microsoft.com/office/drawing/2014/main" id="{127DF2DC-2457-9B75-0BB9-E49CACCA236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8" name="Arc 6_1">
              <a:extLst>
                <a:ext uri="{FF2B5EF4-FFF2-40B4-BE49-F238E27FC236}">
                  <a16:creationId xmlns:a16="http://schemas.microsoft.com/office/drawing/2014/main" id="{A7240867-7AAA-CB08-28F4-D2AAC883F7C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9" name="Arc 6_1_1">
              <a:extLst>
                <a:ext uri="{FF2B5EF4-FFF2-40B4-BE49-F238E27FC236}">
                  <a16:creationId xmlns:a16="http://schemas.microsoft.com/office/drawing/2014/main" id="{2DE04443-2A93-6B52-0FFC-99AAEB3FDF9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90" name="Oval 89">
              <a:extLst>
                <a:ext uri="{FF2B5EF4-FFF2-40B4-BE49-F238E27FC236}">
                  <a16:creationId xmlns:a16="http://schemas.microsoft.com/office/drawing/2014/main" id="{CC42C9AB-7E4D-2579-4338-1CB56E0382F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a:xfrm>
            <a:off x="588263" y="457200"/>
            <a:ext cx="11018520" cy="492443"/>
          </a:xfrm>
        </p:spPr>
        <p:txBody>
          <a:bodyPr/>
          <a:lstStyle/>
          <a:p>
            <a:r>
              <a:rPr lang="fr-FR" sz="3200"/>
              <a:t>Qu'est-ce que l'accès conditionnel ?</a:t>
            </a:r>
          </a:p>
        </p:txBody>
      </p:sp>
      <p:sp>
        <p:nvSpPr>
          <p:cNvPr id="6" name="Rectangle 5">
            <a:extLst>
              <a:ext uri="{FF2B5EF4-FFF2-40B4-BE49-F238E27FC236}">
                <a16:creationId xmlns:a16="http://schemas.microsoft.com/office/drawing/2014/main" id="{7F9EDF5C-526E-54A1-87E6-C9911A8E0D84}"/>
              </a:ext>
            </a:extLst>
          </p:cNvPr>
          <p:cNvSpPr/>
          <p:nvPr/>
        </p:nvSpPr>
        <p:spPr>
          <a:xfrm>
            <a:off x="761300" y="1443180"/>
            <a:ext cx="10668000" cy="984885"/>
          </a:xfrm>
          <a:prstGeom prst="rect">
            <a:avLst/>
          </a:prstGeom>
        </p:spPr>
        <p:txBody>
          <a:bodyPr wrap="square" lIns="0" tIns="0" rIns="0" bIns="0" anchor="t">
            <a:spAutoFit/>
          </a:bodyPr>
          <a:lstStyle/>
          <a:p>
            <a:pPr defTabSz="914367">
              <a:spcAft>
                <a:spcPts val="1200"/>
              </a:spcAft>
            </a:pPr>
            <a:r>
              <a:rPr lang="en-US"/>
              <a:t>Conditional Access capability of Microsoft Entra ID enables you to enforce controls on the access to applications in your environment based on specific conditions from a central location. </a:t>
            </a:r>
          </a:p>
          <a:p>
            <a:pPr defTabSz="914367"/>
            <a:r>
              <a:rPr lang="en-US">
                <a:latin typeface="+mj-lt"/>
              </a:rPr>
              <a:t>Note</a:t>
            </a:r>
            <a:r>
              <a:rPr lang="en-US"/>
              <a:t>: This complements other authorization controls – application, role, and license assignment.</a:t>
            </a:r>
          </a:p>
        </p:txBody>
      </p:sp>
      <p:sp>
        <p:nvSpPr>
          <p:cNvPr id="95" name="POI_ECAF" title="Icon of a map location marker">
            <a:extLst>
              <a:ext uri="{FF2B5EF4-FFF2-40B4-BE49-F238E27FC236}">
                <a16:creationId xmlns:a16="http://schemas.microsoft.com/office/drawing/2014/main" id="{DCB02C7B-85EF-F392-C2A8-E7335455B976}"/>
              </a:ext>
            </a:extLst>
          </p:cNvPr>
          <p:cNvSpPr>
            <a:spLocks noChangeAspect="1" noEditPoints="1"/>
          </p:cNvSpPr>
          <p:nvPr/>
        </p:nvSpPr>
        <p:spPr bwMode="auto">
          <a:xfrm>
            <a:off x="2000432" y="2983255"/>
            <a:ext cx="188736" cy="3020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Rectangle 7">
            <a:extLst>
              <a:ext uri="{FF2B5EF4-FFF2-40B4-BE49-F238E27FC236}">
                <a16:creationId xmlns:a16="http://schemas.microsoft.com/office/drawing/2014/main" id="{A4D7D187-9EDB-2759-EEB2-34965E2FC757}"/>
              </a:ext>
            </a:extLst>
          </p:cNvPr>
          <p:cNvSpPr/>
          <p:nvPr/>
        </p:nvSpPr>
        <p:spPr>
          <a:xfrm>
            <a:off x="951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User – and location-based Conditional Access</a:t>
            </a:r>
          </a:p>
        </p:txBody>
      </p:sp>
      <p:sp>
        <p:nvSpPr>
          <p:cNvPr id="15" name="Rectangle 14">
            <a:extLst>
              <a:ext uri="{FF2B5EF4-FFF2-40B4-BE49-F238E27FC236}">
                <a16:creationId xmlns:a16="http://schemas.microsoft.com/office/drawing/2014/main" id="{25080DC5-08A6-2051-18C6-DC4E2FF2940E}"/>
              </a:ext>
            </a:extLst>
          </p:cNvPr>
          <p:cNvSpPr/>
          <p:nvPr/>
        </p:nvSpPr>
        <p:spPr>
          <a:xfrm>
            <a:off x="951800" y="4296401"/>
            <a:ext cx="2286000" cy="1517935"/>
          </a:xfrm>
          <a:prstGeom prst="rect">
            <a:avLst/>
          </a:prstGeom>
        </p:spPr>
        <p:txBody>
          <a:bodyPr wrap="square" lIns="0" tIns="0" rIns="0" bIns="0">
            <a:noAutofit/>
          </a:bodyPr>
          <a:lstStyle/>
          <a:p>
            <a:pPr algn="ctr" defTabSz="914367"/>
            <a:r>
              <a:rPr lang="en-US" sz="1400"/>
              <a:t>Keep sensitive data protected by limiting user access based on geo-location or IP address with </a:t>
            </a:r>
            <a:r>
              <a:rPr lang="en-US" sz="1400" u="sng">
                <a:solidFill>
                  <a:schemeClr val="accent1">
                    <a:lumMod val="75000"/>
                  </a:schemeClr>
                </a:solidFill>
                <a:hlinkClick r:id="rId3">
                  <a:extLst>
                    <a:ext uri="{A12FA001-AC4F-418D-AE19-62706E023703}">
                      <ahyp:hlinkClr xmlns:ahyp="http://schemas.microsoft.com/office/drawing/2018/hyperlinkcolor" val="tx"/>
                    </a:ext>
                  </a:extLst>
                </a:hlinkClick>
              </a:rPr>
              <a:t>location-based conditional access policies</a:t>
            </a:r>
            <a:r>
              <a:rPr lang="en-US" sz="1400">
                <a:solidFill>
                  <a:schemeClr val="accent1">
                    <a:lumMod val="75000"/>
                  </a:schemeClr>
                </a:solidFill>
              </a:rPr>
              <a:t>.</a:t>
            </a:r>
          </a:p>
        </p:txBody>
      </p:sp>
      <p:sp>
        <p:nvSpPr>
          <p:cNvPr id="97" name="Graphic 103">
            <a:extLst>
              <a:ext uri="{FF2B5EF4-FFF2-40B4-BE49-F238E27FC236}">
                <a16:creationId xmlns:a16="http://schemas.microsoft.com/office/drawing/2014/main" id="{1B302712-F00D-C872-9DC2-616B1D063A3C}"/>
              </a:ext>
              <a:ext uri="{C183D7F6-B498-43B3-948B-1728B52AA6E4}">
                <adec:decorative xmlns:adec="http://schemas.microsoft.com/office/drawing/2017/decorative" val="1"/>
              </a:ext>
            </a:extLst>
          </p:cNvPr>
          <p:cNvSpPr/>
          <p:nvPr/>
        </p:nvSpPr>
        <p:spPr>
          <a:xfrm>
            <a:off x="4569308" y="2996236"/>
            <a:ext cx="384984" cy="276046"/>
          </a:xfrm>
          <a:custGeom>
            <a:avLst/>
            <a:gdLst>
              <a:gd name="connsiteX0" fmla="*/ 342900 w 514350"/>
              <a:gd name="connsiteY0" fmla="*/ 101156 h 368807"/>
              <a:gd name="connsiteX1" fmla="*/ 514350 w 514350"/>
              <a:gd name="connsiteY1" fmla="*/ 101156 h 368807"/>
              <a:gd name="connsiteX2" fmla="*/ 514350 w 514350"/>
              <a:gd name="connsiteY2" fmla="*/ 196787 h 368807"/>
              <a:gd name="connsiteX3" fmla="*/ 514350 w 514350"/>
              <a:gd name="connsiteY3" fmla="*/ 196787 h 368807"/>
              <a:gd name="connsiteX4" fmla="*/ 514350 w 514350"/>
              <a:gd name="connsiteY4" fmla="*/ 313468 h 368807"/>
              <a:gd name="connsiteX5" fmla="*/ 171450 w 514350"/>
              <a:gd name="connsiteY5" fmla="*/ 313468 h 368807"/>
              <a:gd name="connsiteX6" fmla="*/ 342900 w 514350"/>
              <a:gd name="connsiteY6" fmla="*/ 313468 h 368807"/>
              <a:gd name="connsiteX7" fmla="*/ 342900 w 514350"/>
              <a:gd name="connsiteY7" fmla="*/ 364046 h 368807"/>
              <a:gd name="connsiteX8" fmla="*/ 274034 w 514350"/>
              <a:gd name="connsiteY8" fmla="*/ 364046 h 368807"/>
              <a:gd name="connsiteX9" fmla="*/ 411766 w 514350"/>
              <a:gd name="connsiteY9" fmla="*/ 364046 h 368807"/>
              <a:gd name="connsiteX10" fmla="*/ 342900 w 514350"/>
              <a:gd name="connsiteY10" fmla="*/ 95536 h 368807"/>
              <a:gd name="connsiteX11" fmla="*/ 342900 w 514350"/>
              <a:gd name="connsiteY11" fmla="*/ 212217 h 368807"/>
              <a:gd name="connsiteX12" fmla="*/ 0 w 514350"/>
              <a:gd name="connsiteY12" fmla="*/ 212217 h 368807"/>
              <a:gd name="connsiteX13" fmla="*/ 0 w 514350"/>
              <a:gd name="connsiteY13" fmla="*/ 0 h 368807"/>
              <a:gd name="connsiteX14" fmla="*/ 342900 w 514350"/>
              <a:gd name="connsiteY14" fmla="*/ 0 h 368807"/>
              <a:gd name="connsiteX15" fmla="*/ 342900 w 514350"/>
              <a:gd name="connsiteY15" fmla="*/ 95536 h 368807"/>
              <a:gd name="connsiteX16" fmla="*/ 171450 w 514350"/>
              <a:gd name="connsiteY16" fmla="*/ 212217 h 368807"/>
              <a:gd name="connsiteX17" fmla="*/ 171450 w 514350"/>
              <a:gd name="connsiteY17" fmla="*/ 262795 h 368807"/>
              <a:gd name="connsiteX18" fmla="*/ 137541 w 514350"/>
              <a:gd name="connsiteY18" fmla="*/ 323850 h 368807"/>
              <a:gd name="connsiteX19" fmla="*/ 18669 w 514350"/>
              <a:gd name="connsiteY19" fmla="*/ 248031 h 368807"/>
              <a:gd name="connsiteX20" fmla="*/ 99917 w 514350"/>
              <a:gd name="connsiteY20" fmla="*/ 368808 h 368807"/>
              <a:gd name="connsiteX21" fmla="*/ 139922 w 514350"/>
              <a:gd name="connsiteY21" fmla="*/ 323850 h 368807"/>
              <a:gd name="connsiteX22" fmla="*/ 99917 w 514350"/>
              <a:gd name="connsiteY22" fmla="*/ 278892 h 36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368807">
                <a:moveTo>
                  <a:pt x="342900" y="101156"/>
                </a:moveTo>
                <a:lnTo>
                  <a:pt x="514350" y="101156"/>
                </a:lnTo>
                <a:lnTo>
                  <a:pt x="514350" y="196787"/>
                </a:lnTo>
                <a:moveTo>
                  <a:pt x="514350" y="196787"/>
                </a:moveTo>
                <a:lnTo>
                  <a:pt x="514350" y="313468"/>
                </a:lnTo>
                <a:lnTo>
                  <a:pt x="171450" y="313468"/>
                </a:lnTo>
                <a:moveTo>
                  <a:pt x="342900" y="313468"/>
                </a:moveTo>
                <a:lnTo>
                  <a:pt x="342900" y="364046"/>
                </a:lnTo>
                <a:moveTo>
                  <a:pt x="274034" y="364046"/>
                </a:moveTo>
                <a:lnTo>
                  <a:pt x="411766" y="364046"/>
                </a:lnTo>
                <a:moveTo>
                  <a:pt x="342900" y="95536"/>
                </a:moveTo>
                <a:lnTo>
                  <a:pt x="342900" y="212217"/>
                </a:lnTo>
                <a:lnTo>
                  <a:pt x="0" y="212217"/>
                </a:lnTo>
                <a:lnTo>
                  <a:pt x="0" y="0"/>
                </a:lnTo>
                <a:lnTo>
                  <a:pt x="342900" y="0"/>
                </a:lnTo>
                <a:lnTo>
                  <a:pt x="342900" y="95536"/>
                </a:lnTo>
                <a:moveTo>
                  <a:pt x="171450" y="212217"/>
                </a:moveTo>
                <a:lnTo>
                  <a:pt x="171450" y="262795"/>
                </a:lnTo>
                <a:moveTo>
                  <a:pt x="137541" y="323850"/>
                </a:moveTo>
                <a:cubicBezTo>
                  <a:pt x="63437" y="329470"/>
                  <a:pt x="18669" y="324517"/>
                  <a:pt x="18669" y="248031"/>
                </a:cubicBezTo>
                <a:moveTo>
                  <a:pt x="99917" y="368808"/>
                </a:moveTo>
                <a:cubicBezTo>
                  <a:pt x="139922" y="323850"/>
                  <a:pt x="139922" y="323850"/>
                  <a:pt x="139922" y="323850"/>
                </a:cubicBezTo>
                <a:cubicBezTo>
                  <a:pt x="99917" y="278892"/>
                  <a:pt x="99917" y="278892"/>
                  <a:pt x="99917" y="278892"/>
                </a:cubicBezTo>
              </a:path>
            </a:pathLst>
          </a:custGeom>
          <a:noFill/>
          <a:ln w="12700" cap="flat">
            <a:solidFill>
              <a:schemeClr val="tx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900">
              <a:gradFill>
                <a:gsLst>
                  <a:gs pos="0">
                    <a:srgbClr val="505050"/>
                  </a:gs>
                  <a:gs pos="100000">
                    <a:srgbClr val="505050"/>
                  </a:gs>
                </a:gsLst>
                <a:lin ang="5400000" scaled="1"/>
              </a:gradFill>
            </a:endParaRPr>
          </a:p>
        </p:txBody>
      </p:sp>
      <p:sp>
        <p:nvSpPr>
          <p:cNvPr id="10" name="Rectangle 9">
            <a:extLst>
              <a:ext uri="{FF2B5EF4-FFF2-40B4-BE49-F238E27FC236}">
                <a16:creationId xmlns:a16="http://schemas.microsoft.com/office/drawing/2014/main" id="{53D8C47F-9062-F3A9-80E7-3977D95DFF14}"/>
              </a:ext>
            </a:extLst>
          </p:cNvPr>
          <p:cNvSpPr/>
          <p:nvPr/>
        </p:nvSpPr>
        <p:spPr>
          <a:xfrm>
            <a:off x="3618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Device-based</a:t>
            </a:r>
            <a:br>
              <a:rPr lang="en-US" sz="1400">
                <a:solidFill>
                  <a:schemeClr val="accent1">
                    <a:lumMod val="75000"/>
                  </a:schemeClr>
                </a:solidFill>
                <a:latin typeface="+mj-lt"/>
              </a:rPr>
            </a:br>
            <a:r>
              <a:rPr lang="en-US" sz="1400">
                <a:solidFill>
                  <a:schemeClr val="accent1">
                    <a:lumMod val="75000"/>
                  </a:schemeClr>
                </a:solidFill>
                <a:latin typeface="+mj-lt"/>
              </a:rPr>
              <a:t>Conditional Access</a:t>
            </a:r>
          </a:p>
        </p:txBody>
      </p:sp>
      <p:sp>
        <p:nvSpPr>
          <p:cNvPr id="17" name="Rectangle 16">
            <a:extLst>
              <a:ext uri="{FF2B5EF4-FFF2-40B4-BE49-F238E27FC236}">
                <a16:creationId xmlns:a16="http://schemas.microsoft.com/office/drawing/2014/main" id="{83AE3BFE-33C6-CE47-D804-C0C128892A89}"/>
              </a:ext>
            </a:extLst>
          </p:cNvPr>
          <p:cNvSpPr/>
          <p:nvPr/>
        </p:nvSpPr>
        <p:spPr>
          <a:xfrm>
            <a:off x="3618800" y="4296401"/>
            <a:ext cx="2286000" cy="1517935"/>
          </a:xfrm>
          <a:prstGeom prst="rect">
            <a:avLst/>
          </a:prstGeom>
        </p:spPr>
        <p:txBody>
          <a:bodyPr wrap="square" lIns="0" tIns="0" rIns="0" bIns="0">
            <a:noAutofit/>
          </a:bodyPr>
          <a:lstStyle/>
          <a:p>
            <a:pPr algn="ctr" defTabSz="914367"/>
            <a:r>
              <a:rPr lang="en-US" sz="1400"/>
              <a:t>Ensure that only enrolled and approved devices</a:t>
            </a:r>
            <a:br>
              <a:rPr lang="en-US" sz="1400"/>
            </a:br>
            <a:r>
              <a:rPr lang="en-US" sz="1400"/>
              <a:t>can access corporate</a:t>
            </a:r>
            <a:br>
              <a:rPr lang="en-US" sz="1400"/>
            </a:br>
            <a:r>
              <a:rPr lang="en-US" sz="1400"/>
              <a:t>data with </a:t>
            </a:r>
            <a:r>
              <a:rPr lang="en-US" sz="1400" u="sng">
                <a:solidFill>
                  <a:schemeClr val="accent1">
                    <a:lumMod val="75000"/>
                  </a:schemeClr>
                </a:solidFill>
                <a:hlinkClick r:id="rId4">
                  <a:extLst>
                    <a:ext uri="{A12FA001-AC4F-418D-AE19-62706E023703}">
                      <ahyp:hlinkClr xmlns:ahyp="http://schemas.microsoft.com/office/drawing/2018/hyperlinkcolor" val="tx"/>
                    </a:ext>
                  </a:extLst>
                </a:hlinkClick>
              </a:rPr>
              <a:t>device-based conditional access</a:t>
            </a:r>
            <a:r>
              <a:rPr lang="en-US" sz="1400">
                <a:solidFill>
                  <a:schemeClr val="accent1">
                    <a:lumMod val="75000"/>
                  </a:schemeClr>
                </a:solidFill>
              </a:rPr>
              <a:t>.</a:t>
            </a:r>
          </a:p>
        </p:txBody>
      </p:sp>
      <p:sp>
        <p:nvSpPr>
          <p:cNvPr id="99" name="Data &amp; AI" title="Icon of several circles connected to eachother by lines">
            <a:extLst>
              <a:ext uri="{FF2B5EF4-FFF2-40B4-BE49-F238E27FC236}">
                <a16:creationId xmlns:a16="http://schemas.microsoft.com/office/drawing/2014/main" id="{F9929772-D05E-42B6-B62A-BE9A135B6DC9}"/>
              </a:ext>
            </a:extLst>
          </p:cNvPr>
          <p:cNvSpPr>
            <a:spLocks noChangeAspect="1" noEditPoints="1"/>
          </p:cNvSpPr>
          <p:nvPr/>
        </p:nvSpPr>
        <p:spPr bwMode="auto">
          <a:xfrm>
            <a:off x="7233965" y="2978468"/>
            <a:ext cx="389670" cy="31158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Rectangle 11">
            <a:extLst>
              <a:ext uri="{FF2B5EF4-FFF2-40B4-BE49-F238E27FC236}">
                <a16:creationId xmlns:a16="http://schemas.microsoft.com/office/drawing/2014/main" id="{02A57A03-E4A9-E752-7240-FCDE141FDF1C}"/>
              </a:ext>
            </a:extLst>
          </p:cNvPr>
          <p:cNvSpPr/>
          <p:nvPr/>
        </p:nvSpPr>
        <p:spPr>
          <a:xfrm>
            <a:off x="6285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Application-based Conditional Access</a:t>
            </a:r>
          </a:p>
        </p:txBody>
      </p:sp>
      <p:sp>
        <p:nvSpPr>
          <p:cNvPr id="18" name="Rectangle 17">
            <a:extLst>
              <a:ext uri="{FF2B5EF4-FFF2-40B4-BE49-F238E27FC236}">
                <a16:creationId xmlns:a16="http://schemas.microsoft.com/office/drawing/2014/main" id="{B9DBAF83-9236-4400-1C38-6D5D93566320}"/>
              </a:ext>
            </a:extLst>
          </p:cNvPr>
          <p:cNvSpPr/>
          <p:nvPr/>
        </p:nvSpPr>
        <p:spPr>
          <a:xfrm>
            <a:off x="6285800" y="4296401"/>
            <a:ext cx="2286000" cy="1517935"/>
          </a:xfrm>
          <a:prstGeom prst="rect">
            <a:avLst/>
          </a:prstGeom>
        </p:spPr>
        <p:txBody>
          <a:bodyPr wrap="square" lIns="0" tIns="0" rIns="0" bIns="0">
            <a:noAutofit/>
          </a:bodyPr>
          <a:lstStyle/>
          <a:p>
            <a:pPr algn="ctr" defTabSz="914367"/>
            <a:r>
              <a:rPr lang="en-US" sz="1400"/>
              <a:t>Work doesn’t have to stop when a user is not on the corporate network. </a:t>
            </a:r>
            <a:r>
              <a:rPr lang="en-US" sz="1400" u="sng">
                <a:solidFill>
                  <a:schemeClr val="accent1">
                    <a:lumMod val="75000"/>
                  </a:schemeClr>
                </a:solidFill>
                <a:hlinkClick r:id="rId5">
                  <a:extLst>
                    <a:ext uri="{A12FA001-AC4F-418D-AE19-62706E023703}">
                      <ahyp:hlinkClr xmlns:ahyp="http://schemas.microsoft.com/office/drawing/2018/hyperlinkcolor" val="tx"/>
                    </a:ext>
                  </a:extLst>
                </a:hlinkClick>
              </a:rPr>
              <a:t>Secure access to corporate cloud and on‑premises apps</a:t>
            </a:r>
            <a:r>
              <a:rPr lang="en-US" sz="1400">
                <a:solidFill>
                  <a:schemeClr val="accent1">
                    <a:lumMod val="75000"/>
                  </a:schemeClr>
                </a:solidFill>
              </a:rPr>
              <a:t> </a:t>
            </a:r>
            <a:r>
              <a:rPr lang="en-US" sz="1400"/>
              <a:t>and maintain control with conditional access.</a:t>
            </a:r>
          </a:p>
        </p:txBody>
      </p:sp>
      <p:sp>
        <p:nvSpPr>
          <p:cNvPr id="101" name="Warning_E7BA" title="Icon of a triangle with an exclaimation point inside">
            <a:extLst>
              <a:ext uri="{FF2B5EF4-FFF2-40B4-BE49-F238E27FC236}">
                <a16:creationId xmlns:a16="http://schemas.microsoft.com/office/drawing/2014/main" id="{AC457FFB-98EB-4403-F374-2A5B6D599921}"/>
              </a:ext>
            </a:extLst>
          </p:cNvPr>
          <p:cNvSpPr>
            <a:spLocks noChangeAspect="1" noEditPoints="1"/>
          </p:cNvSpPr>
          <p:nvPr/>
        </p:nvSpPr>
        <p:spPr bwMode="auto">
          <a:xfrm>
            <a:off x="9958281" y="2996670"/>
            <a:ext cx="275038" cy="27517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4" name="Rectangle 13">
            <a:extLst>
              <a:ext uri="{FF2B5EF4-FFF2-40B4-BE49-F238E27FC236}">
                <a16:creationId xmlns:a16="http://schemas.microsoft.com/office/drawing/2014/main" id="{1CAFE109-6592-3D6B-9AE6-84312AD4F42D}"/>
              </a:ext>
            </a:extLst>
          </p:cNvPr>
          <p:cNvSpPr/>
          <p:nvPr/>
        </p:nvSpPr>
        <p:spPr>
          <a:xfrm>
            <a:off x="8952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Risk-based</a:t>
            </a:r>
            <a:br>
              <a:rPr lang="en-US" sz="1400">
                <a:solidFill>
                  <a:schemeClr val="accent1">
                    <a:lumMod val="75000"/>
                  </a:schemeClr>
                </a:solidFill>
                <a:latin typeface="+mj-lt"/>
              </a:rPr>
            </a:br>
            <a:r>
              <a:rPr lang="en-US" sz="1400">
                <a:solidFill>
                  <a:schemeClr val="accent1">
                    <a:lumMod val="75000"/>
                  </a:schemeClr>
                </a:solidFill>
                <a:latin typeface="+mj-lt"/>
              </a:rPr>
              <a:t>Conditional Access*</a:t>
            </a:r>
          </a:p>
        </p:txBody>
      </p:sp>
      <p:sp>
        <p:nvSpPr>
          <p:cNvPr id="19" name="Rectangle 18">
            <a:extLst>
              <a:ext uri="{FF2B5EF4-FFF2-40B4-BE49-F238E27FC236}">
                <a16:creationId xmlns:a16="http://schemas.microsoft.com/office/drawing/2014/main" id="{657B04B9-649C-4E87-31A6-EAF4031BB92D}"/>
              </a:ext>
            </a:extLst>
          </p:cNvPr>
          <p:cNvSpPr/>
          <p:nvPr/>
        </p:nvSpPr>
        <p:spPr>
          <a:xfrm>
            <a:off x="8952800" y="4296401"/>
            <a:ext cx="2286000" cy="1517935"/>
          </a:xfrm>
          <a:prstGeom prst="rect">
            <a:avLst/>
          </a:prstGeom>
        </p:spPr>
        <p:txBody>
          <a:bodyPr wrap="square" lIns="0" tIns="0" rIns="0" bIns="0">
            <a:noAutofit/>
          </a:bodyPr>
          <a:lstStyle/>
          <a:p>
            <a:pPr algn="ctr" defTabSz="914367"/>
            <a:r>
              <a:rPr lang="en-US" sz="1400"/>
              <a:t>Protect your data from hackers with a </a:t>
            </a:r>
            <a:r>
              <a:rPr lang="en-US" sz="1400" u="sng">
                <a:solidFill>
                  <a:schemeClr val="accent1">
                    <a:lumMod val="75000"/>
                  </a:schemeClr>
                </a:solidFill>
                <a:hlinkClick r:id="rId6">
                  <a:extLst>
                    <a:ext uri="{A12FA001-AC4F-418D-AE19-62706E023703}">
                      <ahyp:hlinkClr xmlns:ahyp="http://schemas.microsoft.com/office/drawing/2018/hyperlinkcolor" val="tx"/>
                    </a:ext>
                  </a:extLst>
                </a:hlinkClick>
              </a:rPr>
              <a:t>risk-based conditional access policy</a:t>
            </a:r>
            <a:r>
              <a:rPr lang="en-US" sz="1400">
                <a:solidFill>
                  <a:schemeClr val="accent1">
                    <a:lumMod val="75000"/>
                  </a:schemeClr>
                </a:solidFill>
              </a:rPr>
              <a:t> </a:t>
            </a:r>
            <a:r>
              <a:rPr lang="en-US" sz="1400"/>
              <a:t>that can be applied to all apps and all users, whether on-premises or in the cloud.</a:t>
            </a:r>
          </a:p>
        </p:txBody>
      </p:sp>
      <p:sp>
        <p:nvSpPr>
          <p:cNvPr id="3" name="TextBox 42">
            <a:extLst>
              <a:ext uri="{FF2B5EF4-FFF2-40B4-BE49-F238E27FC236}">
                <a16:creationId xmlns:a16="http://schemas.microsoft.com/office/drawing/2014/main" id="{8AFF882F-D2AD-5198-338E-175382590C03}"/>
              </a:ext>
            </a:extLst>
          </p:cNvPr>
          <p:cNvSpPr txBox="1"/>
          <p:nvPr/>
        </p:nvSpPr>
        <p:spPr>
          <a:xfrm>
            <a:off x="664712" y="6360348"/>
            <a:ext cx="3048912" cy="110800"/>
          </a:xfrm>
          <a:prstGeom prst="rect">
            <a:avLst/>
          </a:prstGeom>
          <a:noFill/>
        </p:spPr>
        <p:txBody>
          <a:bodyPr wrap="none" lIns="0" tIns="0" rIns="0" bIns="0">
            <a:spAutoFit/>
          </a:bodyPr>
          <a:lstStyle/>
          <a:p>
            <a:pPr defTabSz="914367">
              <a:lnSpc>
                <a:spcPct val="90000"/>
              </a:lnSpc>
              <a:spcAft>
                <a:spcPts val="588"/>
              </a:spcAft>
            </a:pPr>
            <a:r>
              <a:rPr lang="en-US" sz="800" i="1">
                <a:highlight>
                  <a:srgbClr val="FFFF00"/>
                </a:highlight>
              </a:rPr>
              <a:t>* User and/or sign-in risk calculation requires Entra ID Premium P2</a:t>
            </a:r>
          </a:p>
        </p:txBody>
      </p:sp>
    </p:spTree>
    <p:extLst>
      <p:ext uri="{BB962C8B-B14F-4D97-AF65-F5344CB8AC3E}">
        <p14:creationId xmlns:p14="http://schemas.microsoft.com/office/powerpoint/2010/main" val="17311659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3208-7FF1-2983-68C4-9CFA9A65DD87}"/>
              </a:ext>
            </a:extLst>
          </p:cNvPr>
          <p:cNvSpPr>
            <a:spLocks noGrp="1"/>
          </p:cNvSpPr>
          <p:nvPr>
            <p:ph type="title"/>
          </p:nvPr>
        </p:nvSpPr>
        <p:spPr/>
        <p:txBody>
          <a:bodyPr wrap="square" anchor="t">
            <a:normAutofit/>
          </a:bodyPr>
          <a:lstStyle/>
          <a:p>
            <a:r>
              <a:rPr lang="en-US" sz="3200" dirty="0"/>
              <a:t>Authentication Strength for external users</a:t>
            </a:r>
            <a:endParaRPr lang="en-DE" sz="3200" dirty="0"/>
          </a:p>
        </p:txBody>
      </p:sp>
      <p:sp>
        <p:nvSpPr>
          <p:cNvPr id="4" name="Rectangle: Rounded Corners 3">
            <a:extLst>
              <a:ext uri="{FF2B5EF4-FFF2-40B4-BE49-F238E27FC236}">
                <a16:creationId xmlns:a16="http://schemas.microsoft.com/office/drawing/2014/main" id="{EEEF417A-0244-E997-4BBD-6F3413D675E8}"/>
              </a:ext>
              <a:ext uri="{C183D7F6-B498-43B3-948B-1728B52AA6E4}">
                <adec:decorative xmlns:adec="http://schemas.microsoft.com/office/drawing/2017/decorative" val="1"/>
              </a:ext>
            </a:extLst>
          </p:cNvPr>
          <p:cNvSpPr/>
          <p:nvPr/>
        </p:nvSpPr>
        <p:spPr bwMode="auto">
          <a:xfrm rot="10800000" flipH="1" flipV="1">
            <a:off x="585218" y="1436688"/>
            <a:ext cx="11018520" cy="4832350"/>
          </a:xfrm>
          <a:prstGeom prst="roundRect">
            <a:avLst>
              <a:gd name="adj" fmla="val 277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aphicFrame>
        <p:nvGraphicFramePr>
          <p:cNvPr id="7" name="Table 7">
            <a:extLst>
              <a:ext uri="{FF2B5EF4-FFF2-40B4-BE49-F238E27FC236}">
                <a16:creationId xmlns:a16="http://schemas.microsoft.com/office/drawing/2014/main" id="{CBBB95EC-C975-8BA4-38CD-595995BF0CF8}"/>
              </a:ext>
            </a:extLst>
          </p:cNvPr>
          <p:cNvGraphicFramePr>
            <a:graphicFrameLocks noGrp="1"/>
          </p:cNvGraphicFramePr>
          <p:nvPr>
            <p:ph sz="quarter" idx="4294967295"/>
          </p:nvPr>
        </p:nvGraphicFramePr>
        <p:xfrm>
          <a:off x="708156" y="1436687"/>
          <a:ext cx="10772643" cy="4824118"/>
        </p:xfrm>
        <a:graphic>
          <a:graphicData uri="http://schemas.openxmlformats.org/drawingml/2006/table">
            <a:tbl>
              <a:tblPr firstRow="1" bandRow="1">
                <a:tableStyleId>{21E4AEA4-8DFA-4A89-87EB-49C32662AFE0}</a:tableStyleId>
              </a:tblPr>
              <a:tblGrid>
                <a:gridCol w="4992031">
                  <a:extLst>
                    <a:ext uri="{9D8B030D-6E8A-4147-A177-3AD203B41FA5}">
                      <a16:colId xmlns:a16="http://schemas.microsoft.com/office/drawing/2014/main" val="1182735449"/>
                    </a:ext>
                  </a:extLst>
                </a:gridCol>
                <a:gridCol w="2890306">
                  <a:extLst>
                    <a:ext uri="{9D8B030D-6E8A-4147-A177-3AD203B41FA5}">
                      <a16:colId xmlns:a16="http://schemas.microsoft.com/office/drawing/2014/main" val="2206612248"/>
                    </a:ext>
                  </a:extLst>
                </a:gridCol>
                <a:gridCol w="2890306">
                  <a:extLst>
                    <a:ext uri="{9D8B030D-6E8A-4147-A177-3AD203B41FA5}">
                      <a16:colId xmlns:a16="http://schemas.microsoft.com/office/drawing/2014/main" val="1728132255"/>
                    </a:ext>
                  </a:extLst>
                </a:gridCol>
              </a:tblGrid>
              <a:tr h="566928">
                <a:tc>
                  <a:txBody>
                    <a:bodyPr/>
                    <a:lstStyle/>
                    <a:p>
                      <a:r>
                        <a:rPr lang="en-US" sz="1800" b="1" kern="1200" spc="0">
                          <a:solidFill>
                            <a:schemeClr val="accent1"/>
                          </a:solidFill>
                          <a:latin typeface="+mj-lt"/>
                        </a:rPr>
                        <a:t>Authentication</a:t>
                      </a:r>
                      <a:r>
                        <a:rPr lang="en-US" sz="1800" b="1" cap="none" spc="0">
                          <a:solidFill>
                            <a:schemeClr val="accent1"/>
                          </a:solidFill>
                          <a:latin typeface="+mj-lt"/>
                        </a:rPr>
                        <a:t> method</a:t>
                      </a:r>
                      <a:endParaRPr lang="en-DE" sz="1800" b="1" cap="none" spc="0">
                        <a:solidFill>
                          <a:schemeClr val="accent1"/>
                        </a:solidFill>
                        <a:latin typeface="+mj-lt"/>
                      </a:endParaRPr>
                    </a:p>
                  </a:txBody>
                  <a:tcPr marL="108969" marR="108969" marT="108969" marB="54483" anchor="ctr">
                    <a:lnL w="12700" cmpd="sng">
                      <a:noFill/>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Home tenant</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Resource tenant</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86581"/>
                  </a:ext>
                </a:extLst>
              </a:tr>
              <a:tr h="425719">
                <a:tc>
                  <a:txBody>
                    <a:bodyPr/>
                    <a:lstStyle/>
                    <a:p>
                      <a:pPr algn="l" fontAlgn="t"/>
                      <a:r>
                        <a:rPr lang="en-US" sz="1400" cap="none" spc="0">
                          <a:solidFill>
                            <a:schemeClr val="tx1"/>
                          </a:solidFill>
                          <a:effectLst/>
                          <a:latin typeface="+mn-lt"/>
                        </a:rPr>
                        <a:t>SMS as second factor</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14581"/>
                  </a:ext>
                </a:extLst>
              </a:tr>
              <a:tr h="425719">
                <a:tc>
                  <a:txBody>
                    <a:bodyPr/>
                    <a:lstStyle/>
                    <a:p>
                      <a:pPr marL="0" marR="0" lvl="0" indent="0" algn="l" defTabSz="914367" rtl="0" eaLnBrk="1" fontAlgn="t"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Voice call</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1231"/>
                  </a:ext>
                </a:extLst>
              </a:tr>
              <a:tr h="425719">
                <a:tc>
                  <a:txBody>
                    <a:bodyPr/>
                    <a:lstStyle/>
                    <a:p>
                      <a:pPr marL="0" marR="0" lvl="0" indent="0" algn="l" defTabSz="914367" rtl="0" eaLnBrk="1" fontAlgn="t"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Microsoft Authenticator push notification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896879"/>
                  </a:ext>
                </a:extLst>
              </a:tr>
              <a:tr h="4257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Microsoft Authenticator phone sign-in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2499337"/>
                  </a:ext>
                </a:extLst>
              </a:tr>
              <a:tr h="42571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OATH software token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2211431"/>
                  </a:ext>
                </a:extLst>
              </a:tr>
              <a:tr h="42571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OATH hardware token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6486359"/>
                  </a:ext>
                </a:extLst>
              </a:tr>
              <a:tr h="42571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FIDO2 security key</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5719714"/>
                  </a:ext>
                </a:extLst>
              </a:tr>
              <a:tr h="4257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Windows Hello for Business</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035998"/>
                  </a:ext>
                </a:extLst>
              </a:tr>
              <a:tr h="425719">
                <a:tc>
                  <a:txBody>
                    <a:bodyPr/>
                    <a:lstStyle/>
                    <a:p>
                      <a:r>
                        <a:rPr lang="en-US" sz="1400" cap="none" spc="0">
                          <a:solidFill>
                            <a:schemeClr val="tx1"/>
                          </a:solidFill>
                          <a:latin typeface="+mn-lt"/>
                        </a:rPr>
                        <a:t>Certificate Based Authentication</a:t>
                      </a:r>
                      <a:endParaRPr lang="en-DE" sz="1400" cap="none" spc="0">
                        <a:solidFill>
                          <a:schemeClr val="tx1"/>
                        </a:solidFill>
                        <a:latin typeface="+mn-lt"/>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5356589"/>
                  </a:ext>
                </a:extLst>
              </a:tr>
              <a:tr h="4257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Temporary Access Pass</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0608557"/>
                  </a:ext>
                </a:extLst>
              </a:tr>
            </a:tbl>
          </a:graphicData>
        </a:graphic>
      </p:graphicFrame>
    </p:spTree>
    <p:extLst>
      <p:ext uri="{BB962C8B-B14F-4D97-AF65-F5344CB8AC3E}">
        <p14:creationId xmlns:p14="http://schemas.microsoft.com/office/powerpoint/2010/main" val="42812955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Top Corners Rounded 46">
            <a:extLst>
              <a:ext uri="{FF2B5EF4-FFF2-40B4-BE49-F238E27FC236}">
                <a16:creationId xmlns:a16="http://schemas.microsoft.com/office/drawing/2014/main" id="{2B51DBB0-20FB-9F9C-4A99-664245C0B84F}"/>
              </a:ext>
              <a:ext uri="{C183D7F6-B498-43B3-948B-1728B52AA6E4}">
                <adec:decorative xmlns:adec="http://schemas.microsoft.com/office/drawing/2017/decorative" val="1"/>
              </a:ext>
            </a:extLst>
          </p:cNvPr>
          <p:cNvSpPr/>
          <p:nvPr/>
        </p:nvSpPr>
        <p:spPr bwMode="auto">
          <a:xfrm rot="5400000">
            <a:off x="-2066279" y="3552180"/>
            <a:ext cx="4726282"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46" name="Rectangle: Top Corners Rounded 45">
            <a:extLst>
              <a:ext uri="{FF2B5EF4-FFF2-40B4-BE49-F238E27FC236}">
                <a16:creationId xmlns:a16="http://schemas.microsoft.com/office/drawing/2014/main" id="{1ED4039C-CA55-5A3C-2842-E05502A0765D}"/>
              </a:ext>
              <a:ext uri="{C183D7F6-B498-43B3-948B-1728B52AA6E4}">
                <adec:decorative xmlns:adec="http://schemas.microsoft.com/office/drawing/2017/decorative" val="1"/>
              </a:ext>
            </a:extLst>
          </p:cNvPr>
          <p:cNvSpPr/>
          <p:nvPr/>
        </p:nvSpPr>
        <p:spPr bwMode="auto">
          <a:xfrm rot="16200000">
            <a:off x="2631269" y="-541906"/>
            <a:ext cx="4536658"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compliant device</a:t>
            </a:r>
          </a:p>
        </p:txBody>
      </p:sp>
      <p:sp>
        <p:nvSpPr>
          <p:cNvPr id="24" name="Rectangle: Rounded Corners 23">
            <a:extLst>
              <a:ext uri="{FF2B5EF4-FFF2-40B4-BE49-F238E27FC236}">
                <a16:creationId xmlns:a16="http://schemas.microsoft.com/office/drawing/2014/main" id="{94E341CD-6477-C0A6-BE90-565B745593D6}"/>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8BFD4B66-79F8-48E4-9925-E7C22A4377C9}"/>
              </a:ext>
            </a:extLst>
          </p:cNvPr>
          <p:cNvSpPr txBox="1"/>
          <p:nvPr/>
        </p:nvSpPr>
        <p:spPr>
          <a:xfrm>
            <a:off x="833120" y="1824581"/>
            <a:ext cx="7876028" cy="1446550"/>
          </a:xfrm>
          <a:prstGeom prst="rect">
            <a:avLst/>
          </a:prstGeom>
          <a:noFill/>
        </p:spPr>
        <p:txBody>
          <a:bodyPr wrap="square" lIns="0" tIns="0" rIns="0" bIns="0" rtlCol="0">
            <a:spAutoFit/>
          </a:bodyPr>
          <a:lstStyle/>
          <a:p>
            <a:pPr defTabSz="914367">
              <a:spcAft>
                <a:spcPts val="600"/>
              </a:spcAft>
            </a:pPr>
            <a:r>
              <a:rPr lang="en-US" sz="2000" dirty="0"/>
              <a:t>Device is registered in Entra ID and is marked compliant by:</a:t>
            </a:r>
          </a:p>
          <a:p>
            <a:pPr marL="346075" indent="-234950" defTabSz="914367">
              <a:spcAft>
                <a:spcPts val="1800"/>
              </a:spcAft>
              <a:buFont typeface="Arial" panose="020B0604020202020204" pitchFamily="34" charset="0"/>
              <a:buChar char="•"/>
            </a:pPr>
            <a:r>
              <a:rPr lang="en-US" dirty="0"/>
              <a:t>Microsoft Intune</a:t>
            </a:r>
          </a:p>
          <a:p>
            <a:pPr marL="346075" indent="-234950" defTabSz="914367">
              <a:spcAft>
                <a:spcPts val="600"/>
              </a:spcAft>
              <a:buFont typeface="Arial" panose="020B0604020202020204" pitchFamily="34" charset="0"/>
              <a:buChar char="•"/>
            </a:pPr>
            <a:r>
              <a:rPr lang="en-US" dirty="0"/>
              <a:t>Third party mobile device management that has been set up as a third-party device compliance partner in Intune*</a:t>
            </a:r>
          </a:p>
        </p:txBody>
      </p:sp>
      <p:sp>
        <p:nvSpPr>
          <p:cNvPr id="8" name="TextBox 7">
            <a:extLst>
              <a:ext uri="{FF2B5EF4-FFF2-40B4-BE49-F238E27FC236}">
                <a16:creationId xmlns:a16="http://schemas.microsoft.com/office/drawing/2014/main" id="{0ADE7B5D-8D54-0A9B-FA89-21A9DFA9EAD9}"/>
              </a:ext>
            </a:extLst>
          </p:cNvPr>
          <p:cNvSpPr txBox="1"/>
          <p:nvPr/>
        </p:nvSpPr>
        <p:spPr>
          <a:xfrm>
            <a:off x="593725" y="6261391"/>
            <a:ext cx="6539097" cy="169277"/>
          </a:xfrm>
          <a:prstGeom prst="rect">
            <a:avLst/>
          </a:prstGeom>
          <a:noFill/>
        </p:spPr>
        <p:txBody>
          <a:bodyPr wrap="square" lIns="0" tIns="0" rIns="0" bIns="0">
            <a:spAutoFit/>
          </a:bodyPr>
          <a:lstStyle/>
          <a:p>
            <a:pPr defTabSz="914367"/>
            <a:r>
              <a:rPr lang="en-US" sz="1100" i="1" dirty="0">
                <a:highlight>
                  <a:srgbClr val="FFFF00"/>
                </a:highlight>
              </a:rPr>
              <a:t>* Requires licenses for Microsoft Intune</a:t>
            </a:r>
            <a:endParaRPr lang="de-DE" sz="1100" i="1" dirty="0">
              <a:highlight>
                <a:srgbClr val="FFFF00"/>
              </a:highlight>
            </a:endParaRPr>
          </a:p>
        </p:txBody>
      </p:sp>
      <p:pic>
        <p:nvPicPr>
          <p:cNvPr id="23" name="Image 22">
            <a:extLst>
              <a:ext uri="{FF2B5EF4-FFF2-40B4-BE49-F238E27FC236}">
                <a16:creationId xmlns:a16="http://schemas.microsoft.com/office/drawing/2014/main" id="{3FF71F71-57E4-B3B2-78D0-20B02122EFAC}"/>
              </a:ext>
            </a:extLst>
          </p:cNvPr>
          <p:cNvPicPr>
            <a:picLocks noChangeAspect="1"/>
          </p:cNvPicPr>
          <p:nvPr/>
        </p:nvPicPr>
        <p:blipFill>
          <a:blip r:embed="rId3"/>
          <a:stretch>
            <a:fillRect/>
          </a:stretch>
        </p:blipFill>
        <p:spPr>
          <a:xfrm>
            <a:off x="9652469" y="1617055"/>
            <a:ext cx="1596209" cy="4463974"/>
          </a:xfrm>
          <a:prstGeom prst="rect">
            <a:avLst/>
          </a:prstGeom>
        </p:spPr>
      </p:pic>
    </p:spTree>
    <p:extLst>
      <p:ext uri="{BB962C8B-B14F-4D97-AF65-F5344CB8AC3E}">
        <p14:creationId xmlns:p14="http://schemas.microsoft.com/office/powerpoint/2010/main" val="23928930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Top Corners Rounded 29">
            <a:extLst>
              <a:ext uri="{FF2B5EF4-FFF2-40B4-BE49-F238E27FC236}">
                <a16:creationId xmlns:a16="http://schemas.microsoft.com/office/drawing/2014/main" id="{3CBE0037-A5F0-77A4-2DB2-30C89F2CB084}"/>
              </a:ext>
              <a:ext uri="{C183D7F6-B498-43B3-948B-1728B52AA6E4}">
                <adec:decorative xmlns:adec="http://schemas.microsoft.com/office/drawing/2017/decorative" val="1"/>
              </a:ext>
            </a:extLst>
          </p:cNvPr>
          <p:cNvSpPr/>
          <p:nvPr/>
        </p:nvSpPr>
        <p:spPr bwMode="auto">
          <a:xfrm rot="5400000">
            <a:off x="-2066279" y="3552180"/>
            <a:ext cx="4726282"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1" name="Rectangle: Top Corners Rounded 30">
            <a:extLst>
              <a:ext uri="{FF2B5EF4-FFF2-40B4-BE49-F238E27FC236}">
                <a16:creationId xmlns:a16="http://schemas.microsoft.com/office/drawing/2014/main" id="{550EF05D-8D30-DE60-9336-5435FDDED19F}"/>
              </a:ext>
              <a:ext uri="{C183D7F6-B498-43B3-948B-1728B52AA6E4}">
                <adec:decorative xmlns:adec="http://schemas.microsoft.com/office/drawing/2017/decorative" val="1"/>
              </a:ext>
            </a:extLst>
          </p:cNvPr>
          <p:cNvSpPr/>
          <p:nvPr/>
        </p:nvSpPr>
        <p:spPr bwMode="auto">
          <a:xfrm rot="16200000">
            <a:off x="2631269" y="-541906"/>
            <a:ext cx="4536658"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Entra hybrid joined device</a:t>
            </a:r>
          </a:p>
        </p:txBody>
      </p:sp>
      <p:sp>
        <p:nvSpPr>
          <p:cNvPr id="7" name="Rectangle: Rounded Corners 6">
            <a:extLst>
              <a:ext uri="{FF2B5EF4-FFF2-40B4-BE49-F238E27FC236}">
                <a16:creationId xmlns:a16="http://schemas.microsoft.com/office/drawing/2014/main" id="{7C874EFA-5348-D603-C96D-1192D8E46EC9}"/>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3C88A667-D7E2-0FB5-6899-29E7427F5597}"/>
              </a:ext>
              <a:ext uri="{C183D7F6-B498-43B3-948B-1728B52AA6E4}">
                <adec:decorative xmlns:adec="http://schemas.microsoft.com/office/drawing/2017/decorative" val="1"/>
              </a:ext>
            </a:extLst>
          </p:cNvPr>
          <p:cNvCxnSpPr>
            <a:cxnSpLocks/>
          </p:cNvCxnSpPr>
          <p:nvPr/>
        </p:nvCxnSpPr>
        <p:spPr>
          <a:xfrm>
            <a:off x="833120" y="3451853"/>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BE7C36-31BB-5A5E-9310-A8DF00A43745}"/>
              </a:ext>
              <a:ext uri="{C183D7F6-B498-43B3-948B-1728B52AA6E4}">
                <adec:decorative xmlns:adec="http://schemas.microsoft.com/office/drawing/2017/decorative" val="1"/>
              </a:ext>
            </a:extLst>
          </p:cNvPr>
          <p:cNvCxnSpPr>
            <a:cxnSpLocks/>
          </p:cNvCxnSpPr>
          <p:nvPr/>
        </p:nvCxnSpPr>
        <p:spPr>
          <a:xfrm>
            <a:off x="833120" y="4329916"/>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45C1F7B-C4D0-F06C-3E4E-D61AE3B409C4}"/>
              </a:ext>
              <a:ext uri="{C183D7F6-B498-43B3-948B-1728B52AA6E4}">
                <adec:decorative xmlns:adec="http://schemas.microsoft.com/office/drawing/2017/decorative" val="1"/>
              </a:ext>
            </a:extLst>
          </p:cNvPr>
          <p:cNvCxnSpPr>
            <a:cxnSpLocks/>
          </p:cNvCxnSpPr>
          <p:nvPr/>
        </p:nvCxnSpPr>
        <p:spPr>
          <a:xfrm>
            <a:off x="833120" y="5207979"/>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A2C43A-1E68-7D92-B429-6AA3639092A7}"/>
              </a:ext>
            </a:extLst>
          </p:cNvPr>
          <p:cNvSpPr txBox="1"/>
          <p:nvPr/>
        </p:nvSpPr>
        <p:spPr>
          <a:xfrm>
            <a:off x="833120" y="1750938"/>
            <a:ext cx="7876028" cy="1569660"/>
          </a:xfrm>
          <a:prstGeom prst="rect">
            <a:avLst/>
          </a:prstGeom>
          <a:noFill/>
        </p:spPr>
        <p:txBody>
          <a:bodyPr wrap="square" lIns="0" tIns="0" rIns="0" bIns="0" rtlCol="0">
            <a:spAutoFit/>
          </a:bodyPr>
          <a:lstStyle/>
          <a:p>
            <a:pPr defTabSz="914367">
              <a:spcAft>
                <a:spcPts val="600"/>
              </a:spcAft>
            </a:pPr>
            <a:r>
              <a:rPr lang="en-US" sz="2000" dirty="0"/>
              <a:t>Device must be </a:t>
            </a:r>
            <a:r>
              <a:rPr lang="en-US" sz="2000" b="1" dirty="0">
                <a:latin typeface="+mj-lt"/>
              </a:rPr>
              <a:t>hybrid</a:t>
            </a:r>
            <a:r>
              <a:rPr lang="en-US" sz="2000" dirty="0">
                <a:latin typeface="+mj-lt"/>
              </a:rPr>
              <a:t> </a:t>
            </a:r>
            <a:r>
              <a:rPr lang="en-US" sz="2000" dirty="0"/>
              <a:t>joined. Does not include:</a:t>
            </a:r>
          </a:p>
          <a:p>
            <a:pPr marL="346075" indent="-234950" defTabSz="914367">
              <a:spcAft>
                <a:spcPts val="600"/>
              </a:spcAft>
              <a:buFont typeface="Arial" panose="020B0604020202020204" pitchFamily="34" charset="0"/>
              <a:buChar char="•"/>
            </a:pPr>
            <a:r>
              <a:rPr lang="en-US" dirty="0"/>
              <a:t>Entra ID registered (workplace joined) – personal devices registered with Entra ID</a:t>
            </a:r>
          </a:p>
          <a:p>
            <a:pPr marL="346075" indent="-234950" defTabSz="914367">
              <a:spcAft>
                <a:spcPts val="600"/>
              </a:spcAft>
              <a:buFont typeface="Arial" panose="020B0604020202020204" pitchFamily="34" charset="0"/>
              <a:buChar char="•"/>
            </a:pPr>
            <a:r>
              <a:rPr lang="en-US" dirty="0"/>
              <a:t>Entra ID joined – Windows 10/11 devices that are not joined to AD</a:t>
            </a:r>
            <a:br>
              <a:rPr lang="en-US" dirty="0"/>
            </a:br>
            <a:r>
              <a:rPr lang="en-US" dirty="0"/>
              <a:t>DS domain</a:t>
            </a:r>
          </a:p>
        </p:txBody>
      </p:sp>
      <p:sp>
        <p:nvSpPr>
          <p:cNvPr id="11" name="TextBox 10">
            <a:extLst>
              <a:ext uri="{FF2B5EF4-FFF2-40B4-BE49-F238E27FC236}">
                <a16:creationId xmlns:a16="http://schemas.microsoft.com/office/drawing/2014/main" id="{12730E3F-63E9-723E-44FE-C3C706A39372}"/>
              </a:ext>
            </a:extLst>
          </p:cNvPr>
          <p:cNvSpPr txBox="1"/>
          <p:nvPr/>
        </p:nvSpPr>
        <p:spPr>
          <a:xfrm>
            <a:off x="833120" y="3583108"/>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Only applies to Windows 7/8/10/11 devices that are joined to AD DS domain </a:t>
            </a:r>
            <a:r>
              <a:rPr lang="en-US" sz="2000" b="1" dirty="0">
                <a:latin typeface="+mj-lt"/>
              </a:rPr>
              <a:t>and</a:t>
            </a:r>
            <a:r>
              <a:rPr lang="en-US" sz="2000" dirty="0"/>
              <a:t> Entra ID</a:t>
            </a:r>
          </a:p>
        </p:txBody>
      </p:sp>
      <p:sp>
        <p:nvSpPr>
          <p:cNvPr id="12" name="TextBox 11">
            <a:extLst>
              <a:ext uri="{FF2B5EF4-FFF2-40B4-BE49-F238E27FC236}">
                <a16:creationId xmlns:a16="http://schemas.microsoft.com/office/drawing/2014/main" id="{9128252C-6B4D-9BED-6236-6381684E913A}"/>
              </a:ext>
            </a:extLst>
          </p:cNvPr>
          <p:cNvSpPr txBox="1"/>
          <p:nvPr/>
        </p:nvSpPr>
        <p:spPr>
          <a:xfrm>
            <a:off x="833120" y="4461171"/>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a:t>Implies device can be managed using GPO and/or management system such as SCCM</a:t>
            </a:r>
          </a:p>
        </p:txBody>
      </p:sp>
      <p:sp>
        <p:nvSpPr>
          <p:cNvPr id="2" name="TextBox 1">
            <a:extLst>
              <a:ext uri="{FF2B5EF4-FFF2-40B4-BE49-F238E27FC236}">
                <a16:creationId xmlns:a16="http://schemas.microsoft.com/office/drawing/2014/main" id="{8BFD4B66-79F8-48E4-9925-E7C22A4377C9}"/>
              </a:ext>
            </a:extLst>
          </p:cNvPr>
          <p:cNvSpPr txBox="1"/>
          <p:nvPr/>
        </p:nvSpPr>
        <p:spPr>
          <a:xfrm>
            <a:off x="833120" y="5339237"/>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Relatively weak, as Entra ID cannot determine if the device is actively managed</a:t>
            </a:r>
          </a:p>
        </p:txBody>
      </p:sp>
      <p:pic>
        <p:nvPicPr>
          <p:cNvPr id="6" name="Image 5">
            <a:extLst>
              <a:ext uri="{FF2B5EF4-FFF2-40B4-BE49-F238E27FC236}">
                <a16:creationId xmlns:a16="http://schemas.microsoft.com/office/drawing/2014/main" id="{BD1AE91B-AD3D-6972-5509-F75B9D89EFDA}"/>
              </a:ext>
            </a:extLst>
          </p:cNvPr>
          <p:cNvPicPr>
            <a:picLocks noChangeAspect="1"/>
          </p:cNvPicPr>
          <p:nvPr/>
        </p:nvPicPr>
        <p:blipFill>
          <a:blip r:embed="rId3"/>
          <a:stretch>
            <a:fillRect/>
          </a:stretch>
        </p:blipFill>
        <p:spPr>
          <a:xfrm>
            <a:off x="9617438" y="1587990"/>
            <a:ext cx="1666276" cy="4605788"/>
          </a:xfrm>
          <a:prstGeom prst="rect">
            <a:avLst/>
          </a:prstGeom>
        </p:spPr>
      </p:pic>
    </p:spTree>
    <p:extLst>
      <p:ext uri="{BB962C8B-B14F-4D97-AF65-F5344CB8AC3E}">
        <p14:creationId xmlns:p14="http://schemas.microsoft.com/office/powerpoint/2010/main" val="24275257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approved client app</a:t>
            </a:r>
          </a:p>
        </p:txBody>
      </p:sp>
      <p:sp>
        <p:nvSpPr>
          <p:cNvPr id="8" name="Rectangle: Top Corners Rounded 7">
            <a:extLst>
              <a:ext uri="{FF2B5EF4-FFF2-40B4-BE49-F238E27FC236}">
                <a16:creationId xmlns:a16="http://schemas.microsoft.com/office/drawing/2014/main" id="{CC9ECBBC-4E9B-6B59-66F5-6E8CDA70829B}"/>
              </a:ext>
              <a:ext uri="{C183D7F6-B498-43B3-948B-1728B52AA6E4}">
                <adec:decorative xmlns:adec="http://schemas.microsoft.com/office/drawing/2017/decorative" val="1"/>
              </a:ext>
            </a:extLst>
          </p:cNvPr>
          <p:cNvSpPr/>
          <p:nvPr/>
        </p:nvSpPr>
        <p:spPr bwMode="auto">
          <a:xfrm rot="5400000">
            <a:off x="-1843582" y="3329483"/>
            <a:ext cx="4280887"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8F25B63D-CC62-5F6A-0171-1DD86B7F8CFD}"/>
              </a:ext>
              <a:ext uri="{C183D7F6-B498-43B3-948B-1728B52AA6E4}">
                <adec:decorative xmlns:adec="http://schemas.microsoft.com/office/drawing/2017/decorative" val="1"/>
              </a:ext>
            </a:extLst>
          </p:cNvPr>
          <p:cNvSpPr/>
          <p:nvPr/>
        </p:nvSpPr>
        <p:spPr bwMode="auto">
          <a:xfrm rot="16200000">
            <a:off x="2914977" y="-825614"/>
            <a:ext cx="3969241"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F5D8434F-C47F-7868-A0A4-04DFE2E7ABA6}"/>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019A74B4-15DD-6C8B-00D1-0F6638DA2F0A}"/>
              </a:ext>
              <a:ext uri="{C183D7F6-B498-43B3-948B-1728B52AA6E4}">
                <adec:decorative xmlns:adec="http://schemas.microsoft.com/office/drawing/2017/decorative" val="1"/>
              </a:ext>
            </a:extLst>
          </p:cNvPr>
          <p:cNvCxnSpPr>
            <a:cxnSpLocks/>
          </p:cNvCxnSpPr>
          <p:nvPr/>
        </p:nvCxnSpPr>
        <p:spPr>
          <a:xfrm>
            <a:off x="833120" y="2697560"/>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B2F882-3538-8FD1-9C2C-0DADE6FE0CA2}"/>
              </a:ext>
              <a:ext uri="{C183D7F6-B498-43B3-948B-1728B52AA6E4}">
                <adec:decorative xmlns:adec="http://schemas.microsoft.com/office/drawing/2017/decorative" val="1"/>
              </a:ext>
            </a:extLst>
          </p:cNvPr>
          <p:cNvCxnSpPr>
            <a:cxnSpLocks/>
          </p:cNvCxnSpPr>
          <p:nvPr/>
        </p:nvCxnSpPr>
        <p:spPr>
          <a:xfrm>
            <a:off x="833120" y="3900353"/>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5F329A-4F07-9EF6-1A41-28C2DA4F4066}"/>
              </a:ext>
            </a:extLst>
          </p:cNvPr>
          <p:cNvSpPr txBox="1"/>
          <p:nvPr/>
        </p:nvSpPr>
        <p:spPr>
          <a:xfrm>
            <a:off x="833120" y="2175584"/>
            <a:ext cx="7876028" cy="307777"/>
          </a:xfrm>
          <a:prstGeom prst="rect">
            <a:avLst/>
          </a:prstGeom>
          <a:noFill/>
        </p:spPr>
        <p:txBody>
          <a:bodyPr wrap="square" lIns="0" tIns="0" rIns="0" bIns="0" rtlCol="0">
            <a:spAutoFit/>
          </a:bodyPr>
          <a:lstStyle/>
          <a:p>
            <a:pPr defTabSz="914367">
              <a:spcAft>
                <a:spcPts val="600"/>
              </a:spcAft>
            </a:pPr>
            <a:r>
              <a:rPr lang="en-US" sz="2000" dirty="0"/>
              <a:t>Provides access for specific applications.</a:t>
            </a:r>
          </a:p>
        </p:txBody>
      </p:sp>
      <p:sp>
        <p:nvSpPr>
          <p:cNvPr id="14" name="TextBox 13">
            <a:extLst>
              <a:ext uri="{FF2B5EF4-FFF2-40B4-BE49-F238E27FC236}">
                <a16:creationId xmlns:a16="http://schemas.microsoft.com/office/drawing/2014/main" id="{2D9CF6F9-78C8-85FF-95D5-08F5FCC4395C}"/>
              </a:ext>
            </a:extLst>
          </p:cNvPr>
          <p:cNvSpPr txBox="1"/>
          <p:nvPr/>
        </p:nvSpPr>
        <p:spPr>
          <a:xfrm>
            <a:off x="833120" y="2947603"/>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These applications support Intune mobile application management. Only applies to Android and iOS.</a:t>
            </a:r>
          </a:p>
        </p:txBody>
      </p:sp>
      <p:sp>
        <p:nvSpPr>
          <p:cNvPr id="15" name="TextBox 14">
            <a:extLst>
              <a:ext uri="{FF2B5EF4-FFF2-40B4-BE49-F238E27FC236}">
                <a16:creationId xmlns:a16="http://schemas.microsoft.com/office/drawing/2014/main" id="{4E4E7A5D-0896-ABD8-DF71-892DBB414BF6}"/>
              </a:ext>
            </a:extLst>
          </p:cNvPr>
          <p:cNvSpPr txBox="1"/>
          <p:nvPr/>
        </p:nvSpPr>
        <p:spPr>
          <a:xfrm>
            <a:off x="831292" y="4219200"/>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This differs from the client app condition, which is based on the access protocol that types of applications used.</a:t>
            </a:r>
          </a:p>
        </p:txBody>
      </p:sp>
      <p:sp>
        <p:nvSpPr>
          <p:cNvPr id="5" name="Rectangle 4">
            <a:extLst>
              <a:ext uri="{FF2B5EF4-FFF2-40B4-BE49-F238E27FC236}">
                <a16:creationId xmlns:a16="http://schemas.microsoft.com/office/drawing/2014/main" id="{DE6979E2-E73C-444E-A94D-9739428E6F3C}"/>
              </a:ext>
            </a:extLst>
          </p:cNvPr>
          <p:cNvSpPr/>
          <p:nvPr/>
        </p:nvSpPr>
        <p:spPr>
          <a:xfrm>
            <a:off x="584201" y="6000996"/>
            <a:ext cx="4437112" cy="169277"/>
          </a:xfrm>
          <a:prstGeom prst="rect">
            <a:avLst/>
          </a:prstGeom>
        </p:spPr>
        <p:txBody>
          <a:bodyPr wrap="none" lIns="0" tIns="0" rIns="0" bIns="0">
            <a:noAutofit/>
          </a:bodyPr>
          <a:lstStyle/>
          <a:p>
            <a:pPr defTabSz="914367"/>
            <a:r>
              <a:rPr lang="en-US" sz="1100" b="1" dirty="0">
                <a:latin typeface="+mj-lt"/>
              </a:rPr>
              <a:t>Note</a:t>
            </a:r>
            <a:r>
              <a:rPr lang="en-US" sz="1100" dirty="0"/>
              <a:t>: List of approved apps is at </a:t>
            </a:r>
            <a:r>
              <a:rPr lang="en-US" sz="1100" b="1" u="sng" dirty="0">
                <a:solidFill>
                  <a:schemeClr val="accent1"/>
                </a:solidFill>
                <a:latin typeface="+mj-lt"/>
              </a:rPr>
              <a:t>https://aka.ms/supportedmamapps</a:t>
            </a:r>
          </a:p>
        </p:txBody>
      </p:sp>
      <p:pic>
        <p:nvPicPr>
          <p:cNvPr id="4" name="Image 3">
            <a:extLst>
              <a:ext uri="{FF2B5EF4-FFF2-40B4-BE49-F238E27FC236}">
                <a16:creationId xmlns:a16="http://schemas.microsoft.com/office/drawing/2014/main" id="{7364B0EC-866A-C54F-3868-E35E25FD2B47}"/>
              </a:ext>
            </a:extLst>
          </p:cNvPr>
          <p:cNvPicPr>
            <a:picLocks noChangeAspect="1"/>
          </p:cNvPicPr>
          <p:nvPr/>
        </p:nvPicPr>
        <p:blipFill>
          <a:blip r:embed="rId3"/>
          <a:stretch>
            <a:fillRect/>
          </a:stretch>
        </p:blipFill>
        <p:spPr>
          <a:xfrm>
            <a:off x="9610100" y="1615699"/>
            <a:ext cx="1555203" cy="4336825"/>
          </a:xfrm>
          <a:prstGeom prst="rect">
            <a:avLst/>
          </a:prstGeom>
        </p:spPr>
      </p:pic>
    </p:spTree>
    <p:extLst>
      <p:ext uri="{BB962C8B-B14F-4D97-AF65-F5344CB8AC3E}">
        <p14:creationId xmlns:p14="http://schemas.microsoft.com/office/powerpoint/2010/main" val="38786002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app protection policies</a:t>
            </a:r>
          </a:p>
        </p:txBody>
      </p:sp>
      <p:sp>
        <p:nvSpPr>
          <p:cNvPr id="23" name="Rectangle: Top Corners Rounded 22">
            <a:extLst>
              <a:ext uri="{FF2B5EF4-FFF2-40B4-BE49-F238E27FC236}">
                <a16:creationId xmlns:a16="http://schemas.microsoft.com/office/drawing/2014/main" id="{315E11CC-87C5-02B1-563E-99B883EF1346}"/>
              </a:ext>
              <a:ext uri="{C183D7F6-B498-43B3-948B-1728B52AA6E4}">
                <adec:decorative xmlns:adec="http://schemas.microsoft.com/office/drawing/2017/decorative" val="1"/>
              </a:ext>
            </a:extLst>
          </p:cNvPr>
          <p:cNvSpPr/>
          <p:nvPr/>
        </p:nvSpPr>
        <p:spPr bwMode="auto">
          <a:xfrm rot="5400000">
            <a:off x="-1799640" y="3285541"/>
            <a:ext cx="4193004"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4" name="Rectangle: Top Corners Rounded 23">
            <a:extLst>
              <a:ext uri="{FF2B5EF4-FFF2-40B4-BE49-F238E27FC236}">
                <a16:creationId xmlns:a16="http://schemas.microsoft.com/office/drawing/2014/main" id="{9A435800-01B3-CE83-F19C-B27EE4C89561}"/>
              </a:ext>
              <a:ext uri="{C183D7F6-B498-43B3-948B-1728B52AA6E4}">
                <adec:decorative xmlns:adec="http://schemas.microsoft.com/office/drawing/2017/decorative" val="1"/>
              </a:ext>
            </a:extLst>
          </p:cNvPr>
          <p:cNvSpPr/>
          <p:nvPr/>
        </p:nvSpPr>
        <p:spPr bwMode="auto">
          <a:xfrm rot="16200000">
            <a:off x="2981210" y="-891847"/>
            <a:ext cx="3836775"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DD6D1BD1-D444-DE64-FC40-6AFF9C09E4B1}"/>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33EEE797-5BD1-CE49-66F9-9087C60943AF}"/>
              </a:ext>
              <a:ext uri="{C183D7F6-B498-43B3-948B-1728B52AA6E4}">
                <adec:decorative xmlns:adec="http://schemas.microsoft.com/office/drawing/2017/decorative" val="1"/>
              </a:ext>
            </a:extLst>
          </p:cNvPr>
          <p:cNvCxnSpPr>
            <a:cxnSpLocks/>
          </p:cNvCxnSpPr>
          <p:nvPr/>
        </p:nvCxnSpPr>
        <p:spPr>
          <a:xfrm>
            <a:off x="833120" y="3535230"/>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1E0345E-931E-73AF-852D-B4532FAD30DF}"/>
              </a:ext>
            </a:extLst>
          </p:cNvPr>
          <p:cNvSpPr txBox="1"/>
          <p:nvPr/>
        </p:nvSpPr>
        <p:spPr>
          <a:xfrm>
            <a:off x="833120" y="2292515"/>
            <a:ext cx="7879340" cy="923330"/>
          </a:xfrm>
          <a:prstGeom prst="rect">
            <a:avLst/>
          </a:prstGeom>
          <a:noFill/>
        </p:spPr>
        <p:txBody>
          <a:bodyPr wrap="square" lIns="0" tIns="0" rIns="0" bIns="0" rtlCol="0">
            <a:spAutoFit/>
          </a:bodyPr>
          <a:lstStyle/>
          <a:p>
            <a:pPr defTabSz="914367">
              <a:spcAft>
                <a:spcPts val="600"/>
              </a:spcAft>
            </a:pPr>
            <a:r>
              <a:rPr lang="en-US" sz="2000" dirty="0"/>
              <a:t>Mobile Application Management (MAM) app protection policies allow you to manage and protect your organization’s data within an application.</a:t>
            </a:r>
          </a:p>
        </p:txBody>
      </p:sp>
      <p:sp>
        <p:nvSpPr>
          <p:cNvPr id="27" name="TextBox 26">
            <a:extLst>
              <a:ext uri="{FF2B5EF4-FFF2-40B4-BE49-F238E27FC236}">
                <a16:creationId xmlns:a16="http://schemas.microsoft.com/office/drawing/2014/main" id="{4881D962-A8A0-84DF-28CE-8C4988EE1D92}"/>
              </a:ext>
            </a:extLst>
          </p:cNvPr>
          <p:cNvSpPr txBox="1"/>
          <p:nvPr/>
        </p:nvSpPr>
        <p:spPr>
          <a:xfrm>
            <a:off x="833120" y="3871019"/>
            <a:ext cx="7876028" cy="615553"/>
          </a:xfrm>
          <a:prstGeom prst="rect">
            <a:avLst/>
          </a:prstGeom>
          <a:noFill/>
        </p:spPr>
        <p:txBody>
          <a:bodyPr wrap="square" lIns="0" tIns="0" rIns="0" bIns="0" rtlCol="0">
            <a:spAutoFit/>
          </a:bodyPr>
          <a:lstStyle/>
          <a:p>
            <a:pPr defTabSz="914367">
              <a:spcBef>
                <a:spcPts val="588"/>
              </a:spcBef>
              <a:spcAft>
                <a:spcPts val="588"/>
              </a:spcAft>
            </a:pPr>
            <a:r>
              <a:rPr lang="en-US" sz="2000" dirty="0"/>
              <a:t>To apply this grant control, Conditional Access requires that the device is registered in Entra ID, which requires using a broker app.</a:t>
            </a:r>
          </a:p>
        </p:txBody>
      </p:sp>
      <p:sp>
        <p:nvSpPr>
          <p:cNvPr id="5" name="Rectangle 4">
            <a:extLst>
              <a:ext uri="{FF2B5EF4-FFF2-40B4-BE49-F238E27FC236}">
                <a16:creationId xmlns:a16="http://schemas.microsoft.com/office/drawing/2014/main" id="{DE6979E2-E73C-444E-A94D-9739428E6F3C}"/>
              </a:ext>
            </a:extLst>
          </p:cNvPr>
          <p:cNvSpPr/>
          <p:nvPr/>
        </p:nvSpPr>
        <p:spPr>
          <a:xfrm>
            <a:off x="593724" y="5972311"/>
            <a:ext cx="4572000" cy="169277"/>
          </a:xfrm>
          <a:prstGeom prst="rect">
            <a:avLst/>
          </a:prstGeom>
        </p:spPr>
        <p:txBody>
          <a:bodyPr wrap="none" lIns="0" tIns="0" rIns="0" bIns="0">
            <a:noAutofit/>
          </a:bodyPr>
          <a:lstStyle/>
          <a:p>
            <a:pPr defTabSz="914367"/>
            <a:r>
              <a:rPr lang="en-US" sz="1100" b="1" dirty="0">
                <a:latin typeface="+mj-lt"/>
              </a:rPr>
              <a:t>Note</a:t>
            </a:r>
            <a:r>
              <a:rPr lang="en-US" sz="1100" dirty="0"/>
              <a:t>: List of approved apps is at </a:t>
            </a:r>
            <a:r>
              <a:rPr lang="en-US" sz="1100" b="1" u="sng" dirty="0">
                <a:solidFill>
                  <a:schemeClr val="accent1"/>
                </a:solidFill>
                <a:latin typeface="+mj-lt"/>
              </a:rPr>
              <a:t>https://aka.ms/supportedmamapps</a:t>
            </a:r>
          </a:p>
        </p:txBody>
      </p:sp>
      <p:pic>
        <p:nvPicPr>
          <p:cNvPr id="4" name="Image 3">
            <a:extLst>
              <a:ext uri="{FF2B5EF4-FFF2-40B4-BE49-F238E27FC236}">
                <a16:creationId xmlns:a16="http://schemas.microsoft.com/office/drawing/2014/main" id="{63EA4EBD-64A2-965C-EAA1-C573E6C000CA}"/>
              </a:ext>
            </a:extLst>
          </p:cNvPr>
          <p:cNvPicPr>
            <a:picLocks noChangeAspect="1"/>
          </p:cNvPicPr>
          <p:nvPr/>
        </p:nvPicPr>
        <p:blipFill>
          <a:blip r:embed="rId3"/>
          <a:stretch>
            <a:fillRect/>
          </a:stretch>
        </p:blipFill>
        <p:spPr>
          <a:xfrm>
            <a:off x="9533765" y="1655004"/>
            <a:ext cx="1825115" cy="4333865"/>
          </a:xfrm>
          <a:prstGeom prst="rect">
            <a:avLst/>
          </a:prstGeom>
        </p:spPr>
      </p:pic>
    </p:spTree>
    <p:extLst>
      <p:ext uri="{BB962C8B-B14F-4D97-AF65-F5344CB8AC3E}">
        <p14:creationId xmlns:p14="http://schemas.microsoft.com/office/powerpoint/2010/main" val="38960188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Terms of use</a:t>
            </a:r>
          </a:p>
        </p:txBody>
      </p:sp>
      <p:sp>
        <p:nvSpPr>
          <p:cNvPr id="45" name="Freeform: Shape 44">
            <a:extLst>
              <a:ext uri="{FF2B5EF4-FFF2-40B4-BE49-F238E27FC236}">
                <a16:creationId xmlns:a16="http://schemas.microsoft.com/office/drawing/2014/main" id="{77C656A4-39CB-0DA6-45BE-88D25CACF8E7}"/>
              </a:ext>
              <a:ext uri="{C183D7F6-B498-43B3-948B-1728B52AA6E4}">
                <adec:decorative xmlns:adec="http://schemas.microsoft.com/office/drawing/2017/decorative" val="1"/>
              </a:ext>
            </a:extLst>
          </p:cNvPr>
          <p:cNvSpPr/>
          <p:nvPr/>
        </p:nvSpPr>
        <p:spPr bwMode="auto">
          <a:xfrm flipH="1">
            <a:off x="6381749" y="1436689"/>
            <a:ext cx="5810250" cy="4832350"/>
          </a:xfrm>
          <a:custGeom>
            <a:avLst/>
            <a:gdLst>
              <a:gd name="connsiteX0" fmla="*/ 5663975 w 5810250"/>
              <a:gd name="connsiteY0" fmla="*/ 0 h 4832350"/>
              <a:gd name="connsiteX1" fmla="*/ 0 w 5810250"/>
              <a:gd name="connsiteY1" fmla="*/ 0 h 4832350"/>
              <a:gd name="connsiteX2" fmla="*/ 0 w 5810250"/>
              <a:gd name="connsiteY2" fmla="*/ 4832350 h 4832350"/>
              <a:gd name="connsiteX3" fmla="*/ 5663975 w 5810250"/>
              <a:gd name="connsiteY3" fmla="*/ 4832350 h 4832350"/>
              <a:gd name="connsiteX4" fmla="*/ 5810250 w 5810250"/>
              <a:gd name="connsiteY4" fmla="*/ 4686075 h 4832350"/>
              <a:gd name="connsiteX5" fmla="*/ 5810250 w 5810250"/>
              <a:gd name="connsiteY5" fmla="*/ 146275 h 4832350"/>
              <a:gd name="connsiteX6" fmla="*/ 5663975 w 5810250"/>
              <a:gd name="connsiteY6" fmla="*/ 0 h 48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0" h="4832350">
                <a:moveTo>
                  <a:pt x="5663975" y="0"/>
                </a:moveTo>
                <a:lnTo>
                  <a:pt x="0" y="0"/>
                </a:lnTo>
                <a:lnTo>
                  <a:pt x="0" y="4832350"/>
                </a:lnTo>
                <a:lnTo>
                  <a:pt x="5663975" y="4832350"/>
                </a:lnTo>
                <a:cubicBezTo>
                  <a:pt x="5744760" y="4832350"/>
                  <a:pt x="5810250" y="4766860"/>
                  <a:pt x="5810250" y="4686075"/>
                </a:cubicBezTo>
                <a:lnTo>
                  <a:pt x="5810250" y="146275"/>
                </a:lnTo>
                <a:cubicBezTo>
                  <a:pt x="5810250" y="65490"/>
                  <a:pt x="5744760" y="0"/>
                  <a:pt x="5663975"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F31A7C5A-A213-B1E1-89D0-83BC59D9BDB5}"/>
              </a:ext>
              <a:ext uri="{C183D7F6-B498-43B3-948B-1728B52AA6E4}">
                <adec:decorative xmlns:adec="http://schemas.microsoft.com/office/drawing/2017/decorative" val="1"/>
              </a:ext>
            </a:extLst>
          </p:cNvPr>
          <p:cNvSpPr/>
          <p:nvPr/>
        </p:nvSpPr>
        <p:spPr bwMode="auto">
          <a:xfrm flipH="1">
            <a:off x="745399" y="3640162"/>
            <a:ext cx="5311080" cy="2474279"/>
          </a:xfrm>
          <a:prstGeom prst="roundRect">
            <a:avLst>
              <a:gd name="adj" fmla="val 4889"/>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029715BB-9287-D879-91EC-1C8CAADECE2D}"/>
              </a:ext>
              <a:ext uri="{C183D7F6-B498-43B3-948B-1728B52AA6E4}">
                <adec:decorative xmlns:adec="http://schemas.microsoft.com/office/drawing/2017/decorative" val="1"/>
              </a:ext>
            </a:extLst>
          </p:cNvPr>
          <p:cNvSpPr/>
          <p:nvPr/>
        </p:nvSpPr>
        <p:spPr bwMode="auto">
          <a:xfrm rot="5400000">
            <a:off x="-676949" y="2091653"/>
            <a:ext cx="1938094"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282B7C08-6066-0923-0F08-7E72FB08C969}"/>
              </a:ext>
              <a:ext uri="{C183D7F6-B498-43B3-948B-1728B52AA6E4}">
                <adec:decorative xmlns:adec="http://schemas.microsoft.com/office/drawing/2017/decorative" val="1"/>
              </a:ext>
            </a:extLst>
          </p:cNvPr>
          <p:cNvSpPr/>
          <p:nvPr/>
        </p:nvSpPr>
        <p:spPr bwMode="auto">
          <a:xfrm flipV="1">
            <a:off x="581938" y="3081864"/>
            <a:ext cx="5201920" cy="3187173"/>
          </a:xfrm>
          <a:prstGeom prst="bentArrow">
            <a:avLst>
              <a:gd name="adj1" fmla="val 25000"/>
              <a:gd name="adj2" fmla="val 0"/>
              <a:gd name="adj3" fmla="val 25000"/>
              <a:gd name="adj4" fmla="val 4736"/>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Arrow: Bent 14">
            <a:extLst>
              <a:ext uri="{FF2B5EF4-FFF2-40B4-BE49-F238E27FC236}">
                <a16:creationId xmlns:a16="http://schemas.microsoft.com/office/drawing/2014/main" id="{3ADCF63D-0781-971C-E4E0-EB6249B27A1E}"/>
              </a:ext>
              <a:ext uri="{C183D7F6-B498-43B3-948B-1728B52AA6E4}">
                <adec:decorative xmlns:adec="http://schemas.microsoft.com/office/drawing/2017/decorative" val="1"/>
              </a:ext>
            </a:extLst>
          </p:cNvPr>
          <p:cNvSpPr/>
          <p:nvPr/>
        </p:nvSpPr>
        <p:spPr bwMode="auto">
          <a:xfrm rot="16200000" flipV="1">
            <a:off x="3819770" y="3865171"/>
            <a:ext cx="4369117" cy="438613"/>
          </a:xfrm>
          <a:prstGeom prst="bentArrow">
            <a:avLst>
              <a:gd name="adj1" fmla="val 25000"/>
              <a:gd name="adj2" fmla="val 0"/>
              <a:gd name="adj3" fmla="val 25000"/>
              <a:gd name="adj4" fmla="val 33569"/>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 name="Arrow: Bent 15">
            <a:extLst>
              <a:ext uri="{FF2B5EF4-FFF2-40B4-BE49-F238E27FC236}">
                <a16:creationId xmlns:a16="http://schemas.microsoft.com/office/drawing/2014/main" id="{E76E1148-8548-8E1D-2408-28AED2F61524}"/>
              </a:ext>
              <a:ext uri="{C183D7F6-B498-43B3-948B-1728B52AA6E4}">
                <adec:decorative xmlns:adec="http://schemas.microsoft.com/office/drawing/2017/decorative" val="1"/>
              </a:ext>
            </a:extLst>
          </p:cNvPr>
          <p:cNvSpPr/>
          <p:nvPr/>
        </p:nvSpPr>
        <p:spPr bwMode="auto">
          <a:xfrm rot="10800000" flipH="1" flipV="1">
            <a:off x="6223636" y="1286481"/>
            <a:ext cx="5968364" cy="680237"/>
          </a:xfrm>
          <a:prstGeom prst="bentArrow">
            <a:avLst>
              <a:gd name="adj1" fmla="val 25000"/>
              <a:gd name="adj2" fmla="val 0"/>
              <a:gd name="adj3" fmla="val 25000"/>
              <a:gd name="adj4" fmla="val 21944"/>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1" name="Group 30">
            <a:extLst>
              <a:ext uri="{FF2B5EF4-FFF2-40B4-BE49-F238E27FC236}">
                <a16:creationId xmlns:a16="http://schemas.microsoft.com/office/drawing/2014/main" id="{343B7B38-3B38-6EE1-C2DC-AB50462246FB}"/>
              </a:ext>
              <a:ext uri="{C183D7F6-B498-43B3-948B-1728B52AA6E4}">
                <adec:decorative xmlns:adec="http://schemas.microsoft.com/office/drawing/2017/decorative" val="1"/>
              </a:ext>
            </a:extLst>
          </p:cNvPr>
          <p:cNvGrpSpPr/>
          <p:nvPr/>
        </p:nvGrpSpPr>
        <p:grpSpPr>
          <a:xfrm>
            <a:off x="472260" y="1641462"/>
            <a:ext cx="219354" cy="219354"/>
            <a:chOff x="472260" y="1795921"/>
            <a:chExt cx="219354" cy="219354"/>
          </a:xfrm>
        </p:grpSpPr>
        <p:sp>
          <p:nvSpPr>
            <p:cNvPr id="32" name="Oval 31">
              <a:extLst>
                <a:ext uri="{FF2B5EF4-FFF2-40B4-BE49-F238E27FC236}">
                  <a16:creationId xmlns:a16="http://schemas.microsoft.com/office/drawing/2014/main" id="{96F7EF76-23E9-B525-7AC9-6C781E771F46}"/>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Oval 32">
              <a:extLst>
                <a:ext uri="{FF2B5EF4-FFF2-40B4-BE49-F238E27FC236}">
                  <a16:creationId xmlns:a16="http://schemas.microsoft.com/office/drawing/2014/main" id="{2D48BB58-AAE8-3B5F-9DCB-CC4600F3EE1C}"/>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ABD40C43-8CF7-16A4-21D3-EE4D6BF6D537}"/>
              </a:ext>
              <a:ext uri="{C183D7F6-B498-43B3-948B-1728B52AA6E4}">
                <adec:decorative xmlns:adec="http://schemas.microsoft.com/office/drawing/2017/decorative" val="1"/>
              </a:ext>
            </a:extLst>
          </p:cNvPr>
          <p:cNvGrpSpPr/>
          <p:nvPr/>
        </p:nvGrpSpPr>
        <p:grpSpPr>
          <a:xfrm>
            <a:off x="472260" y="2076437"/>
            <a:ext cx="219354" cy="219354"/>
            <a:chOff x="472260" y="1795921"/>
            <a:chExt cx="219354" cy="219354"/>
          </a:xfrm>
        </p:grpSpPr>
        <p:sp>
          <p:nvSpPr>
            <p:cNvPr id="35" name="Oval 34">
              <a:extLst>
                <a:ext uri="{FF2B5EF4-FFF2-40B4-BE49-F238E27FC236}">
                  <a16:creationId xmlns:a16="http://schemas.microsoft.com/office/drawing/2014/main" id="{506C3675-AA24-DF7E-0BB0-F338C669647A}"/>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5BD9AA19-9AED-F4E4-A938-CA70B4E94CF7}"/>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A2F18BA-D5EE-A095-5360-8B2AFE7EDDD0}"/>
              </a:ext>
              <a:ext uri="{C183D7F6-B498-43B3-948B-1728B52AA6E4}">
                <adec:decorative xmlns:adec="http://schemas.microsoft.com/office/drawing/2017/decorative" val="1"/>
              </a:ext>
            </a:extLst>
          </p:cNvPr>
          <p:cNvGrpSpPr/>
          <p:nvPr/>
        </p:nvGrpSpPr>
        <p:grpSpPr>
          <a:xfrm>
            <a:off x="472260" y="2501887"/>
            <a:ext cx="219354" cy="219354"/>
            <a:chOff x="472260" y="1795921"/>
            <a:chExt cx="219354" cy="219354"/>
          </a:xfrm>
        </p:grpSpPr>
        <p:sp>
          <p:nvSpPr>
            <p:cNvPr id="38" name="Oval 37">
              <a:extLst>
                <a:ext uri="{FF2B5EF4-FFF2-40B4-BE49-F238E27FC236}">
                  <a16:creationId xmlns:a16="http://schemas.microsoft.com/office/drawing/2014/main" id="{DA744519-99B9-FB57-43DD-2FA78A703000}"/>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45E6ADAD-B93D-4292-3A87-DCDAF824F212}"/>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B78916B-8463-6B75-DB03-F6A753D22749}"/>
              </a:ext>
              <a:ext uri="{C183D7F6-B498-43B3-948B-1728B52AA6E4}">
                <adec:decorative xmlns:adec="http://schemas.microsoft.com/office/drawing/2017/decorative" val="1"/>
              </a:ext>
            </a:extLst>
          </p:cNvPr>
          <p:cNvGrpSpPr/>
          <p:nvPr/>
        </p:nvGrpSpPr>
        <p:grpSpPr>
          <a:xfrm>
            <a:off x="472260" y="3213087"/>
            <a:ext cx="219354" cy="219354"/>
            <a:chOff x="472260" y="1795921"/>
            <a:chExt cx="219354" cy="219354"/>
          </a:xfrm>
        </p:grpSpPr>
        <p:sp>
          <p:nvSpPr>
            <p:cNvPr id="41" name="Oval 40">
              <a:extLst>
                <a:ext uri="{FF2B5EF4-FFF2-40B4-BE49-F238E27FC236}">
                  <a16:creationId xmlns:a16="http://schemas.microsoft.com/office/drawing/2014/main" id="{69605F2D-F354-68DB-E2B0-7F4794F329B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32318BF0-16F5-0318-5354-823010A3D113}"/>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8BFD4B66-79F8-48E4-9925-E7C22A4377C9}"/>
              </a:ext>
            </a:extLst>
          </p:cNvPr>
          <p:cNvSpPr txBox="1"/>
          <p:nvPr/>
        </p:nvSpPr>
        <p:spPr>
          <a:xfrm>
            <a:off x="863600" y="1609712"/>
            <a:ext cx="5201920" cy="1853441"/>
          </a:xfrm>
          <a:prstGeom prst="rect">
            <a:avLst/>
          </a:prstGeom>
          <a:noFill/>
        </p:spPr>
        <p:txBody>
          <a:bodyPr wrap="square" lIns="0" tIns="0" rIns="0" bIns="0" rtlCol="0">
            <a:noAutofit/>
          </a:bodyPr>
          <a:lstStyle/>
          <a:p>
            <a:pPr defTabSz="914367">
              <a:spcAft>
                <a:spcPts val="1200"/>
              </a:spcAft>
            </a:pPr>
            <a:r>
              <a:rPr lang="en-US" dirty="0"/>
              <a:t>User acceptance is tracked</a:t>
            </a:r>
          </a:p>
          <a:p>
            <a:pPr defTabSz="914367">
              <a:spcAft>
                <a:spcPts val="1200"/>
              </a:spcAft>
            </a:pPr>
            <a:r>
              <a:rPr lang="en-US" dirty="0"/>
              <a:t>Terms of use documents shown inline in browser</a:t>
            </a:r>
          </a:p>
          <a:p>
            <a:pPr defTabSz="914367">
              <a:spcAft>
                <a:spcPts val="1200"/>
              </a:spcAft>
            </a:pPr>
            <a:r>
              <a:rPr lang="en-US" dirty="0"/>
              <a:t>Can require users to display the terms before accepting</a:t>
            </a:r>
          </a:p>
          <a:p>
            <a:pPr defTabSz="914367">
              <a:spcAft>
                <a:spcPts val="1200"/>
              </a:spcAft>
            </a:pPr>
            <a:r>
              <a:rPr lang="en-US" dirty="0"/>
              <a:t>Expiration and re-acceptance periods are definable</a:t>
            </a:r>
          </a:p>
        </p:txBody>
      </p:sp>
      <p:pic>
        <p:nvPicPr>
          <p:cNvPr id="4" name="Picture 3" descr="A screen capture of Contoso's Terms of use">
            <a:extLst>
              <a:ext uri="{FF2B5EF4-FFF2-40B4-BE49-F238E27FC236}">
                <a16:creationId xmlns:a16="http://schemas.microsoft.com/office/drawing/2014/main" id="{E2D890F5-20E9-473B-AB1C-9E887D0CEF04}"/>
              </a:ext>
            </a:extLst>
          </p:cNvPr>
          <p:cNvPicPr>
            <a:picLocks noChangeAspect="1"/>
          </p:cNvPicPr>
          <p:nvPr/>
        </p:nvPicPr>
        <p:blipFill>
          <a:blip r:embed="rId3"/>
          <a:stretch>
            <a:fillRect/>
          </a:stretch>
        </p:blipFill>
        <p:spPr>
          <a:xfrm>
            <a:off x="1099550" y="3765712"/>
            <a:ext cx="4602648" cy="2129349"/>
          </a:xfrm>
          <a:prstGeom prst="rect">
            <a:avLst/>
          </a:prstGeom>
          <a:ln>
            <a:noFill/>
          </a:ln>
          <a:effectLst/>
        </p:spPr>
      </p:pic>
      <p:pic>
        <p:nvPicPr>
          <p:cNvPr id="6" name="Image 5">
            <a:extLst>
              <a:ext uri="{FF2B5EF4-FFF2-40B4-BE49-F238E27FC236}">
                <a16:creationId xmlns:a16="http://schemas.microsoft.com/office/drawing/2014/main" id="{2C413AB9-1246-7EBF-7CE1-736E1CA52502}"/>
              </a:ext>
            </a:extLst>
          </p:cNvPr>
          <p:cNvPicPr>
            <a:picLocks noChangeAspect="1"/>
          </p:cNvPicPr>
          <p:nvPr/>
        </p:nvPicPr>
        <p:blipFill>
          <a:blip r:embed="rId4"/>
          <a:stretch>
            <a:fillRect/>
          </a:stretch>
        </p:blipFill>
        <p:spPr>
          <a:xfrm>
            <a:off x="6779123" y="1641462"/>
            <a:ext cx="4910434" cy="4337649"/>
          </a:xfrm>
          <a:prstGeom prst="rect">
            <a:avLst/>
          </a:prstGeom>
        </p:spPr>
      </p:pic>
      <p:sp>
        <p:nvSpPr>
          <p:cNvPr id="7" name="TextBox 1">
            <a:extLst>
              <a:ext uri="{FF2B5EF4-FFF2-40B4-BE49-F238E27FC236}">
                <a16:creationId xmlns:a16="http://schemas.microsoft.com/office/drawing/2014/main" id="{34DF6464-02EC-0A1C-B4FA-8DEA4B6B6942}"/>
              </a:ext>
            </a:extLst>
          </p:cNvPr>
          <p:cNvSpPr txBox="1"/>
          <p:nvPr/>
        </p:nvSpPr>
        <p:spPr>
          <a:xfrm>
            <a:off x="6438397" y="6419248"/>
            <a:ext cx="5168385" cy="428628"/>
          </a:xfrm>
          <a:prstGeom prst="rect">
            <a:avLst/>
          </a:prstGeom>
          <a:noFill/>
        </p:spPr>
        <p:txBody>
          <a:bodyPr wrap="square" lIns="0" tIns="0" rIns="0" bIns="0" rtlCol="0">
            <a:noAutofit/>
          </a:bodyPr>
          <a:lstStyle/>
          <a:p>
            <a:pPr defTabSz="914367">
              <a:spcAft>
                <a:spcPts val="1200"/>
              </a:spcAft>
            </a:pPr>
            <a:r>
              <a:rPr lang="en-US" sz="1400" dirty="0"/>
              <a:t>Cf. CGU-ProSantéConnect in the PSC CAP Guide </a:t>
            </a:r>
          </a:p>
        </p:txBody>
      </p:sp>
    </p:spTree>
    <p:extLst>
      <p:ext uri="{BB962C8B-B14F-4D97-AF65-F5344CB8AC3E}">
        <p14:creationId xmlns:p14="http://schemas.microsoft.com/office/powerpoint/2010/main" val="16804665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ectangle: Top Corners Rounded 29">
            <a:extLst>
              <a:ext uri="{FF2B5EF4-FFF2-40B4-BE49-F238E27FC236}">
                <a16:creationId xmlns:a16="http://schemas.microsoft.com/office/drawing/2014/main" id="{E3CA53CE-6817-69CA-30B0-9FD6FD14F4CA}"/>
              </a:ext>
              <a:ext uri="{C183D7F6-B498-43B3-948B-1728B52AA6E4}">
                <adec:decorative xmlns:adec="http://schemas.microsoft.com/office/drawing/2017/decorative" val="1"/>
              </a:ext>
            </a:extLst>
          </p:cNvPr>
          <p:cNvSpPr/>
          <p:nvPr/>
        </p:nvSpPr>
        <p:spPr bwMode="auto">
          <a:xfrm rot="5400000" flipH="1">
            <a:off x="-2053126" y="3489816"/>
            <a:ext cx="4677752" cy="571500"/>
          </a:xfrm>
          <a:prstGeom prst="round2SameRect">
            <a:avLst>
              <a:gd name="adj1" fmla="val 27315"/>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29" name="Rectangle: Top Corners Rounded 28">
            <a:extLst>
              <a:ext uri="{FF2B5EF4-FFF2-40B4-BE49-F238E27FC236}">
                <a16:creationId xmlns:a16="http://schemas.microsoft.com/office/drawing/2014/main" id="{A5316679-F9A9-B2BF-F7B3-653241B93FD3}"/>
              </a:ext>
              <a:ext uri="{C183D7F6-B498-43B3-948B-1728B52AA6E4}">
                <adec:decorative xmlns:adec="http://schemas.microsoft.com/office/drawing/2017/decorative" val="1"/>
              </a:ext>
            </a:extLst>
          </p:cNvPr>
          <p:cNvSpPr/>
          <p:nvPr/>
        </p:nvSpPr>
        <p:spPr bwMode="auto">
          <a:xfrm rot="16200000">
            <a:off x="952805" y="980770"/>
            <a:ext cx="4407882" cy="5589591"/>
          </a:xfrm>
          <a:prstGeom prst="round2SameRect">
            <a:avLst>
              <a:gd name="adj1" fmla="val 3054"/>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475940A3-BB92-436E-B887-168073BE1917}"/>
              </a:ext>
            </a:extLst>
          </p:cNvPr>
          <p:cNvSpPr>
            <a:spLocks noGrp="1"/>
          </p:cNvSpPr>
          <p:nvPr>
            <p:ph type="title"/>
          </p:nvPr>
        </p:nvSpPr>
        <p:spPr>
          <a:xfrm>
            <a:off x="588263" y="457200"/>
            <a:ext cx="11018520" cy="492443"/>
          </a:xfrm>
        </p:spPr>
        <p:txBody>
          <a:bodyPr/>
          <a:lstStyle/>
          <a:p>
            <a:r>
              <a:rPr lang="en-US" sz="3200" dirty="0"/>
              <a:t>Controls: Custom Controls (Preview)</a:t>
            </a:r>
          </a:p>
        </p:txBody>
      </p:sp>
      <p:sp>
        <p:nvSpPr>
          <p:cNvPr id="23" name="Freeform: Shape 22">
            <a:extLst>
              <a:ext uri="{FF2B5EF4-FFF2-40B4-BE49-F238E27FC236}">
                <a16:creationId xmlns:a16="http://schemas.microsoft.com/office/drawing/2014/main" id="{0264DF01-75C5-A004-105A-0D2ED322A40A}"/>
              </a:ext>
              <a:ext uri="{C183D7F6-B498-43B3-948B-1728B52AA6E4}">
                <adec:decorative xmlns:adec="http://schemas.microsoft.com/office/drawing/2017/decorative" val="1"/>
              </a:ext>
            </a:extLst>
          </p:cNvPr>
          <p:cNvSpPr/>
          <p:nvPr/>
        </p:nvSpPr>
        <p:spPr bwMode="auto">
          <a:xfrm flipH="1">
            <a:off x="5951536" y="1436690"/>
            <a:ext cx="6240464" cy="4677752"/>
          </a:xfrm>
          <a:custGeom>
            <a:avLst/>
            <a:gdLst>
              <a:gd name="connsiteX0" fmla="*/ 6068872 w 6240464"/>
              <a:gd name="connsiteY0" fmla="*/ 0 h 4754561"/>
              <a:gd name="connsiteX1" fmla="*/ 0 w 6240464"/>
              <a:gd name="connsiteY1" fmla="*/ 0 h 4754561"/>
              <a:gd name="connsiteX2" fmla="*/ 0 w 6240464"/>
              <a:gd name="connsiteY2" fmla="*/ 4754561 h 4754561"/>
              <a:gd name="connsiteX3" fmla="*/ 6068872 w 6240464"/>
              <a:gd name="connsiteY3" fmla="*/ 4754561 h 4754561"/>
              <a:gd name="connsiteX4" fmla="*/ 6240464 w 6240464"/>
              <a:gd name="connsiteY4" fmla="*/ 4582969 h 4754561"/>
              <a:gd name="connsiteX5" fmla="*/ 6240464 w 6240464"/>
              <a:gd name="connsiteY5" fmla="*/ 171592 h 4754561"/>
              <a:gd name="connsiteX6" fmla="*/ 6068872 w 6240464"/>
              <a:gd name="connsiteY6" fmla="*/ 0 h 475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0464" h="4754561">
                <a:moveTo>
                  <a:pt x="6068872" y="0"/>
                </a:moveTo>
                <a:lnTo>
                  <a:pt x="0" y="0"/>
                </a:lnTo>
                <a:lnTo>
                  <a:pt x="0" y="4754561"/>
                </a:lnTo>
                <a:lnTo>
                  <a:pt x="6068872" y="4754561"/>
                </a:lnTo>
                <a:cubicBezTo>
                  <a:pt x="6163640" y="4754561"/>
                  <a:pt x="6240464" y="4677737"/>
                  <a:pt x="6240464" y="4582969"/>
                </a:cubicBezTo>
                <a:lnTo>
                  <a:pt x="6240464" y="171592"/>
                </a:lnTo>
                <a:cubicBezTo>
                  <a:pt x="6240464" y="76824"/>
                  <a:pt x="6163640" y="0"/>
                  <a:pt x="6068872"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E801CC32-02B0-4E66-AE3C-6460BE5CCD00}"/>
              </a:ext>
            </a:extLst>
          </p:cNvPr>
          <p:cNvSpPr>
            <a:spLocks noGrp="1"/>
          </p:cNvSpPr>
          <p:nvPr>
            <p:ph type="body" sz="quarter" idx="4294967295"/>
          </p:nvPr>
        </p:nvSpPr>
        <p:spPr>
          <a:xfrm>
            <a:off x="586740" y="1809643"/>
            <a:ext cx="5180650" cy="3685624"/>
          </a:xfrm>
          <a:noFill/>
        </p:spPr>
        <p:txBody>
          <a:bodyPr vert="horz" wrap="square" lIns="0" tIns="0" rIns="0" bIns="0" rtlCol="0">
            <a:spAutoFit/>
          </a:bodyPr>
          <a:lstStyle/>
          <a:p>
            <a:pPr marL="0" indent="0">
              <a:spcBef>
                <a:spcPts val="0"/>
              </a:spcBef>
              <a:spcAft>
                <a:spcPts val="300"/>
              </a:spcAft>
              <a:buNone/>
            </a:pPr>
            <a:r>
              <a:rPr lang="en-US" sz="1600" dirty="0">
                <a:latin typeface="+mn-lt"/>
              </a:rPr>
              <a:t>Providers currently offering a compatible service include:</a:t>
            </a:r>
          </a:p>
          <a:p>
            <a:pPr marL="285750" indent="-171450">
              <a:spcBef>
                <a:spcPts val="0"/>
              </a:spcBef>
              <a:spcAft>
                <a:spcPts val="600"/>
              </a:spcAft>
              <a:buFont typeface="Arial" panose="020B0604020202020204" pitchFamily="34" charset="0"/>
              <a:buChar char="•"/>
            </a:pPr>
            <a:r>
              <a:rPr lang="en-US" sz="1400" dirty="0">
                <a:latin typeface="+mn-lt"/>
              </a:rPr>
              <a:t>Duo security</a:t>
            </a:r>
          </a:p>
          <a:p>
            <a:pPr marL="285750" indent="-171450">
              <a:spcBef>
                <a:spcPts val="0"/>
              </a:spcBef>
              <a:spcAft>
                <a:spcPts val="600"/>
              </a:spcAft>
              <a:buFont typeface="Arial" panose="020B0604020202020204" pitchFamily="34" charset="0"/>
              <a:buChar char="•"/>
            </a:pPr>
            <a:r>
              <a:rPr lang="en-US" sz="1400" dirty="0">
                <a:latin typeface="+mn-lt"/>
              </a:rPr>
              <a:t>Entrust </a:t>
            </a:r>
            <a:r>
              <a:rPr lang="en-US" sz="1400" dirty="0" err="1">
                <a:latin typeface="+mn-lt"/>
              </a:rPr>
              <a:t>datacard</a:t>
            </a:r>
            <a:endParaRPr lang="en-US" sz="1400" dirty="0">
              <a:latin typeface="+mn-lt"/>
            </a:endParaRPr>
          </a:p>
          <a:p>
            <a:pPr marL="285750" indent="-171450">
              <a:spcBef>
                <a:spcPts val="0"/>
              </a:spcBef>
              <a:spcAft>
                <a:spcPts val="600"/>
              </a:spcAft>
              <a:buFont typeface="Arial" panose="020B0604020202020204" pitchFamily="34" charset="0"/>
              <a:buChar char="•"/>
            </a:pPr>
            <a:r>
              <a:rPr lang="en-US" sz="1400" dirty="0">
                <a:latin typeface="+mn-lt"/>
              </a:rPr>
              <a:t>Ping identity</a:t>
            </a:r>
          </a:p>
          <a:p>
            <a:pPr marL="285750" indent="-171450">
              <a:spcBef>
                <a:spcPts val="0"/>
              </a:spcBef>
              <a:spcAft>
                <a:spcPts val="600"/>
              </a:spcAft>
              <a:buFont typeface="Arial" panose="020B0604020202020204" pitchFamily="34" charset="0"/>
              <a:buChar char="•"/>
            </a:pPr>
            <a:r>
              <a:rPr lang="en-US" sz="1400" dirty="0">
                <a:latin typeface="+mn-lt"/>
              </a:rPr>
              <a:t>RSA</a:t>
            </a:r>
          </a:p>
          <a:p>
            <a:pPr marL="285750" indent="-171450">
              <a:spcBef>
                <a:spcPts val="0"/>
              </a:spcBef>
              <a:spcAft>
                <a:spcPts val="600"/>
              </a:spcAft>
              <a:buFont typeface="Arial" panose="020B0604020202020204" pitchFamily="34" charset="0"/>
              <a:buChar char="•"/>
            </a:pPr>
            <a:r>
              <a:rPr lang="en-US" sz="1400" dirty="0" err="1">
                <a:latin typeface="+mn-lt"/>
              </a:rPr>
              <a:t>SecureAuth</a:t>
            </a:r>
            <a:endParaRPr lang="en-US" sz="1400" dirty="0">
              <a:latin typeface="+mn-lt"/>
            </a:endParaRPr>
          </a:p>
          <a:p>
            <a:pPr marL="285750" indent="-171450">
              <a:spcBef>
                <a:spcPts val="0"/>
              </a:spcBef>
              <a:spcAft>
                <a:spcPts val="600"/>
              </a:spcAft>
              <a:buFont typeface="Arial" panose="020B0604020202020204" pitchFamily="34" charset="0"/>
              <a:buChar char="•"/>
            </a:pPr>
            <a:r>
              <a:rPr lang="en-US" sz="1400" dirty="0" err="1">
                <a:latin typeface="+mn-lt"/>
              </a:rPr>
              <a:t>Silverfort</a:t>
            </a:r>
            <a:endParaRPr lang="en-US" sz="1400" dirty="0">
              <a:latin typeface="+mn-lt"/>
            </a:endParaRPr>
          </a:p>
          <a:p>
            <a:pPr marL="285750" indent="-171450">
              <a:spcBef>
                <a:spcPts val="0"/>
              </a:spcBef>
              <a:spcAft>
                <a:spcPts val="600"/>
              </a:spcAft>
              <a:buFont typeface="Arial" panose="020B0604020202020204" pitchFamily="34" charset="0"/>
              <a:buChar char="•"/>
            </a:pPr>
            <a:r>
              <a:rPr lang="en-US" sz="1400" dirty="0">
                <a:latin typeface="+mn-lt"/>
              </a:rPr>
              <a:t>Symantec VIP</a:t>
            </a:r>
          </a:p>
          <a:p>
            <a:pPr marL="285750" indent="-171450">
              <a:spcBef>
                <a:spcPts val="0"/>
              </a:spcBef>
              <a:spcAft>
                <a:spcPts val="1200"/>
              </a:spcAft>
              <a:buFont typeface="Arial" panose="020B0604020202020204" pitchFamily="34" charset="0"/>
              <a:buChar char="•"/>
            </a:pPr>
            <a:r>
              <a:rPr lang="en-US" sz="1400" dirty="0" err="1">
                <a:latin typeface="+mn-lt"/>
              </a:rPr>
              <a:t>Trusona</a:t>
            </a:r>
            <a:endParaRPr lang="en-US" sz="1400" dirty="0">
              <a:latin typeface="+mn-lt"/>
            </a:endParaRPr>
          </a:p>
          <a:p>
            <a:pPr marL="0" indent="0">
              <a:spcBef>
                <a:spcPts val="0"/>
              </a:spcBef>
              <a:spcAft>
                <a:spcPts val="1200"/>
              </a:spcAft>
              <a:buNone/>
            </a:pPr>
            <a:r>
              <a:rPr lang="en-US" sz="1600" dirty="0"/>
              <a:t>Conditional Access submits a request over federation protocols for an additional claim. The 3</a:t>
            </a:r>
            <a:r>
              <a:rPr lang="en-US" sz="1600" baseline="30000" dirty="0"/>
              <a:t>rd</a:t>
            </a:r>
            <a:r>
              <a:rPr lang="en-US" sz="1600" dirty="0"/>
              <a:t> party service then performs additional authentication and then signs and returns the claim back to Entra ID.</a:t>
            </a:r>
          </a:p>
        </p:txBody>
      </p:sp>
      <p:pic>
        <p:nvPicPr>
          <p:cNvPr id="7" name="Picture 6" descr="A screen capture of a dialogue box on New custom control">
            <a:extLst>
              <a:ext uri="{FF2B5EF4-FFF2-40B4-BE49-F238E27FC236}">
                <a16:creationId xmlns:a16="http://schemas.microsoft.com/office/drawing/2014/main" id="{5F218342-A24A-4B14-A216-3C839B090CA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6096000" y="1711236"/>
            <a:ext cx="5513388" cy="4205466"/>
          </a:xfrm>
          <a:prstGeom prst="rect">
            <a:avLst/>
          </a:prstGeom>
          <a:ln>
            <a:noFill/>
          </a:ln>
          <a:effectLst/>
        </p:spPr>
      </p:pic>
    </p:spTree>
    <p:extLst>
      <p:ext uri="{BB962C8B-B14F-4D97-AF65-F5344CB8AC3E}">
        <p14:creationId xmlns:p14="http://schemas.microsoft.com/office/powerpoint/2010/main" val="28942387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80358E78-AB3B-8046-0535-FFBD11D6FBEF}"/>
              </a:ext>
              <a:ext uri="{C183D7F6-B498-43B3-948B-1728B52AA6E4}">
                <adec:decorative xmlns:adec="http://schemas.microsoft.com/office/drawing/2017/decorative" val="1"/>
              </a:ext>
            </a:extLst>
          </p:cNvPr>
          <p:cNvSpPr/>
          <p:nvPr/>
        </p:nvSpPr>
        <p:spPr bwMode="auto">
          <a:xfrm flipH="1">
            <a:off x="9070974" y="1530865"/>
            <a:ext cx="3121025" cy="4575215"/>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954B54A-BB9D-7DEF-39BC-E8DA7ABAB435}"/>
              </a:ext>
            </a:extLst>
          </p:cNvPr>
          <p:cNvSpPr>
            <a:spLocks noGrp="1"/>
          </p:cNvSpPr>
          <p:nvPr>
            <p:ph type="title"/>
          </p:nvPr>
        </p:nvSpPr>
        <p:spPr>
          <a:xfrm>
            <a:off x="588263" y="457200"/>
            <a:ext cx="11018520" cy="492443"/>
          </a:xfrm>
        </p:spPr>
        <p:txBody>
          <a:bodyPr/>
          <a:lstStyle/>
          <a:p>
            <a:r>
              <a:rPr lang="en-US" sz="3200" dirty="0"/>
              <a:t>Controls: Session Controls</a:t>
            </a:r>
            <a:endParaRPr lang="de-DE" sz="3200" dirty="0"/>
          </a:p>
        </p:txBody>
      </p:sp>
      <p:sp>
        <p:nvSpPr>
          <p:cNvPr id="18" name="Rectangle: Top Corners Rounded 17">
            <a:extLst>
              <a:ext uri="{FF2B5EF4-FFF2-40B4-BE49-F238E27FC236}">
                <a16:creationId xmlns:a16="http://schemas.microsoft.com/office/drawing/2014/main" id="{FA631D81-F8BA-6A21-1126-D2CF2EF18907}"/>
              </a:ext>
              <a:ext uri="{C183D7F6-B498-43B3-948B-1728B52AA6E4}">
                <adec:decorative xmlns:adec="http://schemas.microsoft.com/office/drawing/2017/decorative" val="1"/>
              </a:ext>
            </a:extLst>
          </p:cNvPr>
          <p:cNvSpPr/>
          <p:nvPr/>
        </p:nvSpPr>
        <p:spPr bwMode="auto">
          <a:xfrm rot="5400000" flipH="1">
            <a:off x="661195" y="1848602"/>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1" name="Rectangle: Top Corners Rounded 20">
            <a:extLst>
              <a:ext uri="{FF2B5EF4-FFF2-40B4-BE49-F238E27FC236}">
                <a16:creationId xmlns:a16="http://schemas.microsoft.com/office/drawing/2014/main" id="{0F1CF5ED-F3CA-4703-0B70-54CD1362E46C}"/>
              </a:ext>
              <a:ext uri="{C183D7F6-B498-43B3-948B-1728B52AA6E4}">
                <adec:decorative xmlns:adec="http://schemas.microsoft.com/office/drawing/2017/decorative" val="1"/>
              </a:ext>
            </a:extLst>
          </p:cNvPr>
          <p:cNvSpPr/>
          <p:nvPr/>
        </p:nvSpPr>
        <p:spPr bwMode="auto">
          <a:xfrm rot="5400000" flipH="1">
            <a:off x="661195" y="3047892"/>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4" name="Rectangle: Top Corners Rounded 23">
            <a:extLst>
              <a:ext uri="{FF2B5EF4-FFF2-40B4-BE49-F238E27FC236}">
                <a16:creationId xmlns:a16="http://schemas.microsoft.com/office/drawing/2014/main" id="{946409CA-4C10-03ED-C9EF-359C65205378}"/>
              </a:ext>
              <a:ext uri="{C183D7F6-B498-43B3-948B-1728B52AA6E4}">
                <adec:decorative xmlns:adec="http://schemas.microsoft.com/office/drawing/2017/decorative" val="1"/>
              </a:ext>
            </a:extLst>
          </p:cNvPr>
          <p:cNvSpPr/>
          <p:nvPr/>
        </p:nvSpPr>
        <p:spPr bwMode="auto">
          <a:xfrm rot="5400000" flipH="1">
            <a:off x="661195" y="4247182"/>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7" name="Rectangle: Top Corners Rounded 26">
            <a:extLst>
              <a:ext uri="{FF2B5EF4-FFF2-40B4-BE49-F238E27FC236}">
                <a16:creationId xmlns:a16="http://schemas.microsoft.com/office/drawing/2014/main" id="{B01A4625-DF92-78A2-A88E-50444AE75F88}"/>
              </a:ext>
              <a:ext uri="{C183D7F6-B498-43B3-948B-1728B52AA6E4}">
                <adec:decorative xmlns:adec="http://schemas.microsoft.com/office/drawing/2017/decorative" val="1"/>
              </a:ext>
            </a:extLst>
          </p:cNvPr>
          <p:cNvSpPr/>
          <p:nvPr/>
        </p:nvSpPr>
        <p:spPr bwMode="auto">
          <a:xfrm rot="5400000" flipH="1">
            <a:off x="661195" y="5446473"/>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cxnSp>
        <p:nvCxnSpPr>
          <p:cNvPr id="29" name="Straight Connector 28">
            <a:extLst>
              <a:ext uri="{FF2B5EF4-FFF2-40B4-BE49-F238E27FC236}">
                <a16:creationId xmlns:a16="http://schemas.microsoft.com/office/drawing/2014/main" id="{C233A6DA-9F48-89D4-56E4-3BF0E2FF61EC}"/>
              </a:ext>
              <a:ext uri="{C183D7F6-B498-43B3-948B-1728B52AA6E4}">
                <adec:decorative xmlns:adec="http://schemas.microsoft.com/office/drawing/2017/decorative" val="1"/>
              </a:ext>
            </a:extLst>
          </p:cNvPr>
          <p:cNvCxnSpPr>
            <a:cxnSpLocks/>
          </p:cNvCxnSpPr>
          <p:nvPr/>
        </p:nvCxnSpPr>
        <p:spPr>
          <a:xfrm>
            <a:off x="1630015" y="2829248"/>
            <a:ext cx="715060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66B7E0-0B35-1642-7E2D-E355D4B971F8}"/>
              </a:ext>
              <a:ext uri="{C183D7F6-B498-43B3-948B-1728B52AA6E4}">
                <adec:decorative xmlns:adec="http://schemas.microsoft.com/office/drawing/2017/decorative" val="1"/>
              </a:ext>
            </a:extLst>
          </p:cNvPr>
          <p:cNvCxnSpPr>
            <a:cxnSpLocks/>
          </p:cNvCxnSpPr>
          <p:nvPr/>
        </p:nvCxnSpPr>
        <p:spPr>
          <a:xfrm>
            <a:off x="1630015" y="5227828"/>
            <a:ext cx="715060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C66034D-6A68-A3B9-CA16-A55F177FFC22}"/>
              </a:ext>
              <a:ext uri="{C183D7F6-B498-43B3-948B-1728B52AA6E4}">
                <adec:decorative xmlns:adec="http://schemas.microsoft.com/office/drawing/2017/decorative" val="1"/>
              </a:ext>
            </a:extLst>
          </p:cNvPr>
          <p:cNvCxnSpPr>
            <a:cxnSpLocks/>
          </p:cNvCxnSpPr>
          <p:nvPr/>
        </p:nvCxnSpPr>
        <p:spPr>
          <a:xfrm>
            <a:off x="1630015" y="4028538"/>
            <a:ext cx="715060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Arrow: Bent 1">
            <a:extLst>
              <a:ext uri="{FF2B5EF4-FFF2-40B4-BE49-F238E27FC236}">
                <a16:creationId xmlns:a16="http://schemas.microsoft.com/office/drawing/2014/main" id="{1FEC9DF3-FB05-5E99-1043-0A7603DC88FF}"/>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Arrow: Bent 7">
            <a:extLst>
              <a:ext uri="{FF2B5EF4-FFF2-40B4-BE49-F238E27FC236}">
                <a16:creationId xmlns:a16="http://schemas.microsoft.com/office/drawing/2014/main" id="{9C764E99-6FBB-50E5-41A7-B7781CAF27AF}"/>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Oval 18">
            <a:extLst>
              <a:ext uri="{FF2B5EF4-FFF2-40B4-BE49-F238E27FC236}">
                <a16:creationId xmlns:a16="http://schemas.microsoft.com/office/drawing/2014/main" id="{722287A8-2502-E695-6847-45C3D2856340}"/>
              </a:ext>
            </a:extLst>
          </p:cNvPr>
          <p:cNvSpPr/>
          <p:nvPr/>
        </p:nvSpPr>
        <p:spPr bwMode="auto">
          <a:xfrm>
            <a:off x="787944" y="1987689"/>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01</a:t>
            </a:r>
          </a:p>
        </p:txBody>
      </p:sp>
      <p:sp>
        <p:nvSpPr>
          <p:cNvPr id="7" name="TextBox 6">
            <a:extLst>
              <a:ext uri="{FF2B5EF4-FFF2-40B4-BE49-F238E27FC236}">
                <a16:creationId xmlns:a16="http://schemas.microsoft.com/office/drawing/2014/main" id="{F621FEF1-DC66-139C-6942-90304717CF66}"/>
              </a:ext>
            </a:extLst>
          </p:cNvPr>
          <p:cNvSpPr txBox="1"/>
          <p:nvPr/>
        </p:nvSpPr>
        <p:spPr>
          <a:xfrm>
            <a:off x="1630014" y="1983381"/>
            <a:ext cx="7150608" cy="492443"/>
          </a:xfrm>
          <a:prstGeom prst="rect">
            <a:avLst/>
          </a:prstGeom>
          <a:noFill/>
        </p:spPr>
        <p:txBody>
          <a:bodyPr wrap="square" lIns="0" tIns="0" rIns="0" bIns="0">
            <a:spAutoFit/>
          </a:bodyPr>
          <a:lstStyle/>
          <a:p>
            <a:pPr>
              <a:spcBef>
                <a:spcPts val="1200"/>
              </a:spcBef>
              <a:spcAft>
                <a:spcPts val="1200"/>
              </a:spcAft>
            </a:pPr>
            <a:r>
              <a:rPr lang="en-US" sz="1600"/>
              <a:t>Enforce additional controls in cloud apps based on device state</a:t>
            </a:r>
            <a:br>
              <a:rPr lang="en-US" sz="1600"/>
            </a:br>
            <a:r>
              <a:rPr lang="en-US" sz="1600"/>
              <a:t>(device is compliant or domain joined)</a:t>
            </a:r>
          </a:p>
        </p:txBody>
      </p:sp>
      <p:sp>
        <p:nvSpPr>
          <p:cNvPr id="22" name="Oval 21">
            <a:extLst>
              <a:ext uri="{FF2B5EF4-FFF2-40B4-BE49-F238E27FC236}">
                <a16:creationId xmlns:a16="http://schemas.microsoft.com/office/drawing/2014/main" id="{B8E16102-7FDC-F2F2-3B1E-B4F0E9D3F852}"/>
              </a:ext>
            </a:extLst>
          </p:cNvPr>
          <p:cNvSpPr/>
          <p:nvPr/>
        </p:nvSpPr>
        <p:spPr bwMode="auto">
          <a:xfrm>
            <a:off x="787944" y="3186979"/>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02</a:t>
            </a:r>
          </a:p>
        </p:txBody>
      </p:sp>
      <p:sp>
        <p:nvSpPr>
          <p:cNvPr id="43" name="TextBox 42">
            <a:extLst>
              <a:ext uri="{FF2B5EF4-FFF2-40B4-BE49-F238E27FC236}">
                <a16:creationId xmlns:a16="http://schemas.microsoft.com/office/drawing/2014/main" id="{23C9E512-E7ED-F826-C93E-3FC33DC237BD}"/>
              </a:ext>
            </a:extLst>
          </p:cNvPr>
          <p:cNvSpPr txBox="1"/>
          <p:nvPr/>
        </p:nvSpPr>
        <p:spPr>
          <a:xfrm>
            <a:off x="1630015" y="3305782"/>
            <a:ext cx="7150608" cy="246221"/>
          </a:xfrm>
          <a:prstGeom prst="rect">
            <a:avLst/>
          </a:prstGeom>
          <a:noFill/>
        </p:spPr>
        <p:txBody>
          <a:bodyPr wrap="square" lIns="0" tIns="0" rIns="0" bIns="0">
            <a:spAutoFit/>
          </a:bodyPr>
          <a:lstStyle/>
          <a:p>
            <a:r>
              <a:rPr lang="en-US" sz="1600"/>
              <a:t>Currently works with Office 365, Exchange Online and SharePoint Online</a:t>
            </a:r>
          </a:p>
        </p:txBody>
      </p:sp>
      <p:sp>
        <p:nvSpPr>
          <p:cNvPr id="25" name="Oval 24">
            <a:extLst>
              <a:ext uri="{FF2B5EF4-FFF2-40B4-BE49-F238E27FC236}">
                <a16:creationId xmlns:a16="http://schemas.microsoft.com/office/drawing/2014/main" id="{441EB964-B31B-4C7C-8FC5-69ECF2DC8C1B}"/>
              </a:ext>
            </a:extLst>
          </p:cNvPr>
          <p:cNvSpPr/>
          <p:nvPr/>
        </p:nvSpPr>
        <p:spPr bwMode="auto">
          <a:xfrm>
            <a:off x="787944" y="4386269"/>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03</a:t>
            </a:r>
          </a:p>
        </p:txBody>
      </p:sp>
      <p:sp>
        <p:nvSpPr>
          <p:cNvPr id="26" name="TextBox 25">
            <a:extLst>
              <a:ext uri="{FF2B5EF4-FFF2-40B4-BE49-F238E27FC236}">
                <a16:creationId xmlns:a16="http://schemas.microsoft.com/office/drawing/2014/main" id="{FBA2323C-8654-CA44-C0F5-ACA80B052B25}"/>
              </a:ext>
            </a:extLst>
          </p:cNvPr>
          <p:cNvSpPr txBox="1"/>
          <p:nvPr/>
        </p:nvSpPr>
        <p:spPr>
          <a:xfrm>
            <a:off x="1630015" y="4505072"/>
            <a:ext cx="7150608" cy="246221"/>
          </a:xfrm>
          <a:prstGeom prst="rect">
            <a:avLst/>
          </a:prstGeom>
          <a:noFill/>
        </p:spPr>
        <p:txBody>
          <a:bodyPr wrap="square" lIns="0" tIns="0" rIns="0" bIns="0">
            <a:spAutoFit/>
          </a:bodyPr>
          <a:lstStyle/>
          <a:p>
            <a:r>
              <a:rPr lang="en-US" sz="1600" dirty="0"/>
              <a:t>Controls are enforced by the app, with data from Entra ID</a:t>
            </a:r>
          </a:p>
        </p:txBody>
      </p:sp>
      <p:sp>
        <p:nvSpPr>
          <p:cNvPr id="28" name="Oval 27">
            <a:extLst>
              <a:ext uri="{FF2B5EF4-FFF2-40B4-BE49-F238E27FC236}">
                <a16:creationId xmlns:a16="http://schemas.microsoft.com/office/drawing/2014/main" id="{3D9E1D81-FE4C-6205-501B-AA6D7BA10D2B}"/>
              </a:ext>
            </a:extLst>
          </p:cNvPr>
          <p:cNvSpPr/>
          <p:nvPr/>
        </p:nvSpPr>
        <p:spPr bwMode="auto">
          <a:xfrm>
            <a:off x="787944" y="5585560"/>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04</a:t>
            </a:r>
          </a:p>
        </p:txBody>
      </p:sp>
      <p:sp>
        <p:nvSpPr>
          <p:cNvPr id="51" name="TextBox 50">
            <a:extLst>
              <a:ext uri="{FF2B5EF4-FFF2-40B4-BE49-F238E27FC236}">
                <a16:creationId xmlns:a16="http://schemas.microsoft.com/office/drawing/2014/main" id="{77E98CAA-940B-A023-DD7C-3DA6D3AB39C3}"/>
              </a:ext>
            </a:extLst>
          </p:cNvPr>
          <p:cNvSpPr txBox="1"/>
          <p:nvPr/>
        </p:nvSpPr>
        <p:spPr>
          <a:xfrm>
            <a:off x="1630015" y="5581252"/>
            <a:ext cx="7150608" cy="492443"/>
          </a:xfrm>
          <a:prstGeom prst="rect">
            <a:avLst/>
          </a:prstGeom>
          <a:noFill/>
        </p:spPr>
        <p:txBody>
          <a:bodyPr wrap="square" lIns="0" tIns="0" rIns="0" bIns="0">
            <a:spAutoFit/>
          </a:bodyPr>
          <a:lstStyle/>
          <a:p>
            <a:pPr>
              <a:spcBef>
                <a:spcPts val="600"/>
              </a:spcBef>
              <a:spcAft>
                <a:spcPts val="600"/>
              </a:spcAft>
            </a:pPr>
            <a:r>
              <a:rPr lang="en-US" sz="1600"/>
              <a:t>Requires corresponding configuration in Exchange Online and SharePoint Online Admin Center</a:t>
            </a:r>
          </a:p>
        </p:txBody>
      </p:sp>
      <p:pic>
        <p:nvPicPr>
          <p:cNvPr id="32" name="Image 31">
            <a:extLst>
              <a:ext uri="{FF2B5EF4-FFF2-40B4-BE49-F238E27FC236}">
                <a16:creationId xmlns:a16="http://schemas.microsoft.com/office/drawing/2014/main" id="{7620C099-FC60-4F8D-5301-AE2711470C6B}"/>
              </a:ext>
            </a:extLst>
          </p:cNvPr>
          <p:cNvPicPr>
            <a:picLocks noChangeAspect="1"/>
          </p:cNvPicPr>
          <p:nvPr/>
        </p:nvPicPr>
        <p:blipFill>
          <a:blip r:embed="rId3"/>
          <a:stretch>
            <a:fillRect/>
          </a:stretch>
        </p:blipFill>
        <p:spPr>
          <a:xfrm>
            <a:off x="9758545" y="1579982"/>
            <a:ext cx="1892397" cy="4476980"/>
          </a:xfrm>
          <a:prstGeom prst="rect">
            <a:avLst/>
          </a:prstGeom>
        </p:spPr>
      </p:pic>
    </p:spTree>
    <p:extLst>
      <p:ext uri="{BB962C8B-B14F-4D97-AF65-F5344CB8AC3E}">
        <p14:creationId xmlns:p14="http://schemas.microsoft.com/office/powerpoint/2010/main" val="5746435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75326-183C-405A-BF3F-31AC4E26ED69}"/>
              </a:ext>
            </a:extLst>
          </p:cNvPr>
          <p:cNvSpPr>
            <a:spLocks noGrp="1"/>
          </p:cNvSpPr>
          <p:nvPr>
            <p:ph type="title"/>
          </p:nvPr>
        </p:nvSpPr>
        <p:spPr>
          <a:xfrm>
            <a:off x="588263" y="457200"/>
            <a:ext cx="11018520" cy="492443"/>
          </a:xfrm>
        </p:spPr>
        <p:txBody>
          <a:bodyPr/>
          <a:lstStyle/>
          <a:p>
            <a:r>
              <a:rPr lang="en-US" sz="3200" dirty="0"/>
              <a:t>Real-time in-session App Control</a:t>
            </a:r>
          </a:p>
        </p:txBody>
      </p:sp>
      <p:sp>
        <p:nvSpPr>
          <p:cNvPr id="30" name="Rectangle: Top Corners Rounded 29">
            <a:extLst>
              <a:ext uri="{FF2B5EF4-FFF2-40B4-BE49-F238E27FC236}">
                <a16:creationId xmlns:a16="http://schemas.microsoft.com/office/drawing/2014/main" id="{429A49EA-D8CD-B730-355D-6AEC4B567B8B}"/>
              </a:ext>
              <a:ext uri="{C183D7F6-B498-43B3-948B-1728B52AA6E4}">
                <adec:decorative xmlns:adec="http://schemas.microsoft.com/office/drawing/2017/decorative" val="1"/>
              </a:ext>
            </a:extLst>
          </p:cNvPr>
          <p:cNvSpPr/>
          <p:nvPr/>
        </p:nvSpPr>
        <p:spPr bwMode="auto">
          <a:xfrm rot="5400000" flipH="1" flipV="1">
            <a:off x="6476647" y="553685"/>
            <a:ext cx="4877506" cy="6553200"/>
          </a:xfrm>
          <a:prstGeom prst="round2SameRect">
            <a:avLst>
              <a:gd name="adj1" fmla="val 3883"/>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5" name="Arrow: Bent 34">
            <a:extLst>
              <a:ext uri="{FF2B5EF4-FFF2-40B4-BE49-F238E27FC236}">
                <a16:creationId xmlns:a16="http://schemas.microsoft.com/office/drawing/2014/main" id="{0919B7E1-5547-9BA5-C6E4-CE2EDACA264E}"/>
              </a:ext>
              <a:ext uri="{C183D7F6-B498-43B3-948B-1728B52AA6E4}">
                <adec:decorative xmlns:adec="http://schemas.microsoft.com/office/drawing/2017/decorative" val="1"/>
              </a:ext>
            </a:extLst>
          </p:cNvPr>
          <p:cNvSpPr/>
          <p:nvPr/>
        </p:nvSpPr>
        <p:spPr bwMode="auto">
          <a:xfrm rot="5400000">
            <a:off x="-1995509" y="3265507"/>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6" name="Arrow: Bent 35">
            <a:extLst>
              <a:ext uri="{FF2B5EF4-FFF2-40B4-BE49-F238E27FC236}">
                <a16:creationId xmlns:a16="http://schemas.microsoft.com/office/drawing/2014/main" id="{B9956DEB-ABA7-BB89-42C0-CB393A9E2C4A}"/>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8" name="Rectangle: Top Corners Rounded 37">
            <a:extLst>
              <a:ext uri="{FF2B5EF4-FFF2-40B4-BE49-F238E27FC236}">
                <a16:creationId xmlns:a16="http://schemas.microsoft.com/office/drawing/2014/main" id="{9479C880-E6D1-20C6-1388-91126BE4E370}"/>
              </a:ext>
              <a:ext uri="{C183D7F6-B498-43B3-948B-1728B52AA6E4}">
                <adec:decorative xmlns:adec="http://schemas.microsoft.com/office/drawing/2017/decorative" val="1"/>
              </a:ext>
            </a:extLst>
          </p:cNvPr>
          <p:cNvSpPr/>
          <p:nvPr/>
        </p:nvSpPr>
        <p:spPr bwMode="auto">
          <a:xfrm rot="5400000" flipH="1">
            <a:off x="634733" y="1394792"/>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39" name="Group 38">
            <a:extLst>
              <a:ext uri="{FF2B5EF4-FFF2-40B4-BE49-F238E27FC236}">
                <a16:creationId xmlns:a16="http://schemas.microsoft.com/office/drawing/2014/main" id="{60DD908C-BED3-D613-1B3F-25DEB0D01491}"/>
              </a:ext>
              <a:ext uri="{C183D7F6-B498-43B3-948B-1728B52AA6E4}">
                <adec:decorative xmlns:adec="http://schemas.microsoft.com/office/drawing/2017/decorative" val="1"/>
              </a:ext>
            </a:extLst>
          </p:cNvPr>
          <p:cNvGrpSpPr>
            <a:grpSpLocks/>
          </p:cNvGrpSpPr>
          <p:nvPr/>
        </p:nvGrpSpPr>
        <p:grpSpPr>
          <a:xfrm>
            <a:off x="729074" y="1486508"/>
            <a:ext cx="316678" cy="316678"/>
            <a:chOff x="10890332" y="1293129"/>
            <a:chExt cx="529550" cy="529550"/>
          </a:xfrm>
        </p:grpSpPr>
        <p:sp>
          <p:nvSpPr>
            <p:cNvPr id="40" name="Oval 39">
              <a:extLst>
                <a:ext uri="{FF2B5EF4-FFF2-40B4-BE49-F238E27FC236}">
                  <a16:creationId xmlns:a16="http://schemas.microsoft.com/office/drawing/2014/main" id="{8392EBDF-3B88-A1E8-BF31-BDB8789D62D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1" name="Arc 40">
              <a:extLst>
                <a:ext uri="{FF2B5EF4-FFF2-40B4-BE49-F238E27FC236}">
                  <a16:creationId xmlns:a16="http://schemas.microsoft.com/office/drawing/2014/main" id="{C6E5F8CD-12BD-9002-E420-CD95BD7100D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2" name="Arc 6_1">
              <a:extLst>
                <a:ext uri="{FF2B5EF4-FFF2-40B4-BE49-F238E27FC236}">
                  <a16:creationId xmlns:a16="http://schemas.microsoft.com/office/drawing/2014/main" id="{6FF91A79-C79D-629A-EB12-236B4E6F65D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Arc 6_1_1">
              <a:extLst>
                <a:ext uri="{FF2B5EF4-FFF2-40B4-BE49-F238E27FC236}">
                  <a16:creationId xmlns:a16="http://schemas.microsoft.com/office/drawing/2014/main" id="{EC813304-97F5-BF03-6879-8C8119F2086E}"/>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4" name="Oval 43">
              <a:extLst>
                <a:ext uri="{FF2B5EF4-FFF2-40B4-BE49-F238E27FC236}">
                  <a16:creationId xmlns:a16="http://schemas.microsoft.com/office/drawing/2014/main" id="{48106A8B-01FE-D1F5-83EB-1F123F9353E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45" name="Rectangle: Top Corners Rounded 44">
            <a:extLst>
              <a:ext uri="{FF2B5EF4-FFF2-40B4-BE49-F238E27FC236}">
                <a16:creationId xmlns:a16="http://schemas.microsoft.com/office/drawing/2014/main" id="{EB647271-6D58-6467-8049-4FF4F1CC0386}"/>
              </a:ext>
              <a:ext uri="{C183D7F6-B498-43B3-948B-1728B52AA6E4}">
                <adec:decorative xmlns:adec="http://schemas.microsoft.com/office/drawing/2017/decorative" val="1"/>
              </a:ext>
            </a:extLst>
          </p:cNvPr>
          <p:cNvSpPr/>
          <p:nvPr/>
        </p:nvSpPr>
        <p:spPr bwMode="auto">
          <a:xfrm rot="5400000" flipH="1">
            <a:off x="634733" y="2627721"/>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46" name="Group 45">
            <a:extLst>
              <a:ext uri="{FF2B5EF4-FFF2-40B4-BE49-F238E27FC236}">
                <a16:creationId xmlns:a16="http://schemas.microsoft.com/office/drawing/2014/main" id="{52B89B62-0A57-2567-7C82-9FC2886C8C8C}"/>
              </a:ext>
              <a:ext uri="{C183D7F6-B498-43B3-948B-1728B52AA6E4}">
                <adec:decorative xmlns:adec="http://schemas.microsoft.com/office/drawing/2017/decorative" val="1"/>
              </a:ext>
            </a:extLst>
          </p:cNvPr>
          <p:cNvGrpSpPr>
            <a:grpSpLocks/>
          </p:cNvGrpSpPr>
          <p:nvPr/>
        </p:nvGrpSpPr>
        <p:grpSpPr>
          <a:xfrm>
            <a:off x="729074" y="2719437"/>
            <a:ext cx="316678" cy="316678"/>
            <a:chOff x="10890332" y="1293129"/>
            <a:chExt cx="529550" cy="529550"/>
          </a:xfrm>
        </p:grpSpPr>
        <p:sp>
          <p:nvSpPr>
            <p:cNvPr id="47" name="Oval 46">
              <a:extLst>
                <a:ext uri="{FF2B5EF4-FFF2-40B4-BE49-F238E27FC236}">
                  <a16:creationId xmlns:a16="http://schemas.microsoft.com/office/drawing/2014/main" id="{0A494503-EF2D-3F78-34AB-E3A029371AC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8" name="Arc 47">
              <a:extLst>
                <a:ext uri="{FF2B5EF4-FFF2-40B4-BE49-F238E27FC236}">
                  <a16:creationId xmlns:a16="http://schemas.microsoft.com/office/drawing/2014/main" id="{E9450D6F-10DD-7F3F-EFD0-7278B76872A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9" name="Arc 6_1">
              <a:extLst>
                <a:ext uri="{FF2B5EF4-FFF2-40B4-BE49-F238E27FC236}">
                  <a16:creationId xmlns:a16="http://schemas.microsoft.com/office/drawing/2014/main" id="{B1C70EA9-2C1A-B552-5F47-967D1488E8E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0" name="Arc 6_1_1">
              <a:extLst>
                <a:ext uri="{FF2B5EF4-FFF2-40B4-BE49-F238E27FC236}">
                  <a16:creationId xmlns:a16="http://schemas.microsoft.com/office/drawing/2014/main" id="{F31E7D0F-68CB-2649-2E4F-43DAC6D92BB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1" name="Oval 50">
              <a:extLst>
                <a:ext uri="{FF2B5EF4-FFF2-40B4-BE49-F238E27FC236}">
                  <a16:creationId xmlns:a16="http://schemas.microsoft.com/office/drawing/2014/main" id="{CFE214EB-215B-8BDD-12F2-DA7FD41B4F1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2" name="Rectangle: Top Corners Rounded 51">
            <a:extLst>
              <a:ext uri="{FF2B5EF4-FFF2-40B4-BE49-F238E27FC236}">
                <a16:creationId xmlns:a16="http://schemas.microsoft.com/office/drawing/2014/main" id="{5D624659-740A-C0D2-FD70-0861E1E2CCA2}"/>
              </a:ext>
              <a:ext uri="{C183D7F6-B498-43B3-948B-1728B52AA6E4}">
                <adec:decorative xmlns:adec="http://schemas.microsoft.com/office/drawing/2017/decorative" val="1"/>
              </a:ext>
            </a:extLst>
          </p:cNvPr>
          <p:cNvSpPr/>
          <p:nvPr/>
        </p:nvSpPr>
        <p:spPr bwMode="auto">
          <a:xfrm rot="5400000" flipH="1">
            <a:off x="634733" y="5395637"/>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53" name="Group 52">
            <a:extLst>
              <a:ext uri="{FF2B5EF4-FFF2-40B4-BE49-F238E27FC236}">
                <a16:creationId xmlns:a16="http://schemas.microsoft.com/office/drawing/2014/main" id="{7A2F6ECD-BF96-03D6-3298-3662BBC966BC}"/>
              </a:ext>
              <a:ext uri="{C183D7F6-B498-43B3-948B-1728B52AA6E4}">
                <adec:decorative xmlns:adec="http://schemas.microsoft.com/office/drawing/2017/decorative" val="1"/>
              </a:ext>
            </a:extLst>
          </p:cNvPr>
          <p:cNvGrpSpPr>
            <a:grpSpLocks/>
          </p:cNvGrpSpPr>
          <p:nvPr/>
        </p:nvGrpSpPr>
        <p:grpSpPr>
          <a:xfrm>
            <a:off x="729074" y="5487353"/>
            <a:ext cx="316678" cy="316678"/>
            <a:chOff x="10890332" y="1293129"/>
            <a:chExt cx="529550" cy="529550"/>
          </a:xfrm>
        </p:grpSpPr>
        <p:sp>
          <p:nvSpPr>
            <p:cNvPr id="54" name="Oval 53">
              <a:extLst>
                <a:ext uri="{FF2B5EF4-FFF2-40B4-BE49-F238E27FC236}">
                  <a16:creationId xmlns:a16="http://schemas.microsoft.com/office/drawing/2014/main" id="{1F3F80F3-7B7C-3B6E-D259-00F76C4554E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Arc 54">
              <a:extLst>
                <a:ext uri="{FF2B5EF4-FFF2-40B4-BE49-F238E27FC236}">
                  <a16:creationId xmlns:a16="http://schemas.microsoft.com/office/drawing/2014/main" id="{DC772FF1-EF7B-24DF-2553-43AACDB50C78}"/>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6" name="Arc 6_1">
              <a:extLst>
                <a:ext uri="{FF2B5EF4-FFF2-40B4-BE49-F238E27FC236}">
                  <a16:creationId xmlns:a16="http://schemas.microsoft.com/office/drawing/2014/main" id="{DFF9FCDD-042F-5497-F9C4-DF89878726E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Arc 6_1_1">
              <a:extLst>
                <a:ext uri="{FF2B5EF4-FFF2-40B4-BE49-F238E27FC236}">
                  <a16:creationId xmlns:a16="http://schemas.microsoft.com/office/drawing/2014/main" id="{3749E927-DA84-AF09-6B2C-2BD313F764E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8" name="Oval 57">
              <a:extLst>
                <a:ext uri="{FF2B5EF4-FFF2-40B4-BE49-F238E27FC236}">
                  <a16:creationId xmlns:a16="http://schemas.microsoft.com/office/drawing/2014/main" id="{F99A95C9-D16A-4F71-1C3D-939F7D1EC47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cxnSp>
        <p:nvCxnSpPr>
          <p:cNvPr id="34" name="Straight Connector 33">
            <a:extLst>
              <a:ext uri="{FF2B5EF4-FFF2-40B4-BE49-F238E27FC236}">
                <a16:creationId xmlns:a16="http://schemas.microsoft.com/office/drawing/2014/main" id="{AA6ACBB5-F91D-D6F0-2A46-0F34FAF6023D}"/>
              </a:ext>
              <a:ext uri="{C183D7F6-B498-43B3-948B-1728B52AA6E4}">
                <adec:decorative xmlns:adec="http://schemas.microsoft.com/office/drawing/2017/decorative" val="1"/>
              </a:ext>
            </a:extLst>
          </p:cNvPr>
          <p:cNvCxnSpPr>
            <a:cxnSpLocks/>
          </p:cNvCxnSpPr>
          <p:nvPr/>
        </p:nvCxnSpPr>
        <p:spPr>
          <a:xfrm flipH="1">
            <a:off x="1160875" y="2615299"/>
            <a:ext cx="4294846"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600A3FF-28B4-0C5E-3FD3-22A027DEA994}"/>
              </a:ext>
              <a:ext uri="{C183D7F6-B498-43B3-948B-1728B52AA6E4}">
                <adec:decorative xmlns:adec="http://schemas.microsoft.com/office/drawing/2017/decorative" val="1"/>
              </a:ext>
            </a:extLst>
          </p:cNvPr>
          <p:cNvCxnSpPr>
            <a:cxnSpLocks/>
          </p:cNvCxnSpPr>
          <p:nvPr/>
        </p:nvCxnSpPr>
        <p:spPr>
          <a:xfrm flipH="1">
            <a:off x="1160875" y="5405900"/>
            <a:ext cx="4294846"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6389890-8FA4-12AA-8F83-89D158277AD8}"/>
              </a:ext>
              <a:ext uri="{C183D7F6-B498-43B3-948B-1728B52AA6E4}">
                <adec:decorative xmlns:adec="http://schemas.microsoft.com/office/drawing/2017/decorative" val="1"/>
              </a:ext>
            </a:extLst>
          </p:cNvPr>
          <p:cNvCxnSpPr>
            <a:cxnSpLocks/>
          </p:cNvCxnSpPr>
          <p:nvPr/>
        </p:nvCxnSpPr>
        <p:spPr>
          <a:xfrm flipH="1">
            <a:off x="1160875" y="3610490"/>
            <a:ext cx="4294846"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329CEF1-6482-56B2-2E7F-D7D55116D9FB}"/>
              </a:ext>
              <a:ext uri="{C183D7F6-B498-43B3-948B-1728B52AA6E4}">
                <adec:decorative xmlns:adec="http://schemas.microsoft.com/office/drawing/2017/decorative" val="1"/>
              </a:ext>
            </a:extLst>
          </p:cNvPr>
          <p:cNvSpPr/>
          <p:nvPr/>
        </p:nvSpPr>
        <p:spPr bwMode="auto">
          <a:xfrm rot="5400000" flipH="1">
            <a:off x="634733" y="3608383"/>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73" name="Group 72">
            <a:extLst>
              <a:ext uri="{FF2B5EF4-FFF2-40B4-BE49-F238E27FC236}">
                <a16:creationId xmlns:a16="http://schemas.microsoft.com/office/drawing/2014/main" id="{9397704C-22BA-548E-234E-055E88AB0353}"/>
              </a:ext>
              <a:ext uri="{C183D7F6-B498-43B3-948B-1728B52AA6E4}">
                <adec:decorative xmlns:adec="http://schemas.microsoft.com/office/drawing/2017/decorative" val="1"/>
              </a:ext>
            </a:extLst>
          </p:cNvPr>
          <p:cNvGrpSpPr>
            <a:grpSpLocks/>
          </p:cNvGrpSpPr>
          <p:nvPr/>
        </p:nvGrpSpPr>
        <p:grpSpPr>
          <a:xfrm>
            <a:off x="729074" y="3700099"/>
            <a:ext cx="316678" cy="316678"/>
            <a:chOff x="10890332" y="1293129"/>
            <a:chExt cx="529550" cy="529550"/>
          </a:xfrm>
        </p:grpSpPr>
        <p:sp>
          <p:nvSpPr>
            <p:cNvPr id="74" name="Oval 73">
              <a:extLst>
                <a:ext uri="{FF2B5EF4-FFF2-40B4-BE49-F238E27FC236}">
                  <a16:creationId xmlns:a16="http://schemas.microsoft.com/office/drawing/2014/main" id="{95544A2F-D796-C196-18DB-5DF0C8C56D8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5" name="Arc 74">
              <a:extLst>
                <a:ext uri="{FF2B5EF4-FFF2-40B4-BE49-F238E27FC236}">
                  <a16:creationId xmlns:a16="http://schemas.microsoft.com/office/drawing/2014/main" id="{841499B1-EC2F-5FDA-708A-0DEF7827327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6" name="Arc 6_1">
              <a:extLst>
                <a:ext uri="{FF2B5EF4-FFF2-40B4-BE49-F238E27FC236}">
                  <a16:creationId xmlns:a16="http://schemas.microsoft.com/office/drawing/2014/main" id="{8CB97D45-A873-69F5-7C57-BA9BF65DFFF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7" name="Arc 6_1_1">
              <a:extLst>
                <a:ext uri="{FF2B5EF4-FFF2-40B4-BE49-F238E27FC236}">
                  <a16:creationId xmlns:a16="http://schemas.microsoft.com/office/drawing/2014/main" id="{D1A4EB1D-0E94-4D34-F879-BB194A1F313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8" name="Oval 77">
              <a:extLst>
                <a:ext uri="{FF2B5EF4-FFF2-40B4-BE49-F238E27FC236}">
                  <a16:creationId xmlns:a16="http://schemas.microsoft.com/office/drawing/2014/main" id="{B5739482-E660-6575-A52A-1C2642B6446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 name="Trackers_EADF_bidi">
            <a:extLst>
              <a:ext uri="{FF2B5EF4-FFF2-40B4-BE49-F238E27FC236}">
                <a16:creationId xmlns:a16="http://schemas.microsoft.com/office/drawing/2014/main" id="{7080AF4C-67AC-6EDC-43BA-08C9F69569B5}"/>
              </a:ext>
              <a:ext uri="{C183D7F6-B498-43B3-948B-1728B52AA6E4}">
                <adec:decorative xmlns:adec="http://schemas.microsoft.com/office/drawing/2017/decorative" val="1"/>
              </a:ext>
            </a:extLst>
          </p:cNvPr>
          <p:cNvSpPr>
            <a:spLocks noChangeAspect="1" noEditPoints="1"/>
          </p:cNvSpPr>
          <p:nvPr/>
        </p:nvSpPr>
        <p:spPr bwMode="auto">
          <a:xfrm>
            <a:off x="817107" y="1548982"/>
            <a:ext cx="140612" cy="19173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Org_ECA6">
            <a:extLst>
              <a:ext uri="{FF2B5EF4-FFF2-40B4-BE49-F238E27FC236}">
                <a16:creationId xmlns:a16="http://schemas.microsoft.com/office/drawing/2014/main" id="{EE18580F-576D-C61B-E2B3-BCA39BC78561}"/>
              </a:ext>
              <a:ext uri="{C183D7F6-B498-43B3-948B-1728B52AA6E4}">
                <adec:decorative xmlns:adec="http://schemas.microsoft.com/office/drawing/2017/decorative" val="1"/>
              </a:ext>
            </a:extLst>
          </p:cNvPr>
          <p:cNvSpPr>
            <a:spLocks noChangeAspect="1" noEditPoints="1"/>
          </p:cNvSpPr>
          <p:nvPr/>
        </p:nvSpPr>
        <p:spPr bwMode="auto">
          <a:xfrm>
            <a:off x="793971" y="2784289"/>
            <a:ext cx="186884" cy="18697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 name="Funnel">
            <a:extLst>
              <a:ext uri="{FF2B5EF4-FFF2-40B4-BE49-F238E27FC236}">
                <a16:creationId xmlns:a16="http://schemas.microsoft.com/office/drawing/2014/main" id="{0486CE57-293D-285F-1EB4-A6BFD5696CEB}"/>
              </a:ext>
              <a:ext uri="{C183D7F6-B498-43B3-948B-1728B52AA6E4}">
                <adec:decorative xmlns:adec="http://schemas.microsoft.com/office/drawing/2017/decorative" val="1"/>
              </a:ext>
            </a:extLst>
          </p:cNvPr>
          <p:cNvSpPr>
            <a:spLocks noChangeAspect="1"/>
          </p:cNvSpPr>
          <p:nvPr/>
        </p:nvSpPr>
        <p:spPr bwMode="auto">
          <a:xfrm>
            <a:off x="788218" y="3772679"/>
            <a:ext cx="198390" cy="17151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st_4">
            <a:extLst>
              <a:ext uri="{FF2B5EF4-FFF2-40B4-BE49-F238E27FC236}">
                <a16:creationId xmlns:a16="http://schemas.microsoft.com/office/drawing/2014/main" id="{7B96FA50-8CB6-4D79-079F-308EF21DB8F9}"/>
              </a:ext>
              <a:ext uri="{C183D7F6-B498-43B3-948B-1728B52AA6E4}">
                <adec:decorative xmlns:adec="http://schemas.microsoft.com/office/drawing/2017/decorative" val="1"/>
              </a:ext>
            </a:extLst>
          </p:cNvPr>
          <p:cNvSpPr>
            <a:spLocks noChangeAspect="1" noEditPoints="1"/>
          </p:cNvSpPr>
          <p:nvPr/>
        </p:nvSpPr>
        <p:spPr bwMode="auto">
          <a:xfrm>
            <a:off x="785910" y="5577087"/>
            <a:ext cx="203006" cy="13721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Text Placeholder 3">
            <a:extLst>
              <a:ext uri="{FF2B5EF4-FFF2-40B4-BE49-F238E27FC236}">
                <a16:creationId xmlns:a16="http://schemas.microsoft.com/office/drawing/2014/main" id="{8F4DD4D5-03C9-514B-7756-0BB3AFDCB538}"/>
              </a:ext>
            </a:extLst>
          </p:cNvPr>
          <p:cNvSpPr txBox="1">
            <a:spLocks/>
          </p:cNvSpPr>
          <p:nvPr/>
        </p:nvSpPr>
        <p:spPr>
          <a:xfrm>
            <a:off x="1160875" y="1538058"/>
            <a:ext cx="4321395" cy="9438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AU" sz="1600" b="1">
                <a:latin typeface="+mj-lt"/>
              </a:rPr>
              <a:t>Context-aware session policies</a:t>
            </a:r>
          </a:p>
          <a:p>
            <a:pPr marL="0" indent="0">
              <a:spcBef>
                <a:spcPts val="400"/>
              </a:spcBef>
              <a:buFont typeface="Wingdings" panose="05000000000000000000" pitchFamily="2" charset="2"/>
              <a:buNone/>
            </a:pPr>
            <a:r>
              <a:rPr lang="en-US" sz="1400"/>
              <a:t>Control access to cloud apps and sensitive data within those apps based on user, location, device, and the status of the application within the environment</a:t>
            </a:r>
          </a:p>
        </p:txBody>
      </p:sp>
      <p:sp>
        <p:nvSpPr>
          <p:cNvPr id="32" name="Text Placeholder 3">
            <a:extLst>
              <a:ext uri="{FF2B5EF4-FFF2-40B4-BE49-F238E27FC236}">
                <a16:creationId xmlns:a16="http://schemas.microsoft.com/office/drawing/2014/main" id="{823F620D-8727-E818-0DB1-96278AE09735}"/>
              </a:ext>
            </a:extLst>
          </p:cNvPr>
          <p:cNvSpPr txBox="1">
            <a:spLocks/>
          </p:cNvSpPr>
          <p:nvPr/>
        </p:nvSpPr>
        <p:spPr>
          <a:xfrm>
            <a:off x="1160877" y="2748692"/>
            <a:ext cx="3856036" cy="728405"/>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latin typeface="+mj-lt"/>
              </a:rPr>
              <a:t>SAML, Open ID Connect, &amp; on-prem apps</a:t>
            </a:r>
          </a:p>
          <a:p>
            <a:pPr marL="0" indent="0">
              <a:spcBef>
                <a:spcPts val="400"/>
              </a:spcBef>
              <a:buFont typeface="Wingdings" panose="05000000000000000000" pitchFamily="2" charset="2"/>
              <a:buNone/>
            </a:pPr>
            <a:r>
              <a:rPr lang="en-US" sz="1400"/>
              <a:t>Support for any web app onboarded via an enterprise-level identity provider</a:t>
            </a:r>
          </a:p>
        </p:txBody>
      </p:sp>
      <p:sp>
        <p:nvSpPr>
          <p:cNvPr id="70" name="Text Placeholder 3">
            <a:extLst>
              <a:ext uri="{FF2B5EF4-FFF2-40B4-BE49-F238E27FC236}">
                <a16:creationId xmlns:a16="http://schemas.microsoft.com/office/drawing/2014/main" id="{FA14F3AE-6714-2A6B-D7F8-D2BA89AD12A3}"/>
              </a:ext>
            </a:extLst>
          </p:cNvPr>
          <p:cNvSpPr txBox="1">
            <a:spLocks/>
          </p:cNvSpPr>
          <p:nvPr/>
        </p:nvSpPr>
        <p:spPr>
          <a:xfrm>
            <a:off x="1152527" y="3743883"/>
            <a:ext cx="4146664" cy="15286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AU" sz="1600" b="1">
                <a:latin typeface="+mj-lt"/>
              </a:rPr>
              <a:t>Data Exfiltration:</a:t>
            </a:r>
          </a:p>
          <a:p>
            <a:pPr marL="288925" indent="-174625">
              <a:spcBef>
                <a:spcPts val="400"/>
              </a:spcBef>
              <a:buSzPct val="100000"/>
              <a:buFont typeface="Arial" panose="020B0604020202020204" pitchFamily="34" charset="0"/>
              <a:buChar char="•"/>
            </a:pPr>
            <a:r>
              <a:rPr lang="en-US" sz="1400"/>
              <a:t>Block download, Apply AIP label on download</a:t>
            </a:r>
          </a:p>
          <a:p>
            <a:pPr marL="288925" indent="-174625">
              <a:spcBef>
                <a:spcPts val="400"/>
              </a:spcBef>
              <a:buSzPct val="100000"/>
              <a:buFont typeface="Arial" panose="020B0604020202020204" pitchFamily="34" charset="0"/>
              <a:buChar char="•"/>
            </a:pPr>
            <a:r>
              <a:rPr lang="en-US" sz="1400"/>
              <a:t>Block print</a:t>
            </a:r>
          </a:p>
          <a:p>
            <a:pPr marL="288925" indent="-174625">
              <a:spcBef>
                <a:spcPts val="400"/>
              </a:spcBef>
              <a:buSzPct val="100000"/>
              <a:buFont typeface="Arial" panose="020B0604020202020204" pitchFamily="34" charset="0"/>
              <a:buChar char="•"/>
            </a:pPr>
            <a:r>
              <a:rPr lang="en-US" sz="1400"/>
              <a:t>Block copy/cut</a:t>
            </a:r>
          </a:p>
          <a:p>
            <a:pPr marL="288925" indent="-174625">
              <a:spcBef>
                <a:spcPts val="400"/>
              </a:spcBef>
              <a:buSzPct val="100000"/>
              <a:buFont typeface="Arial" panose="020B0604020202020204" pitchFamily="34" charset="0"/>
              <a:buChar char="•"/>
            </a:pPr>
            <a:r>
              <a:rPr lang="en-US" sz="1400"/>
              <a:t>Block custom activities: (e.g., IMs with sensitive content)</a:t>
            </a:r>
          </a:p>
        </p:txBody>
      </p:sp>
      <p:sp>
        <p:nvSpPr>
          <p:cNvPr id="33" name="Text Placeholder 3">
            <a:extLst>
              <a:ext uri="{FF2B5EF4-FFF2-40B4-BE49-F238E27FC236}">
                <a16:creationId xmlns:a16="http://schemas.microsoft.com/office/drawing/2014/main" id="{1A0BC6A1-F5DD-94D4-5299-248D3FB9E48C}"/>
              </a:ext>
            </a:extLst>
          </p:cNvPr>
          <p:cNvSpPr txBox="1">
            <a:spLocks/>
          </p:cNvSpPr>
          <p:nvPr/>
        </p:nvSpPr>
        <p:spPr>
          <a:xfrm>
            <a:off x="1152527" y="5539294"/>
            <a:ext cx="3856036" cy="76328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AU" sz="1600" b="1">
                <a:latin typeface="+mj-lt"/>
              </a:rPr>
              <a:t>Data Infiltration:</a:t>
            </a:r>
          </a:p>
          <a:p>
            <a:pPr marL="288925" indent="-174625">
              <a:spcBef>
                <a:spcPts val="400"/>
              </a:spcBef>
              <a:buSzPct val="100000"/>
              <a:buFont typeface="Arial" panose="020B0604020202020204" pitchFamily="34" charset="0"/>
              <a:buChar char="•"/>
            </a:pPr>
            <a:r>
              <a:rPr lang="en-AU" sz="1400"/>
              <a:t>Block upload</a:t>
            </a:r>
          </a:p>
          <a:p>
            <a:pPr marL="288925" indent="-174625">
              <a:spcBef>
                <a:spcPts val="400"/>
              </a:spcBef>
              <a:buSzPct val="100000"/>
              <a:buFont typeface="Arial" panose="020B0604020202020204" pitchFamily="34" charset="0"/>
              <a:buChar char="•"/>
            </a:pPr>
            <a:r>
              <a:rPr lang="en-AU" sz="1400"/>
              <a:t>Block paste</a:t>
            </a:r>
          </a:p>
        </p:txBody>
      </p:sp>
      <p:pic>
        <p:nvPicPr>
          <p:cNvPr id="5" name="Picture 4" descr=" A screen capture of the Teams app with a pop up box that reads Action blocked">
            <a:extLst>
              <a:ext uri="{FF2B5EF4-FFF2-40B4-BE49-F238E27FC236}">
                <a16:creationId xmlns:a16="http://schemas.microsoft.com/office/drawing/2014/main" id="{3D3B54A7-71DE-46A1-963D-9F661FE7E178}"/>
              </a:ext>
            </a:extLst>
          </p:cNvPr>
          <p:cNvPicPr>
            <a:picLocks noChangeAspect="1"/>
          </p:cNvPicPr>
          <p:nvPr/>
        </p:nvPicPr>
        <p:blipFill rotWithShape="1">
          <a:blip r:embed="rId3"/>
          <a:srcRect/>
          <a:stretch/>
        </p:blipFill>
        <p:spPr>
          <a:xfrm>
            <a:off x="5777547" y="2206256"/>
            <a:ext cx="6119177" cy="3086776"/>
          </a:xfrm>
          <a:prstGeom prst="roundRect">
            <a:avLst>
              <a:gd name="adj" fmla="val 1711"/>
            </a:avLst>
          </a:prstGeom>
          <a:effectLst>
            <a:outerShdw blurRad="190500" dist="63500" dir="2400000" algn="ctr" rotWithShape="0">
              <a:prstClr val="black">
                <a:alpha val="30000"/>
              </a:prstClr>
            </a:outerShdw>
          </a:effectLst>
        </p:spPr>
      </p:pic>
    </p:spTree>
    <p:extLst>
      <p:ext uri="{BB962C8B-B14F-4D97-AF65-F5344CB8AC3E}">
        <p14:creationId xmlns:p14="http://schemas.microsoft.com/office/powerpoint/2010/main" val="36174156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BA668C3-CF77-91F6-1D3D-5C2A8C507A53}"/>
              </a:ext>
              <a:ext uri="{C183D7F6-B498-43B3-948B-1728B52AA6E4}">
                <adec:decorative xmlns:adec="http://schemas.microsoft.com/office/drawing/2017/decorative" val="1"/>
              </a:ext>
            </a:extLst>
          </p:cNvPr>
          <p:cNvSpPr/>
          <p:nvPr/>
        </p:nvSpPr>
        <p:spPr bwMode="auto">
          <a:xfrm rot="10800000" flipH="1" flipV="1">
            <a:off x="588263" y="1214515"/>
            <a:ext cx="11018520" cy="5054523"/>
          </a:xfrm>
          <a:prstGeom prst="roundRect">
            <a:avLst>
              <a:gd name="adj" fmla="val 3601"/>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19" name="Title 1">
            <a:extLst>
              <a:ext uri="{FF2B5EF4-FFF2-40B4-BE49-F238E27FC236}">
                <a16:creationId xmlns:a16="http://schemas.microsoft.com/office/drawing/2014/main" id="{10FD60A3-58AD-4C01-9E15-5BE9D324770F}"/>
              </a:ext>
            </a:extLst>
          </p:cNvPr>
          <p:cNvSpPr>
            <a:spLocks noGrp="1"/>
          </p:cNvSpPr>
          <p:nvPr>
            <p:ph type="title"/>
          </p:nvPr>
        </p:nvSpPr>
        <p:spPr>
          <a:xfrm>
            <a:off x="588263" y="457200"/>
            <a:ext cx="11018520" cy="553998"/>
          </a:xfrm>
        </p:spPr>
        <p:txBody>
          <a:bodyPr>
            <a:normAutofit/>
          </a:bodyPr>
          <a:lstStyle/>
          <a:p>
            <a:r>
              <a:rPr lang="da-DK" sz="3200" dirty="0"/>
              <a:t>Controls: Use Conditional Access App Control</a:t>
            </a:r>
          </a:p>
        </p:txBody>
      </p:sp>
      <p:grpSp>
        <p:nvGrpSpPr>
          <p:cNvPr id="2" name="Group 1" descr="A diagram that starts with Users moving to Conditional Access All Cloud Apps Session Control, then splits to two ways one to Interactive Traffic that consist of Microsoft Defender for Cloud Apps to Access or session policy then to Microsoft Azure, Microsoft 365 and Other SaaS apps connected to MDCA. The other pat leads to Non-Interactive Traffic with Azure Active Directory &amp; Microsoft Graph">
            <a:extLst>
              <a:ext uri="{FF2B5EF4-FFF2-40B4-BE49-F238E27FC236}">
                <a16:creationId xmlns:a16="http://schemas.microsoft.com/office/drawing/2014/main" id="{29424205-4704-B506-5A94-ECA578770DBE}"/>
              </a:ext>
            </a:extLst>
          </p:cNvPr>
          <p:cNvGrpSpPr/>
          <p:nvPr/>
        </p:nvGrpSpPr>
        <p:grpSpPr>
          <a:xfrm>
            <a:off x="794696" y="1998807"/>
            <a:ext cx="10654041" cy="3196548"/>
            <a:chOff x="794696" y="1998807"/>
            <a:chExt cx="10654041" cy="3196548"/>
          </a:xfrm>
        </p:grpSpPr>
        <p:sp>
          <p:nvSpPr>
            <p:cNvPr id="160" name="Rectangle: Rounded Corners 159">
              <a:extLst>
                <a:ext uri="{FF2B5EF4-FFF2-40B4-BE49-F238E27FC236}">
                  <a16:creationId xmlns:a16="http://schemas.microsoft.com/office/drawing/2014/main" id="{554B8B5F-E2CC-4CBC-D3F5-59A646147CD4}"/>
                </a:ext>
              </a:extLst>
            </p:cNvPr>
            <p:cNvSpPr/>
            <p:nvPr/>
          </p:nvSpPr>
          <p:spPr bwMode="auto">
            <a:xfrm>
              <a:off x="5390853" y="1998807"/>
              <a:ext cx="6057884" cy="1860015"/>
            </a:xfrm>
            <a:prstGeom prst="roundRect">
              <a:avLst>
                <a:gd name="adj" fmla="val 75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de-DE" sz="1961" err="1">
                <a:solidFill>
                  <a:srgbClr val="FFFFFF"/>
                </a:soli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70BD959F-AD80-02F7-5730-687749A526F1}"/>
                </a:ext>
              </a:extLst>
            </p:cNvPr>
            <p:cNvSpPr txBox="1"/>
            <p:nvPr/>
          </p:nvSpPr>
          <p:spPr>
            <a:xfrm rot="19789144">
              <a:off x="4280872" y="2911310"/>
              <a:ext cx="838436" cy="338554"/>
            </a:xfrm>
            <a:prstGeom prst="rect">
              <a:avLst/>
            </a:prstGeom>
            <a:noFill/>
          </p:spPr>
          <p:txBody>
            <a:bodyPr wrap="square" lIns="0" tIns="0" rIns="0" bIns="0" rtlCol="0">
              <a:spAutoFit/>
            </a:bodyPr>
            <a:lstStyle/>
            <a:p>
              <a:pPr algn="ctr" defTabSz="914367"/>
              <a:r>
                <a:rPr lang="en-US" sz="1100"/>
                <a:t>Interactive Traffic</a:t>
              </a:r>
            </a:p>
          </p:txBody>
        </p:sp>
        <p:cxnSp>
          <p:nvCxnSpPr>
            <p:cNvPr id="15" name="Straight Arrow Connector 14">
              <a:extLst>
                <a:ext uri="{FF2B5EF4-FFF2-40B4-BE49-F238E27FC236}">
                  <a16:creationId xmlns:a16="http://schemas.microsoft.com/office/drawing/2014/main" id="{D8FA4EF3-8611-AC13-B6F4-B0AFF8875427}"/>
                </a:ext>
              </a:extLst>
            </p:cNvPr>
            <p:cNvCxnSpPr>
              <a:cxnSpLocks/>
            </p:cNvCxnSpPr>
            <p:nvPr/>
          </p:nvCxnSpPr>
          <p:spPr>
            <a:xfrm>
              <a:off x="2037711" y="3758526"/>
              <a:ext cx="640304" cy="0"/>
            </a:xfrm>
            <a:prstGeom prst="straightConnector1">
              <a:avLst/>
            </a:prstGeom>
            <a:ln w="19050">
              <a:solidFill>
                <a:schemeClr val="tx1">
                  <a:lumMod val="50000"/>
                  <a:lumOff val="50000"/>
                </a:schemeClr>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E25614-146D-6F12-B076-52CE75CA378A}"/>
                </a:ext>
              </a:extLst>
            </p:cNvPr>
            <p:cNvCxnSpPr>
              <a:cxnSpLocks/>
              <a:endCxn id="160" idx="1"/>
            </p:cNvCxnSpPr>
            <p:nvPr/>
          </p:nvCxnSpPr>
          <p:spPr>
            <a:xfrm flipV="1">
              <a:off x="4319186" y="2928815"/>
              <a:ext cx="1071667" cy="621616"/>
            </a:xfrm>
            <a:prstGeom prst="straightConnector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CABE02-25E2-1F15-6F20-7A567082C5B9}"/>
                </a:ext>
              </a:extLst>
            </p:cNvPr>
            <p:cNvCxnSpPr>
              <a:cxnSpLocks/>
            </p:cNvCxnSpPr>
            <p:nvPr/>
          </p:nvCxnSpPr>
          <p:spPr>
            <a:xfrm>
              <a:off x="4319186" y="3894594"/>
              <a:ext cx="1444430" cy="585846"/>
            </a:xfrm>
            <a:prstGeom prst="straightConnector1">
              <a:avLst/>
            </a:prstGeom>
            <a:ln w="19050">
              <a:solidFill>
                <a:schemeClr val="tx1">
                  <a:lumMod val="50000"/>
                  <a:lumOff val="50000"/>
                </a:schemeClr>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A46BED-0ABF-C98B-DD26-AE37CA71E3DC}"/>
                </a:ext>
              </a:extLst>
            </p:cNvPr>
            <p:cNvSpPr txBox="1"/>
            <p:nvPr/>
          </p:nvSpPr>
          <p:spPr>
            <a:xfrm rot="1313684">
              <a:off x="4340961" y="4184426"/>
              <a:ext cx="1112136" cy="338554"/>
            </a:xfrm>
            <a:prstGeom prst="rect">
              <a:avLst/>
            </a:prstGeom>
            <a:noFill/>
          </p:spPr>
          <p:txBody>
            <a:bodyPr wrap="square" lIns="0" tIns="0" rIns="0" bIns="0" rtlCol="0">
              <a:spAutoFit/>
            </a:bodyPr>
            <a:lstStyle/>
            <a:p>
              <a:pPr algn="ctr" defTabSz="914367"/>
              <a:r>
                <a:rPr lang="en-US" sz="1100"/>
                <a:t>Non-Interactive Traffic</a:t>
              </a:r>
            </a:p>
          </p:txBody>
        </p:sp>
        <p:cxnSp>
          <p:nvCxnSpPr>
            <p:cNvPr id="184" name="Straight Arrow Connector 183">
              <a:extLst>
                <a:ext uri="{FF2B5EF4-FFF2-40B4-BE49-F238E27FC236}">
                  <a16:creationId xmlns:a16="http://schemas.microsoft.com/office/drawing/2014/main" id="{F0FF1624-67F2-2F1E-1C46-38D64CCE1ACF}"/>
                </a:ext>
              </a:extLst>
            </p:cNvPr>
            <p:cNvCxnSpPr>
              <a:cxnSpLocks/>
              <a:stCxn id="160" idx="1"/>
            </p:cNvCxnSpPr>
            <p:nvPr/>
          </p:nvCxnSpPr>
          <p:spPr>
            <a:xfrm flipV="1">
              <a:off x="5390853" y="2927906"/>
              <a:ext cx="745527" cy="909"/>
            </a:xfrm>
            <a:prstGeom prst="straightConnector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C3F9E64-FBD8-109A-C308-B8298C06FCDD}"/>
                </a:ext>
              </a:extLst>
            </p:cNvPr>
            <p:cNvGrpSpPr/>
            <p:nvPr/>
          </p:nvGrpSpPr>
          <p:grpSpPr>
            <a:xfrm>
              <a:off x="794696" y="3404314"/>
              <a:ext cx="1170306" cy="823436"/>
              <a:chOff x="724956" y="3069153"/>
              <a:chExt cx="1193772" cy="839949"/>
            </a:xfrm>
          </p:grpSpPr>
          <p:pic>
            <p:nvPicPr>
              <p:cNvPr id="102" name="Picture 101">
                <a:extLst>
                  <a:ext uri="{FF2B5EF4-FFF2-40B4-BE49-F238E27FC236}">
                    <a16:creationId xmlns:a16="http://schemas.microsoft.com/office/drawing/2014/main" id="{15B74507-3ADD-3D9C-A97D-80829DC9B51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44714" y="3069153"/>
                <a:ext cx="607311" cy="361311"/>
              </a:xfrm>
              <a:prstGeom prst="rect">
                <a:avLst/>
              </a:prstGeom>
            </p:spPr>
          </p:pic>
          <p:pic>
            <p:nvPicPr>
              <p:cNvPr id="103" name="Picture 102">
                <a:extLst>
                  <a:ext uri="{FF2B5EF4-FFF2-40B4-BE49-F238E27FC236}">
                    <a16:creationId xmlns:a16="http://schemas.microsoft.com/office/drawing/2014/main" id="{99987DBC-ACA7-DB4D-CA5A-D6D182A3F8D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462" y="3463025"/>
                <a:ext cx="410390" cy="446077"/>
              </a:xfrm>
              <a:prstGeom prst="rect">
                <a:avLst/>
              </a:prstGeom>
            </p:spPr>
          </p:pic>
          <p:pic>
            <p:nvPicPr>
              <p:cNvPr id="104" name="Picture 103">
                <a:extLst>
                  <a:ext uri="{FF2B5EF4-FFF2-40B4-BE49-F238E27FC236}">
                    <a16:creationId xmlns:a16="http://schemas.microsoft.com/office/drawing/2014/main" id="{90B909D2-0676-C871-B45A-EC079AD4B5F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6" y="3337581"/>
                <a:ext cx="282693" cy="411749"/>
              </a:xfrm>
              <a:prstGeom prst="rect">
                <a:avLst/>
              </a:prstGeom>
            </p:spPr>
          </p:pic>
          <p:grpSp>
            <p:nvGrpSpPr>
              <p:cNvPr id="105" name="Group 4">
                <a:extLst>
                  <a:ext uri="{FF2B5EF4-FFF2-40B4-BE49-F238E27FC236}">
                    <a16:creationId xmlns:a16="http://schemas.microsoft.com/office/drawing/2014/main" id="{41DCE969-DD1F-9952-CB62-A9BBD27ABB28}"/>
                  </a:ext>
                  <a:ext uri="{C183D7F6-B498-43B3-948B-1728B52AA6E4}">
                    <adec:decorative xmlns:adec="http://schemas.microsoft.com/office/drawing/2017/decorative" val="1"/>
                  </a:ext>
                </a:extLst>
              </p:cNvPr>
              <p:cNvGrpSpPr>
                <a:grpSpLocks noChangeAspect="1"/>
              </p:cNvGrpSpPr>
              <p:nvPr/>
            </p:nvGrpSpPr>
            <p:grpSpPr bwMode="auto">
              <a:xfrm>
                <a:off x="1563696" y="3218196"/>
                <a:ext cx="355032" cy="442115"/>
                <a:chOff x="1596" y="1479"/>
                <a:chExt cx="159" cy="198"/>
              </a:xfrm>
              <a:solidFill>
                <a:srgbClr val="0078D7"/>
              </a:solidFill>
            </p:grpSpPr>
            <p:sp>
              <p:nvSpPr>
                <p:cNvPr id="106" name="Freeform 5">
                  <a:extLst>
                    <a:ext uri="{FF2B5EF4-FFF2-40B4-BE49-F238E27FC236}">
                      <a16:creationId xmlns:a16="http://schemas.microsoft.com/office/drawing/2014/main" id="{867E0CB6-CC72-AB4F-9971-0BA5481E4A5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25" tIns="45712" rIns="91425" bIns="45712" numCol="1" anchor="t" anchorCtr="0" compatLnSpc="1">
                  <a:prstTxWarp prst="textNoShape">
                    <a:avLst/>
                  </a:prstTxWarp>
                </a:bodyPr>
                <a:lstStyle/>
                <a:p>
                  <a:pPr defTabSz="914202"/>
                  <a:endParaRPr lang="en-US" sz="1765">
                    <a:gradFill>
                      <a:gsLst>
                        <a:gs pos="83000">
                          <a:srgbClr val="000000"/>
                        </a:gs>
                        <a:gs pos="100000">
                          <a:srgbClr val="000000"/>
                        </a:gs>
                      </a:gsLst>
                      <a:lin ang="5400000" scaled="1"/>
                    </a:gradFill>
                    <a:latin typeface="Segoe UI"/>
                  </a:endParaRPr>
                </a:p>
              </p:txBody>
            </p:sp>
            <p:sp>
              <p:nvSpPr>
                <p:cNvPr id="107" name="Freeform 6">
                  <a:extLst>
                    <a:ext uri="{FF2B5EF4-FFF2-40B4-BE49-F238E27FC236}">
                      <a16:creationId xmlns:a16="http://schemas.microsoft.com/office/drawing/2014/main" id="{FC07D0D8-C65A-CD1C-36C5-081D9A6B76E4}"/>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25" tIns="45712" rIns="91425" bIns="45712" numCol="1" anchor="t" anchorCtr="0" compatLnSpc="1">
                  <a:prstTxWarp prst="textNoShape">
                    <a:avLst/>
                  </a:prstTxWarp>
                </a:bodyPr>
                <a:lstStyle/>
                <a:p>
                  <a:pPr defTabSz="914202"/>
                  <a:endParaRPr lang="en-US" sz="1765">
                    <a:gradFill>
                      <a:gsLst>
                        <a:gs pos="83000">
                          <a:srgbClr val="000000"/>
                        </a:gs>
                        <a:gs pos="100000">
                          <a:srgbClr val="000000"/>
                        </a:gs>
                      </a:gsLst>
                      <a:lin ang="5400000" scaled="1"/>
                    </a:gradFill>
                    <a:latin typeface="Segoe UI"/>
                  </a:endParaRPr>
                </a:p>
              </p:txBody>
            </p:sp>
          </p:grpSp>
        </p:grpSp>
        <p:grpSp>
          <p:nvGrpSpPr>
            <p:cNvPr id="110" name="Group 109">
              <a:extLst>
                <a:ext uri="{FF2B5EF4-FFF2-40B4-BE49-F238E27FC236}">
                  <a16:creationId xmlns:a16="http://schemas.microsoft.com/office/drawing/2014/main" id="{67CAEC5D-507C-F1F5-1424-784FC3CFA840}"/>
                </a:ext>
              </a:extLst>
            </p:cNvPr>
            <p:cNvGrpSpPr/>
            <p:nvPr/>
          </p:nvGrpSpPr>
          <p:grpSpPr>
            <a:xfrm>
              <a:off x="2877823" y="3233807"/>
              <a:ext cx="1218353" cy="1049438"/>
              <a:chOff x="3217633" y="2877425"/>
              <a:chExt cx="1242783" cy="1070481"/>
            </a:xfrm>
          </p:grpSpPr>
          <p:pic>
            <p:nvPicPr>
              <p:cNvPr id="99" name="Graphic 98">
                <a:extLst>
                  <a:ext uri="{FF2B5EF4-FFF2-40B4-BE49-F238E27FC236}">
                    <a16:creationId xmlns:a16="http://schemas.microsoft.com/office/drawing/2014/main" id="{F06BE371-D247-CDA1-5CC9-A742B7F645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9382" y="2877425"/>
                <a:ext cx="519284" cy="519284"/>
              </a:xfrm>
              <a:prstGeom prst="rect">
                <a:avLst/>
              </a:prstGeom>
            </p:spPr>
          </p:pic>
          <p:sp>
            <p:nvSpPr>
              <p:cNvPr id="109" name="TextBox 108">
                <a:extLst>
                  <a:ext uri="{FF2B5EF4-FFF2-40B4-BE49-F238E27FC236}">
                    <a16:creationId xmlns:a16="http://schemas.microsoft.com/office/drawing/2014/main" id="{D4D0E16F-939E-5339-616A-FB835099D4BD}"/>
                  </a:ext>
                </a:extLst>
              </p:cNvPr>
              <p:cNvSpPr txBox="1"/>
              <p:nvPr/>
            </p:nvSpPr>
            <p:spPr>
              <a:xfrm>
                <a:off x="3217633" y="3440075"/>
                <a:ext cx="1242783" cy="507831"/>
              </a:xfrm>
              <a:prstGeom prst="rect">
                <a:avLst/>
              </a:prstGeom>
              <a:noFill/>
            </p:spPr>
            <p:txBody>
              <a:bodyPr wrap="square" lIns="0" tIns="0" rIns="0" bIns="0" rtlCol="0">
                <a:spAutoFit/>
              </a:bodyPr>
              <a:lstStyle/>
              <a:p>
                <a:pPr algn="ctr" defTabSz="914367"/>
                <a:r>
                  <a:rPr lang="en-US" sz="1078"/>
                  <a:t>Conditional Access</a:t>
                </a:r>
              </a:p>
              <a:p>
                <a:pPr algn="ctr" defTabSz="914367"/>
                <a:r>
                  <a:rPr lang="en-US" sz="1078"/>
                  <a:t>All Cloud Apps</a:t>
                </a:r>
              </a:p>
              <a:p>
                <a:pPr algn="ctr" defTabSz="914367"/>
                <a:r>
                  <a:rPr lang="en-US" sz="1078"/>
                  <a:t>Session Control</a:t>
                </a:r>
                <a:endParaRPr lang="de-DE" sz="1078"/>
              </a:p>
            </p:txBody>
          </p:sp>
        </p:grpSp>
        <p:grpSp>
          <p:nvGrpSpPr>
            <p:cNvPr id="114" name="Group 113">
              <a:extLst>
                <a:ext uri="{FF2B5EF4-FFF2-40B4-BE49-F238E27FC236}">
                  <a16:creationId xmlns:a16="http://schemas.microsoft.com/office/drawing/2014/main" id="{B2655704-3E33-4B26-6FA3-495766563A55}"/>
                </a:ext>
              </a:extLst>
            </p:cNvPr>
            <p:cNvGrpSpPr/>
            <p:nvPr/>
          </p:nvGrpSpPr>
          <p:grpSpPr>
            <a:xfrm>
              <a:off x="5650479" y="2507028"/>
              <a:ext cx="1527565" cy="912112"/>
              <a:chOff x="5895797" y="4012637"/>
              <a:chExt cx="1558196" cy="930402"/>
            </a:xfrm>
          </p:grpSpPr>
          <p:pic>
            <p:nvPicPr>
              <p:cNvPr id="115" name="Graphic 114">
                <a:extLst>
                  <a:ext uri="{FF2B5EF4-FFF2-40B4-BE49-F238E27FC236}">
                    <a16:creationId xmlns:a16="http://schemas.microsoft.com/office/drawing/2014/main" id="{B9AF8662-EF11-E393-520A-70AEA09993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5253" y="4012637"/>
                <a:ext cx="519283" cy="519283"/>
              </a:xfrm>
              <a:prstGeom prst="rect">
                <a:avLst/>
              </a:prstGeom>
            </p:spPr>
          </p:pic>
          <p:sp>
            <p:nvSpPr>
              <p:cNvPr id="116" name="TextBox 115">
                <a:extLst>
                  <a:ext uri="{FF2B5EF4-FFF2-40B4-BE49-F238E27FC236}">
                    <a16:creationId xmlns:a16="http://schemas.microsoft.com/office/drawing/2014/main" id="{2FB9890E-6C15-726D-84E3-DBF2ACC08307}"/>
                  </a:ext>
                </a:extLst>
              </p:cNvPr>
              <p:cNvSpPr txBox="1"/>
              <p:nvPr/>
            </p:nvSpPr>
            <p:spPr>
              <a:xfrm>
                <a:off x="5895797" y="4597696"/>
                <a:ext cx="1558196" cy="345343"/>
              </a:xfrm>
              <a:prstGeom prst="rect">
                <a:avLst/>
              </a:prstGeom>
              <a:noFill/>
            </p:spPr>
            <p:txBody>
              <a:bodyPr wrap="square" lIns="0" tIns="0" rIns="0" bIns="0" rtlCol="0">
                <a:spAutoFit/>
              </a:bodyPr>
              <a:lstStyle/>
              <a:p>
                <a:pPr algn="ctr" defTabSz="914367"/>
                <a:r>
                  <a:rPr lang="en-US" sz="1100"/>
                  <a:t>Microsoft Defender for Cloud Apps</a:t>
                </a:r>
                <a:endParaRPr lang="de-DE" sz="1100"/>
              </a:p>
            </p:txBody>
          </p:sp>
        </p:grpSp>
        <p:grpSp>
          <p:nvGrpSpPr>
            <p:cNvPr id="122" name="Group 121">
              <a:extLst>
                <a:ext uri="{FF2B5EF4-FFF2-40B4-BE49-F238E27FC236}">
                  <a16:creationId xmlns:a16="http://schemas.microsoft.com/office/drawing/2014/main" id="{8CA501F1-FB18-E421-9DD5-41CAAE155E96}"/>
                </a:ext>
              </a:extLst>
            </p:cNvPr>
            <p:cNvGrpSpPr/>
            <p:nvPr/>
          </p:nvGrpSpPr>
          <p:grpSpPr>
            <a:xfrm>
              <a:off x="5650478" y="4283243"/>
              <a:ext cx="1527565" cy="912112"/>
              <a:chOff x="9156356" y="4088387"/>
              <a:chExt cx="1558196" cy="930402"/>
            </a:xfrm>
          </p:grpSpPr>
          <p:pic>
            <p:nvPicPr>
              <p:cNvPr id="117" name="Graphic 116">
                <a:extLst>
                  <a:ext uri="{FF2B5EF4-FFF2-40B4-BE49-F238E27FC236}">
                    <a16:creationId xmlns:a16="http://schemas.microsoft.com/office/drawing/2014/main" id="{C9A51D7D-9C2E-1630-0ED6-77F578133A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812" y="4088387"/>
                <a:ext cx="519284" cy="519284"/>
              </a:xfrm>
              <a:prstGeom prst="rect">
                <a:avLst/>
              </a:prstGeom>
            </p:spPr>
          </p:pic>
          <p:sp>
            <p:nvSpPr>
              <p:cNvPr id="121" name="TextBox 120">
                <a:extLst>
                  <a:ext uri="{FF2B5EF4-FFF2-40B4-BE49-F238E27FC236}">
                    <a16:creationId xmlns:a16="http://schemas.microsoft.com/office/drawing/2014/main" id="{114EF41E-88BF-0929-7389-5D482AE2CFDA}"/>
                  </a:ext>
                </a:extLst>
              </p:cNvPr>
              <p:cNvSpPr txBox="1"/>
              <p:nvPr/>
            </p:nvSpPr>
            <p:spPr>
              <a:xfrm>
                <a:off x="9156356" y="4673446"/>
                <a:ext cx="1558196" cy="345343"/>
              </a:xfrm>
              <a:prstGeom prst="rect">
                <a:avLst/>
              </a:prstGeom>
              <a:noFill/>
            </p:spPr>
            <p:txBody>
              <a:bodyPr wrap="square" lIns="0" tIns="0" rIns="0" bIns="0" rtlCol="0">
                <a:spAutoFit/>
              </a:bodyPr>
              <a:lstStyle/>
              <a:p>
                <a:pPr algn="ctr" defTabSz="914367"/>
                <a:r>
                  <a:rPr lang="en-US" sz="1100" dirty="0"/>
                  <a:t>Microsoft Entra ID</a:t>
                </a:r>
              </a:p>
              <a:p>
                <a:pPr algn="ctr" defTabSz="914367"/>
                <a:r>
                  <a:rPr lang="en-US" sz="1100" dirty="0"/>
                  <a:t>&amp; Microsoft Graph</a:t>
                </a:r>
                <a:endParaRPr lang="de-DE" sz="1100" dirty="0"/>
              </a:p>
            </p:txBody>
          </p:sp>
        </p:grpSp>
        <p:grpSp>
          <p:nvGrpSpPr>
            <p:cNvPr id="156" name="Group 155">
              <a:extLst>
                <a:ext uri="{FF2B5EF4-FFF2-40B4-BE49-F238E27FC236}">
                  <a16:creationId xmlns:a16="http://schemas.microsoft.com/office/drawing/2014/main" id="{E77E1049-51E8-9EF8-8A31-75E250CEFA37}"/>
                </a:ext>
              </a:extLst>
            </p:cNvPr>
            <p:cNvGrpSpPr/>
            <p:nvPr/>
          </p:nvGrpSpPr>
          <p:grpSpPr>
            <a:xfrm>
              <a:off x="7561052" y="2465569"/>
              <a:ext cx="907098" cy="1207543"/>
              <a:chOff x="8000318" y="2187401"/>
              <a:chExt cx="925287" cy="1231754"/>
            </a:xfrm>
          </p:grpSpPr>
          <p:sp>
            <p:nvSpPr>
              <p:cNvPr id="145" name="TextBox 144">
                <a:extLst>
                  <a:ext uri="{FF2B5EF4-FFF2-40B4-BE49-F238E27FC236}">
                    <a16:creationId xmlns:a16="http://schemas.microsoft.com/office/drawing/2014/main" id="{E887F0F2-0A38-80C8-195E-49BFDDD7DEAB}"/>
                  </a:ext>
                </a:extLst>
              </p:cNvPr>
              <p:cNvSpPr txBox="1"/>
              <p:nvPr/>
            </p:nvSpPr>
            <p:spPr>
              <a:xfrm>
                <a:off x="8000318" y="3073813"/>
                <a:ext cx="925287" cy="345342"/>
              </a:xfrm>
              <a:prstGeom prst="rect">
                <a:avLst/>
              </a:prstGeom>
              <a:noFill/>
            </p:spPr>
            <p:txBody>
              <a:bodyPr wrap="square" lIns="0" tIns="0" rIns="0" bIns="0" rtlCol="0">
                <a:spAutoFit/>
              </a:bodyPr>
              <a:lstStyle/>
              <a:p>
                <a:pPr algn="ctr" defTabSz="914367"/>
                <a:r>
                  <a:rPr lang="en-US" sz="1100"/>
                  <a:t>Access or session policy</a:t>
                </a:r>
                <a:endParaRPr lang="de-DE" sz="1100"/>
              </a:p>
            </p:txBody>
          </p:sp>
          <p:grpSp>
            <p:nvGrpSpPr>
              <p:cNvPr id="146" name="Group 77">
                <a:extLst>
                  <a:ext uri="{FF2B5EF4-FFF2-40B4-BE49-F238E27FC236}">
                    <a16:creationId xmlns:a16="http://schemas.microsoft.com/office/drawing/2014/main" id="{A66FA6D6-0651-FF39-6DAD-6CFF2D600BD3}"/>
                  </a:ext>
                </a:extLst>
              </p:cNvPr>
              <p:cNvGrpSpPr>
                <a:grpSpLocks noChangeAspect="1"/>
              </p:cNvGrpSpPr>
              <p:nvPr/>
            </p:nvGrpSpPr>
            <p:grpSpPr bwMode="auto">
              <a:xfrm>
                <a:off x="8201025" y="2187401"/>
                <a:ext cx="688975" cy="898525"/>
                <a:chOff x="5166" y="2591"/>
                <a:chExt cx="434" cy="566"/>
              </a:xfrm>
            </p:grpSpPr>
            <p:sp>
              <p:nvSpPr>
                <p:cNvPr id="147" name="AutoShape 76">
                  <a:extLst>
                    <a:ext uri="{FF2B5EF4-FFF2-40B4-BE49-F238E27FC236}">
                      <a16:creationId xmlns:a16="http://schemas.microsoft.com/office/drawing/2014/main" id="{0626F43B-9EBC-096E-6A54-C3BC9205F412}"/>
                    </a:ext>
                  </a:extLst>
                </p:cNvPr>
                <p:cNvSpPr>
                  <a:spLocks noChangeAspect="1" noChangeArrowheads="1" noTextEdit="1"/>
                </p:cNvSpPr>
                <p:nvPr/>
              </p:nvSpPr>
              <p:spPr bwMode="auto">
                <a:xfrm>
                  <a:off x="5168" y="2593"/>
                  <a:ext cx="432"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solidFill>
                      <a:srgbClr val="000000"/>
                    </a:solidFill>
                    <a:latin typeface="Segoe UI"/>
                  </a:endParaRPr>
                </a:p>
              </p:txBody>
            </p:sp>
            <p:sp>
              <p:nvSpPr>
                <p:cNvPr id="148" name="Freeform 78">
                  <a:extLst>
                    <a:ext uri="{FF2B5EF4-FFF2-40B4-BE49-F238E27FC236}">
                      <a16:creationId xmlns:a16="http://schemas.microsoft.com/office/drawing/2014/main" id="{14855FBA-3C11-A09A-4F51-DB7918592325}"/>
                    </a:ext>
                  </a:extLst>
                </p:cNvPr>
                <p:cNvSpPr>
                  <a:spLocks noEditPoints="1"/>
                </p:cNvSpPr>
                <p:nvPr/>
              </p:nvSpPr>
              <p:spPr bwMode="auto">
                <a:xfrm>
                  <a:off x="5166" y="2591"/>
                  <a:ext cx="330" cy="438"/>
                </a:xfrm>
                <a:custGeom>
                  <a:avLst/>
                  <a:gdLst>
                    <a:gd name="T0" fmla="*/ 33 w 330"/>
                    <a:gd name="T1" fmla="*/ 363 h 438"/>
                    <a:gd name="T2" fmla="*/ 297 w 330"/>
                    <a:gd name="T3" fmla="*/ 363 h 438"/>
                    <a:gd name="T4" fmla="*/ 297 w 330"/>
                    <a:gd name="T5" fmla="*/ 390 h 438"/>
                    <a:gd name="T6" fmla="*/ 33 w 330"/>
                    <a:gd name="T7" fmla="*/ 390 h 438"/>
                    <a:gd name="T8" fmla="*/ 33 w 330"/>
                    <a:gd name="T9" fmla="*/ 363 h 438"/>
                    <a:gd name="T10" fmla="*/ 33 w 330"/>
                    <a:gd name="T11" fmla="*/ 308 h 438"/>
                    <a:gd name="T12" fmla="*/ 297 w 330"/>
                    <a:gd name="T13" fmla="*/ 308 h 438"/>
                    <a:gd name="T14" fmla="*/ 297 w 330"/>
                    <a:gd name="T15" fmla="*/ 335 h 438"/>
                    <a:gd name="T16" fmla="*/ 33 w 330"/>
                    <a:gd name="T17" fmla="*/ 335 h 438"/>
                    <a:gd name="T18" fmla="*/ 33 w 330"/>
                    <a:gd name="T19" fmla="*/ 308 h 438"/>
                    <a:gd name="T20" fmla="*/ 33 w 330"/>
                    <a:gd name="T21" fmla="*/ 253 h 438"/>
                    <a:gd name="T22" fmla="*/ 168 w 330"/>
                    <a:gd name="T23" fmla="*/ 253 h 438"/>
                    <a:gd name="T24" fmla="*/ 168 w 330"/>
                    <a:gd name="T25" fmla="*/ 281 h 438"/>
                    <a:gd name="T26" fmla="*/ 33 w 330"/>
                    <a:gd name="T27" fmla="*/ 281 h 438"/>
                    <a:gd name="T28" fmla="*/ 33 w 330"/>
                    <a:gd name="T29" fmla="*/ 253 h 438"/>
                    <a:gd name="T30" fmla="*/ 196 w 330"/>
                    <a:gd name="T31" fmla="*/ 253 h 438"/>
                    <a:gd name="T32" fmla="*/ 297 w 330"/>
                    <a:gd name="T33" fmla="*/ 253 h 438"/>
                    <a:gd name="T34" fmla="*/ 297 w 330"/>
                    <a:gd name="T35" fmla="*/ 281 h 438"/>
                    <a:gd name="T36" fmla="*/ 196 w 330"/>
                    <a:gd name="T37" fmla="*/ 281 h 438"/>
                    <a:gd name="T38" fmla="*/ 196 w 330"/>
                    <a:gd name="T39" fmla="*/ 253 h 438"/>
                    <a:gd name="T40" fmla="*/ 33 w 330"/>
                    <a:gd name="T41" fmla="*/ 199 h 438"/>
                    <a:gd name="T42" fmla="*/ 297 w 330"/>
                    <a:gd name="T43" fmla="*/ 199 h 438"/>
                    <a:gd name="T44" fmla="*/ 297 w 330"/>
                    <a:gd name="T45" fmla="*/ 226 h 438"/>
                    <a:gd name="T46" fmla="*/ 33 w 330"/>
                    <a:gd name="T47" fmla="*/ 226 h 438"/>
                    <a:gd name="T48" fmla="*/ 33 w 330"/>
                    <a:gd name="T49" fmla="*/ 199 h 438"/>
                    <a:gd name="T50" fmla="*/ 33 w 330"/>
                    <a:gd name="T51" fmla="*/ 144 h 438"/>
                    <a:gd name="T52" fmla="*/ 105 w 330"/>
                    <a:gd name="T53" fmla="*/ 144 h 438"/>
                    <a:gd name="T54" fmla="*/ 105 w 330"/>
                    <a:gd name="T55" fmla="*/ 171 h 438"/>
                    <a:gd name="T56" fmla="*/ 33 w 330"/>
                    <a:gd name="T57" fmla="*/ 171 h 438"/>
                    <a:gd name="T58" fmla="*/ 33 w 330"/>
                    <a:gd name="T59" fmla="*/ 144 h 438"/>
                    <a:gd name="T60" fmla="*/ 0 w 330"/>
                    <a:gd name="T61" fmla="*/ 0 h 438"/>
                    <a:gd name="T62" fmla="*/ 0 w 330"/>
                    <a:gd name="T63" fmla="*/ 438 h 438"/>
                    <a:gd name="T64" fmla="*/ 330 w 330"/>
                    <a:gd name="T65" fmla="*/ 438 h 438"/>
                    <a:gd name="T66" fmla="*/ 330 w 330"/>
                    <a:gd name="T67" fmla="*/ 137 h 438"/>
                    <a:gd name="T68" fmla="*/ 192 w 330"/>
                    <a:gd name="T69" fmla="*/ 137 h 438"/>
                    <a:gd name="T70" fmla="*/ 192 w 330"/>
                    <a:gd name="T71" fmla="*/ 0 h 438"/>
                    <a:gd name="T72" fmla="*/ 0 w 330"/>
                    <a:gd name="T7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438">
                      <a:moveTo>
                        <a:pt x="33" y="363"/>
                      </a:moveTo>
                      <a:lnTo>
                        <a:pt x="297" y="363"/>
                      </a:lnTo>
                      <a:lnTo>
                        <a:pt x="297" y="390"/>
                      </a:lnTo>
                      <a:lnTo>
                        <a:pt x="33" y="390"/>
                      </a:lnTo>
                      <a:lnTo>
                        <a:pt x="33" y="363"/>
                      </a:lnTo>
                      <a:close/>
                      <a:moveTo>
                        <a:pt x="33" y="308"/>
                      </a:moveTo>
                      <a:lnTo>
                        <a:pt x="297" y="308"/>
                      </a:lnTo>
                      <a:lnTo>
                        <a:pt x="297" y="335"/>
                      </a:lnTo>
                      <a:lnTo>
                        <a:pt x="33" y="335"/>
                      </a:lnTo>
                      <a:lnTo>
                        <a:pt x="33" y="308"/>
                      </a:lnTo>
                      <a:close/>
                      <a:moveTo>
                        <a:pt x="33" y="253"/>
                      </a:moveTo>
                      <a:lnTo>
                        <a:pt x="168" y="253"/>
                      </a:lnTo>
                      <a:lnTo>
                        <a:pt x="168" y="281"/>
                      </a:lnTo>
                      <a:lnTo>
                        <a:pt x="33" y="281"/>
                      </a:lnTo>
                      <a:lnTo>
                        <a:pt x="33" y="253"/>
                      </a:lnTo>
                      <a:close/>
                      <a:moveTo>
                        <a:pt x="196" y="253"/>
                      </a:moveTo>
                      <a:lnTo>
                        <a:pt x="297" y="253"/>
                      </a:lnTo>
                      <a:lnTo>
                        <a:pt x="297" y="281"/>
                      </a:lnTo>
                      <a:lnTo>
                        <a:pt x="196" y="281"/>
                      </a:lnTo>
                      <a:lnTo>
                        <a:pt x="196" y="253"/>
                      </a:lnTo>
                      <a:close/>
                      <a:moveTo>
                        <a:pt x="33" y="199"/>
                      </a:moveTo>
                      <a:lnTo>
                        <a:pt x="297" y="199"/>
                      </a:lnTo>
                      <a:lnTo>
                        <a:pt x="297" y="226"/>
                      </a:lnTo>
                      <a:lnTo>
                        <a:pt x="33" y="226"/>
                      </a:lnTo>
                      <a:lnTo>
                        <a:pt x="33" y="199"/>
                      </a:lnTo>
                      <a:close/>
                      <a:moveTo>
                        <a:pt x="33" y="144"/>
                      </a:moveTo>
                      <a:lnTo>
                        <a:pt x="105" y="144"/>
                      </a:lnTo>
                      <a:lnTo>
                        <a:pt x="105" y="171"/>
                      </a:lnTo>
                      <a:lnTo>
                        <a:pt x="33" y="171"/>
                      </a:lnTo>
                      <a:lnTo>
                        <a:pt x="33" y="144"/>
                      </a:lnTo>
                      <a:close/>
                      <a:moveTo>
                        <a:pt x="0" y="0"/>
                      </a:moveTo>
                      <a:lnTo>
                        <a:pt x="0" y="438"/>
                      </a:lnTo>
                      <a:lnTo>
                        <a:pt x="330" y="438"/>
                      </a:lnTo>
                      <a:lnTo>
                        <a:pt x="330" y="137"/>
                      </a:lnTo>
                      <a:lnTo>
                        <a:pt x="192" y="137"/>
                      </a:lnTo>
                      <a:lnTo>
                        <a:pt x="192"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49" name="Freeform 79">
                  <a:extLst>
                    <a:ext uri="{FF2B5EF4-FFF2-40B4-BE49-F238E27FC236}">
                      <a16:creationId xmlns:a16="http://schemas.microsoft.com/office/drawing/2014/main" id="{E82E639F-5066-A1ED-00C4-9711F148D72E}"/>
                    </a:ext>
                  </a:extLst>
                </p:cNvPr>
                <p:cNvSpPr>
                  <a:spLocks/>
                </p:cNvSpPr>
                <p:nvPr/>
              </p:nvSpPr>
              <p:spPr bwMode="auto">
                <a:xfrm>
                  <a:off x="5386" y="2591"/>
                  <a:ext cx="108" cy="110"/>
                </a:xfrm>
                <a:custGeom>
                  <a:avLst/>
                  <a:gdLst>
                    <a:gd name="T0" fmla="*/ 0 w 108"/>
                    <a:gd name="T1" fmla="*/ 110 h 110"/>
                    <a:gd name="T2" fmla="*/ 108 w 108"/>
                    <a:gd name="T3" fmla="*/ 110 h 110"/>
                    <a:gd name="T4" fmla="*/ 0 w 108"/>
                    <a:gd name="T5" fmla="*/ 0 h 110"/>
                    <a:gd name="T6" fmla="*/ 0 w 108"/>
                    <a:gd name="T7" fmla="*/ 110 h 110"/>
                  </a:gdLst>
                  <a:ahLst/>
                  <a:cxnLst>
                    <a:cxn ang="0">
                      <a:pos x="T0" y="T1"/>
                    </a:cxn>
                    <a:cxn ang="0">
                      <a:pos x="T2" y="T3"/>
                    </a:cxn>
                    <a:cxn ang="0">
                      <a:pos x="T4" y="T5"/>
                    </a:cxn>
                    <a:cxn ang="0">
                      <a:pos x="T6" y="T7"/>
                    </a:cxn>
                  </a:cxnLst>
                  <a:rect l="0" t="0" r="r" b="b"/>
                  <a:pathLst>
                    <a:path w="108" h="110">
                      <a:moveTo>
                        <a:pt x="0" y="110"/>
                      </a:moveTo>
                      <a:lnTo>
                        <a:pt x="108" y="110"/>
                      </a:lnTo>
                      <a:lnTo>
                        <a:pt x="0" y="0"/>
                      </a:lnTo>
                      <a:lnTo>
                        <a:pt x="0" y="11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0" name="Rectangle 80">
                  <a:extLst>
                    <a:ext uri="{FF2B5EF4-FFF2-40B4-BE49-F238E27FC236}">
                      <a16:creationId xmlns:a16="http://schemas.microsoft.com/office/drawing/2014/main" id="{69E221ED-CE35-3566-BE08-EE2E69FE27C8}"/>
                    </a:ext>
                  </a:extLst>
                </p:cNvPr>
                <p:cNvSpPr>
                  <a:spLocks noChangeArrowheads="1"/>
                </p:cNvSpPr>
                <p:nvPr/>
              </p:nvSpPr>
              <p:spPr bwMode="auto">
                <a:xfrm>
                  <a:off x="5199" y="2899"/>
                  <a:ext cx="264" cy="27"/>
                </a:xfrm>
                <a:prstGeom prst="rect">
                  <a:avLst/>
                </a:prstGeom>
                <a:solidFill>
                  <a:srgbClr val="2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1" name="Rectangle 81">
                  <a:extLst>
                    <a:ext uri="{FF2B5EF4-FFF2-40B4-BE49-F238E27FC236}">
                      <a16:creationId xmlns:a16="http://schemas.microsoft.com/office/drawing/2014/main" id="{BFB781A6-A5B6-B975-3ED6-446464B371D4}"/>
                    </a:ext>
                  </a:extLst>
                </p:cNvPr>
                <p:cNvSpPr>
                  <a:spLocks noChangeArrowheads="1"/>
                </p:cNvSpPr>
                <p:nvPr/>
              </p:nvSpPr>
              <p:spPr bwMode="auto">
                <a:xfrm>
                  <a:off x="5362" y="2844"/>
                  <a:ext cx="101"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2" name="Freeform 82">
                  <a:extLst>
                    <a:ext uri="{FF2B5EF4-FFF2-40B4-BE49-F238E27FC236}">
                      <a16:creationId xmlns:a16="http://schemas.microsoft.com/office/drawing/2014/main" id="{2E51603D-9C27-AF85-11FE-01D8475AAA45}"/>
                    </a:ext>
                  </a:extLst>
                </p:cNvPr>
                <p:cNvSpPr>
                  <a:spLocks/>
                </p:cNvSpPr>
                <p:nvPr/>
              </p:nvSpPr>
              <p:spPr bwMode="auto">
                <a:xfrm>
                  <a:off x="5333" y="2890"/>
                  <a:ext cx="252" cy="252"/>
                </a:xfrm>
                <a:custGeom>
                  <a:avLst/>
                  <a:gdLst>
                    <a:gd name="T0" fmla="*/ 137 w 147"/>
                    <a:gd name="T1" fmla="*/ 36 h 147"/>
                    <a:gd name="T2" fmla="*/ 126 w 147"/>
                    <a:gd name="T3" fmla="*/ 21 h 147"/>
                    <a:gd name="T4" fmla="*/ 111 w 147"/>
                    <a:gd name="T5" fmla="*/ 10 h 147"/>
                    <a:gd name="T6" fmla="*/ 93 w 147"/>
                    <a:gd name="T7" fmla="*/ 2 h 147"/>
                    <a:gd name="T8" fmla="*/ 74 w 147"/>
                    <a:gd name="T9" fmla="*/ 0 h 147"/>
                    <a:gd name="T10" fmla="*/ 54 w 147"/>
                    <a:gd name="T11" fmla="*/ 2 h 147"/>
                    <a:gd name="T12" fmla="*/ 37 w 147"/>
                    <a:gd name="T13" fmla="*/ 10 h 147"/>
                    <a:gd name="T14" fmla="*/ 22 w 147"/>
                    <a:gd name="T15" fmla="*/ 21 h 147"/>
                    <a:gd name="T16" fmla="*/ 10 w 147"/>
                    <a:gd name="T17" fmla="*/ 36 h 147"/>
                    <a:gd name="T18" fmla="*/ 3 w 147"/>
                    <a:gd name="T19" fmla="*/ 54 h 147"/>
                    <a:gd name="T20" fmla="*/ 0 w 147"/>
                    <a:gd name="T21" fmla="*/ 73 h 147"/>
                    <a:gd name="T22" fmla="*/ 3 w 147"/>
                    <a:gd name="T23" fmla="*/ 93 h 147"/>
                    <a:gd name="T24" fmla="*/ 10 w 147"/>
                    <a:gd name="T25" fmla="*/ 110 h 147"/>
                    <a:gd name="T26" fmla="*/ 22 w 147"/>
                    <a:gd name="T27" fmla="*/ 125 h 147"/>
                    <a:gd name="T28" fmla="*/ 37 w 147"/>
                    <a:gd name="T29" fmla="*/ 137 h 147"/>
                    <a:gd name="T30" fmla="*/ 54 w 147"/>
                    <a:gd name="T31" fmla="*/ 144 h 147"/>
                    <a:gd name="T32" fmla="*/ 74 w 147"/>
                    <a:gd name="T33" fmla="*/ 147 h 147"/>
                    <a:gd name="T34" fmla="*/ 93 w 147"/>
                    <a:gd name="T35" fmla="*/ 144 h 147"/>
                    <a:gd name="T36" fmla="*/ 111 w 147"/>
                    <a:gd name="T37" fmla="*/ 137 h 147"/>
                    <a:gd name="T38" fmla="*/ 126 w 147"/>
                    <a:gd name="T39" fmla="*/ 125 h 147"/>
                    <a:gd name="T40" fmla="*/ 137 w 147"/>
                    <a:gd name="T41" fmla="*/ 110 h 147"/>
                    <a:gd name="T42" fmla="*/ 145 w 147"/>
                    <a:gd name="T43" fmla="*/ 93 h 147"/>
                    <a:gd name="T44" fmla="*/ 147 w 147"/>
                    <a:gd name="T45" fmla="*/ 73 h 147"/>
                    <a:gd name="T46" fmla="*/ 145 w 147"/>
                    <a:gd name="T47" fmla="*/ 54 h 147"/>
                    <a:gd name="T48" fmla="*/ 137 w 147"/>
                    <a:gd name="T4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7">
                      <a:moveTo>
                        <a:pt x="137" y="36"/>
                      </a:moveTo>
                      <a:cubicBezTo>
                        <a:pt x="134" y="31"/>
                        <a:pt x="130" y="26"/>
                        <a:pt x="126" y="21"/>
                      </a:cubicBezTo>
                      <a:cubicBezTo>
                        <a:pt x="121" y="17"/>
                        <a:pt x="116" y="13"/>
                        <a:pt x="111" y="10"/>
                      </a:cubicBezTo>
                      <a:cubicBezTo>
                        <a:pt x="105" y="7"/>
                        <a:pt x="100" y="4"/>
                        <a:pt x="93" y="2"/>
                      </a:cubicBezTo>
                      <a:cubicBezTo>
                        <a:pt x="87" y="1"/>
                        <a:pt x="80" y="0"/>
                        <a:pt x="74" y="0"/>
                      </a:cubicBezTo>
                      <a:cubicBezTo>
                        <a:pt x="67" y="0"/>
                        <a:pt x="60" y="1"/>
                        <a:pt x="54" y="2"/>
                      </a:cubicBezTo>
                      <a:cubicBezTo>
                        <a:pt x="48" y="4"/>
                        <a:pt x="42" y="7"/>
                        <a:pt x="37" y="10"/>
                      </a:cubicBezTo>
                      <a:cubicBezTo>
                        <a:pt x="31" y="13"/>
                        <a:pt x="26" y="17"/>
                        <a:pt x="22" y="21"/>
                      </a:cubicBezTo>
                      <a:cubicBezTo>
                        <a:pt x="17" y="26"/>
                        <a:pt x="13" y="31"/>
                        <a:pt x="10" y="36"/>
                      </a:cubicBezTo>
                      <a:cubicBezTo>
                        <a:pt x="7" y="42"/>
                        <a:pt x="4" y="47"/>
                        <a:pt x="3" y="54"/>
                      </a:cubicBezTo>
                      <a:cubicBezTo>
                        <a:pt x="1" y="60"/>
                        <a:pt x="0" y="67"/>
                        <a:pt x="0" y="73"/>
                      </a:cubicBezTo>
                      <a:cubicBezTo>
                        <a:pt x="0" y="80"/>
                        <a:pt x="1" y="87"/>
                        <a:pt x="3" y="93"/>
                      </a:cubicBezTo>
                      <a:cubicBezTo>
                        <a:pt x="4" y="99"/>
                        <a:pt x="7" y="105"/>
                        <a:pt x="10" y="110"/>
                      </a:cubicBezTo>
                      <a:cubicBezTo>
                        <a:pt x="13" y="116"/>
                        <a:pt x="17" y="121"/>
                        <a:pt x="22" y="125"/>
                      </a:cubicBezTo>
                      <a:cubicBezTo>
                        <a:pt x="26" y="130"/>
                        <a:pt x="31" y="134"/>
                        <a:pt x="37" y="137"/>
                      </a:cubicBezTo>
                      <a:cubicBezTo>
                        <a:pt x="42" y="140"/>
                        <a:pt x="48" y="143"/>
                        <a:pt x="54" y="144"/>
                      </a:cubicBezTo>
                      <a:cubicBezTo>
                        <a:pt x="60" y="146"/>
                        <a:pt x="67" y="147"/>
                        <a:pt x="74" y="147"/>
                      </a:cubicBezTo>
                      <a:cubicBezTo>
                        <a:pt x="80" y="147"/>
                        <a:pt x="87" y="146"/>
                        <a:pt x="93" y="144"/>
                      </a:cubicBezTo>
                      <a:cubicBezTo>
                        <a:pt x="100" y="143"/>
                        <a:pt x="105" y="140"/>
                        <a:pt x="111" y="137"/>
                      </a:cubicBezTo>
                      <a:cubicBezTo>
                        <a:pt x="116" y="134"/>
                        <a:pt x="121" y="130"/>
                        <a:pt x="126" y="125"/>
                      </a:cubicBezTo>
                      <a:cubicBezTo>
                        <a:pt x="130" y="121"/>
                        <a:pt x="134" y="116"/>
                        <a:pt x="137" y="110"/>
                      </a:cubicBezTo>
                      <a:cubicBezTo>
                        <a:pt x="141" y="105"/>
                        <a:pt x="143" y="99"/>
                        <a:pt x="145" y="93"/>
                      </a:cubicBezTo>
                      <a:cubicBezTo>
                        <a:pt x="146" y="87"/>
                        <a:pt x="147" y="80"/>
                        <a:pt x="147" y="73"/>
                      </a:cubicBezTo>
                      <a:cubicBezTo>
                        <a:pt x="147" y="67"/>
                        <a:pt x="146" y="60"/>
                        <a:pt x="145" y="54"/>
                      </a:cubicBezTo>
                      <a:cubicBezTo>
                        <a:pt x="143" y="47"/>
                        <a:pt x="141" y="42"/>
                        <a:pt x="137" y="36"/>
                      </a:cubicBezTo>
                    </a:path>
                  </a:pathLst>
                </a:custGeom>
                <a:solidFill>
                  <a:srgbClr val="0078D4"/>
                </a:solidFill>
                <a:ln w="42863"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de-DE" sz="1765"/>
                </a:p>
              </p:txBody>
            </p:sp>
            <p:sp>
              <p:nvSpPr>
                <p:cNvPr id="153" name="Freeform 83">
                  <a:extLst>
                    <a:ext uri="{FF2B5EF4-FFF2-40B4-BE49-F238E27FC236}">
                      <a16:creationId xmlns:a16="http://schemas.microsoft.com/office/drawing/2014/main" id="{FD69F158-FA92-4671-5B0D-72768BBEAB81}"/>
                    </a:ext>
                  </a:extLst>
                </p:cNvPr>
                <p:cNvSpPr>
                  <a:spLocks/>
                </p:cNvSpPr>
                <p:nvPr/>
              </p:nvSpPr>
              <p:spPr bwMode="auto">
                <a:xfrm>
                  <a:off x="5333" y="2890"/>
                  <a:ext cx="252" cy="252"/>
                </a:xfrm>
                <a:custGeom>
                  <a:avLst/>
                  <a:gdLst>
                    <a:gd name="T0" fmla="*/ 137 w 147"/>
                    <a:gd name="T1" fmla="*/ 36 h 147"/>
                    <a:gd name="T2" fmla="*/ 126 w 147"/>
                    <a:gd name="T3" fmla="*/ 21 h 147"/>
                    <a:gd name="T4" fmla="*/ 111 w 147"/>
                    <a:gd name="T5" fmla="*/ 10 h 147"/>
                    <a:gd name="T6" fmla="*/ 93 w 147"/>
                    <a:gd name="T7" fmla="*/ 2 h 147"/>
                    <a:gd name="T8" fmla="*/ 74 w 147"/>
                    <a:gd name="T9" fmla="*/ 0 h 147"/>
                    <a:gd name="T10" fmla="*/ 54 w 147"/>
                    <a:gd name="T11" fmla="*/ 2 h 147"/>
                    <a:gd name="T12" fmla="*/ 37 w 147"/>
                    <a:gd name="T13" fmla="*/ 10 h 147"/>
                    <a:gd name="T14" fmla="*/ 22 w 147"/>
                    <a:gd name="T15" fmla="*/ 21 h 147"/>
                    <a:gd name="T16" fmla="*/ 10 w 147"/>
                    <a:gd name="T17" fmla="*/ 36 h 147"/>
                    <a:gd name="T18" fmla="*/ 3 w 147"/>
                    <a:gd name="T19" fmla="*/ 54 h 147"/>
                    <a:gd name="T20" fmla="*/ 0 w 147"/>
                    <a:gd name="T21" fmla="*/ 73 h 147"/>
                    <a:gd name="T22" fmla="*/ 3 w 147"/>
                    <a:gd name="T23" fmla="*/ 93 h 147"/>
                    <a:gd name="T24" fmla="*/ 10 w 147"/>
                    <a:gd name="T25" fmla="*/ 110 h 147"/>
                    <a:gd name="T26" fmla="*/ 22 w 147"/>
                    <a:gd name="T27" fmla="*/ 125 h 147"/>
                    <a:gd name="T28" fmla="*/ 37 w 147"/>
                    <a:gd name="T29" fmla="*/ 137 h 147"/>
                    <a:gd name="T30" fmla="*/ 54 w 147"/>
                    <a:gd name="T31" fmla="*/ 144 h 147"/>
                    <a:gd name="T32" fmla="*/ 74 w 147"/>
                    <a:gd name="T33" fmla="*/ 147 h 147"/>
                    <a:gd name="T34" fmla="*/ 93 w 147"/>
                    <a:gd name="T35" fmla="*/ 144 h 147"/>
                    <a:gd name="T36" fmla="*/ 111 w 147"/>
                    <a:gd name="T37" fmla="*/ 137 h 147"/>
                    <a:gd name="T38" fmla="*/ 126 w 147"/>
                    <a:gd name="T39" fmla="*/ 125 h 147"/>
                    <a:gd name="T40" fmla="*/ 137 w 147"/>
                    <a:gd name="T41" fmla="*/ 110 h 147"/>
                    <a:gd name="T42" fmla="*/ 145 w 147"/>
                    <a:gd name="T43" fmla="*/ 93 h 147"/>
                    <a:gd name="T44" fmla="*/ 147 w 147"/>
                    <a:gd name="T45" fmla="*/ 73 h 147"/>
                    <a:gd name="T46" fmla="*/ 145 w 147"/>
                    <a:gd name="T47" fmla="*/ 54 h 147"/>
                    <a:gd name="T48" fmla="*/ 137 w 147"/>
                    <a:gd name="T4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7">
                      <a:moveTo>
                        <a:pt x="137" y="36"/>
                      </a:moveTo>
                      <a:cubicBezTo>
                        <a:pt x="134" y="31"/>
                        <a:pt x="130" y="26"/>
                        <a:pt x="126" y="21"/>
                      </a:cubicBezTo>
                      <a:cubicBezTo>
                        <a:pt x="121" y="17"/>
                        <a:pt x="116" y="13"/>
                        <a:pt x="111" y="10"/>
                      </a:cubicBezTo>
                      <a:cubicBezTo>
                        <a:pt x="105" y="7"/>
                        <a:pt x="100" y="4"/>
                        <a:pt x="93" y="2"/>
                      </a:cubicBezTo>
                      <a:cubicBezTo>
                        <a:pt x="87" y="1"/>
                        <a:pt x="80" y="0"/>
                        <a:pt x="74" y="0"/>
                      </a:cubicBezTo>
                      <a:cubicBezTo>
                        <a:pt x="67" y="0"/>
                        <a:pt x="60" y="1"/>
                        <a:pt x="54" y="2"/>
                      </a:cubicBezTo>
                      <a:cubicBezTo>
                        <a:pt x="48" y="4"/>
                        <a:pt x="42" y="7"/>
                        <a:pt x="37" y="10"/>
                      </a:cubicBezTo>
                      <a:cubicBezTo>
                        <a:pt x="31" y="13"/>
                        <a:pt x="26" y="17"/>
                        <a:pt x="22" y="21"/>
                      </a:cubicBezTo>
                      <a:cubicBezTo>
                        <a:pt x="17" y="26"/>
                        <a:pt x="13" y="31"/>
                        <a:pt x="10" y="36"/>
                      </a:cubicBezTo>
                      <a:cubicBezTo>
                        <a:pt x="7" y="42"/>
                        <a:pt x="4" y="47"/>
                        <a:pt x="3" y="54"/>
                      </a:cubicBezTo>
                      <a:cubicBezTo>
                        <a:pt x="1" y="60"/>
                        <a:pt x="0" y="67"/>
                        <a:pt x="0" y="73"/>
                      </a:cubicBezTo>
                      <a:cubicBezTo>
                        <a:pt x="0" y="80"/>
                        <a:pt x="1" y="87"/>
                        <a:pt x="3" y="93"/>
                      </a:cubicBezTo>
                      <a:cubicBezTo>
                        <a:pt x="4" y="99"/>
                        <a:pt x="7" y="105"/>
                        <a:pt x="10" y="110"/>
                      </a:cubicBezTo>
                      <a:cubicBezTo>
                        <a:pt x="13" y="116"/>
                        <a:pt x="17" y="121"/>
                        <a:pt x="22" y="125"/>
                      </a:cubicBezTo>
                      <a:cubicBezTo>
                        <a:pt x="26" y="130"/>
                        <a:pt x="31" y="134"/>
                        <a:pt x="37" y="137"/>
                      </a:cubicBezTo>
                      <a:cubicBezTo>
                        <a:pt x="42" y="140"/>
                        <a:pt x="48" y="143"/>
                        <a:pt x="54" y="144"/>
                      </a:cubicBezTo>
                      <a:cubicBezTo>
                        <a:pt x="60" y="146"/>
                        <a:pt x="67" y="147"/>
                        <a:pt x="74" y="147"/>
                      </a:cubicBezTo>
                      <a:cubicBezTo>
                        <a:pt x="80" y="147"/>
                        <a:pt x="87" y="146"/>
                        <a:pt x="93" y="144"/>
                      </a:cubicBezTo>
                      <a:cubicBezTo>
                        <a:pt x="100" y="143"/>
                        <a:pt x="105" y="140"/>
                        <a:pt x="111" y="137"/>
                      </a:cubicBezTo>
                      <a:cubicBezTo>
                        <a:pt x="116" y="134"/>
                        <a:pt x="121" y="130"/>
                        <a:pt x="126" y="125"/>
                      </a:cubicBezTo>
                      <a:cubicBezTo>
                        <a:pt x="130" y="121"/>
                        <a:pt x="134" y="116"/>
                        <a:pt x="137" y="110"/>
                      </a:cubicBezTo>
                      <a:cubicBezTo>
                        <a:pt x="141" y="105"/>
                        <a:pt x="143" y="99"/>
                        <a:pt x="145" y="93"/>
                      </a:cubicBezTo>
                      <a:cubicBezTo>
                        <a:pt x="146" y="87"/>
                        <a:pt x="147" y="80"/>
                        <a:pt x="147" y="73"/>
                      </a:cubicBezTo>
                      <a:cubicBezTo>
                        <a:pt x="147" y="67"/>
                        <a:pt x="146" y="60"/>
                        <a:pt x="145" y="54"/>
                      </a:cubicBezTo>
                      <a:cubicBezTo>
                        <a:pt x="143" y="47"/>
                        <a:pt x="141" y="42"/>
                        <a:pt x="137" y="36"/>
                      </a:cubicBezTo>
                    </a:path>
                  </a:pathLst>
                </a:custGeom>
                <a:noFill/>
                <a:ln w="428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4" name="Freeform 84">
                  <a:extLst>
                    <a:ext uri="{FF2B5EF4-FFF2-40B4-BE49-F238E27FC236}">
                      <a16:creationId xmlns:a16="http://schemas.microsoft.com/office/drawing/2014/main" id="{073565E7-4D20-0E29-0980-017618666955}"/>
                    </a:ext>
                  </a:extLst>
                </p:cNvPr>
                <p:cNvSpPr>
                  <a:spLocks/>
                </p:cNvSpPr>
                <p:nvPr/>
              </p:nvSpPr>
              <p:spPr bwMode="auto">
                <a:xfrm>
                  <a:off x="5391" y="2962"/>
                  <a:ext cx="137" cy="105"/>
                </a:xfrm>
                <a:custGeom>
                  <a:avLst/>
                  <a:gdLst>
                    <a:gd name="T0" fmla="*/ 45 w 137"/>
                    <a:gd name="T1" fmla="*/ 105 h 105"/>
                    <a:gd name="T2" fmla="*/ 0 w 137"/>
                    <a:gd name="T3" fmla="*/ 60 h 105"/>
                    <a:gd name="T4" fmla="*/ 10 w 137"/>
                    <a:gd name="T5" fmla="*/ 48 h 105"/>
                    <a:gd name="T6" fmla="*/ 45 w 137"/>
                    <a:gd name="T7" fmla="*/ 82 h 105"/>
                    <a:gd name="T8" fmla="*/ 125 w 137"/>
                    <a:gd name="T9" fmla="*/ 0 h 105"/>
                    <a:gd name="T10" fmla="*/ 137 w 137"/>
                    <a:gd name="T11" fmla="*/ 12 h 105"/>
                    <a:gd name="T12" fmla="*/ 45 w 137"/>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37" h="105">
                      <a:moveTo>
                        <a:pt x="45" y="105"/>
                      </a:moveTo>
                      <a:lnTo>
                        <a:pt x="0" y="60"/>
                      </a:lnTo>
                      <a:lnTo>
                        <a:pt x="10" y="48"/>
                      </a:lnTo>
                      <a:lnTo>
                        <a:pt x="45" y="82"/>
                      </a:lnTo>
                      <a:lnTo>
                        <a:pt x="125" y="0"/>
                      </a:lnTo>
                      <a:lnTo>
                        <a:pt x="137" y="12"/>
                      </a:lnTo>
                      <a:lnTo>
                        <a:pt x="45" y="10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5" name="Freeform 85">
                  <a:extLst>
                    <a:ext uri="{FF2B5EF4-FFF2-40B4-BE49-F238E27FC236}">
                      <a16:creationId xmlns:a16="http://schemas.microsoft.com/office/drawing/2014/main" id="{0E969855-637B-9A8D-DD9D-7AACFEDF7850}"/>
                    </a:ext>
                  </a:extLst>
                </p:cNvPr>
                <p:cNvSpPr>
                  <a:spLocks/>
                </p:cNvSpPr>
                <p:nvPr/>
              </p:nvSpPr>
              <p:spPr bwMode="auto">
                <a:xfrm>
                  <a:off x="5391" y="2962"/>
                  <a:ext cx="137" cy="105"/>
                </a:xfrm>
                <a:custGeom>
                  <a:avLst/>
                  <a:gdLst>
                    <a:gd name="T0" fmla="*/ 45 w 137"/>
                    <a:gd name="T1" fmla="*/ 82 h 105"/>
                    <a:gd name="T2" fmla="*/ 10 w 137"/>
                    <a:gd name="T3" fmla="*/ 48 h 105"/>
                    <a:gd name="T4" fmla="*/ 0 w 137"/>
                    <a:gd name="T5" fmla="*/ 60 h 105"/>
                    <a:gd name="T6" fmla="*/ 45 w 137"/>
                    <a:gd name="T7" fmla="*/ 105 h 105"/>
                    <a:gd name="T8" fmla="*/ 137 w 137"/>
                    <a:gd name="T9" fmla="*/ 12 h 105"/>
                    <a:gd name="T10" fmla="*/ 125 w 137"/>
                    <a:gd name="T11" fmla="*/ 0 h 105"/>
                    <a:gd name="T12" fmla="*/ 45 w 137"/>
                    <a:gd name="T13" fmla="*/ 82 h 105"/>
                  </a:gdLst>
                  <a:ahLst/>
                  <a:cxnLst>
                    <a:cxn ang="0">
                      <a:pos x="T0" y="T1"/>
                    </a:cxn>
                    <a:cxn ang="0">
                      <a:pos x="T2" y="T3"/>
                    </a:cxn>
                    <a:cxn ang="0">
                      <a:pos x="T4" y="T5"/>
                    </a:cxn>
                    <a:cxn ang="0">
                      <a:pos x="T6" y="T7"/>
                    </a:cxn>
                    <a:cxn ang="0">
                      <a:pos x="T8" y="T9"/>
                    </a:cxn>
                    <a:cxn ang="0">
                      <a:pos x="T10" y="T11"/>
                    </a:cxn>
                    <a:cxn ang="0">
                      <a:pos x="T12" y="T13"/>
                    </a:cxn>
                  </a:cxnLst>
                  <a:rect l="0" t="0" r="r" b="b"/>
                  <a:pathLst>
                    <a:path w="137" h="105">
                      <a:moveTo>
                        <a:pt x="45" y="82"/>
                      </a:moveTo>
                      <a:lnTo>
                        <a:pt x="10" y="48"/>
                      </a:lnTo>
                      <a:lnTo>
                        <a:pt x="0" y="60"/>
                      </a:lnTo>
                      <a:lnTo>
                        <a:pt x="45" y="105"/>
                      </a:lnTo>
                      <a:lnTo>
                        <a:pt x="137" y="12"/>
                      </a:lnTo>
                      <a:lnTo>
                        <a:pt x="125" y="0"/>
                      </a:lnTo>
                      <a:lnTo>
                        <a:pt x="45"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grpSp>
        </p:grpSp>
        <p:sp>
          <p:nvSpPr>
            <p:cNvPr id="171" name="TextBox 170">
              <a:extLst>
                <a:ext uri="{FF2B5EF4-FFF2-40B4-BE49-F238E27FC236}">
                  <a16:creationId xmlns:a16="http://schemas.microsoft.com/office/drawing/2014/main" id="{9049B4CC-ACD8-58C2-C11B-01DD813826F8}"/>
                </a:ext>
              </a:extLst>
            </p:cNvPr>
            <p:cNvSpPr txBox="1"/>
            <p:nvPr/>
          </p:nvSpPr>
          <p:spPr>
            <a:xfrm>
              <a:off x="821356" y="4303688"/>
              <a:ext cx="1116982" cy="169277"/>
            </a:xfrm>
            <a:prstGeom prst="rect">
              <a:avLst/>
            </a:prstGeom>
            <a:noFill/>
          </p:spPr>
          <p:txBody>
            <a:bodyPr wrap="square" lIns="0" tIns="0" rIns="0" bIns="0" rtlCol="0">
              <a:spAutoFit/>
            </a:bodyPr>
            <a:lstStyle/>
            <a:p>
              <a:pPr algn="ctr" defTabSz="914367"/>
              <a:r>
                <a:rPr lang="en-US" sz="1100"/>
                <a:t>Users</a:t>
              </a:r>
              <a:endParaRPr lang="de-DE" sz="1100"/>
            </a:p>
          </p:txBody>
        </p:sp>
        <p:sp>
          <p:nvSpPr>
            <p:cNvPr id="178" name="TextBox 177">
              <a:extLst>
                <a:ext uri="{FF2B5EF4-FFF2-40B4-BE49-F238E27FC236}">
                  <a16:creationId xmlns:a16="http://schemas.microsoft.com/office/drawing/2014/main" id="{95225F94-296B-5842-4645-182E0BF8EDC5}"/>
                </a:ext>
              </a:extLst>
            </p:cNvPr>
            <p:cNvSpPr txBox="1"/>
            <p:nvPr/>
          </p:nvSpPr>
          <p:spPr>
            <a:xfrm>
              <a:off x="9881397" y="2341284"/>
              <a:ext cx="1412424" cy="169277"/>
            </a:xfrm>
            <a:prstGeom prst="rect">
              <a:avLst/>
            </a:prstGeom>
            <a:noFill/>
          </p:spPr>
          <p:txBody>
            <a:bodyPr wrap="square" lIns="0" tIns="0" rIns="0" bIns="0" rtlCol="0">
              <a:spAutoFit/>
            </a:bodyPr>
            <a:lstStyle/>
            <a:p>
              <a:pPr defTabSz="914367"/>
              <a:r>
                <a:rPr lang="en-US" sz="1100"/>
                <a:t>Microsoft Azure</a:t>
              </a:r>
              <a:endParaRPr lang="de-DE" sz="1100"/>
            </a:p>
          </p:txBody>
        </p:sp>
        <p:sp>
          <p:nvSpPr>
            <p:cNvPr id="179" name="TextBox 178">
              <a:extLst>
                <a:ext uri="{FF2B5EF4-FFF2-40B4-BE49-F238E27FC236}">
                  <a16:creationId xmlns:a16="http://schemas.microsoft.com/office/drawing/2014/main" id="{D8B5BF22-4F41-7CBA-497C-33C5302DBFA9}"/>
                </a:ext>
              </a:extLst>
            </p:cNvPr>
            <p:cNvSpPr txBox="1"/>
            <p:nvPr/>
          </p:nvSpPr>
          <p:spPr>
            <a:xfrm>
              <a:off x="9881397" y="2908379"/>
              <a:ext cx="1412424" cy="169277"/>
            </a:xfrm>
            <a:prstGeom prst="rect">
              <a:avLst/>
            </a:prstGeom>
            <a:noFill/>
          </p:spPr>
          <p:txBody>
            <a:bodyPr wrap="square" lIns="0" tIns="0" rIns="0" bIns="0" rtlCol="0">
              <a:spAutoFit/>
            </a:bodyPr>
            <a:lstStyle/>
            <a:p>
              <a:pPr defTabSz="914367"/>
              <a:r>
                <a:rPr lang="en-US" sz="1100"/>
                <a:t>Microsoft 365</a:t>
              </a:r>
              <a:endParaRPr lang="de-DE" sz="1100"/>
            </a:p>
          </p:txBody>
        </p:sp>
        <p:sp>
          <p:nvSpPr>
            <p:cNvPr id="182" name="TextBox 181">
              <a:extLst>
                <a:ext uri="{FF2B5EF4-FFF2-40B4-BE49-F238E27FC236}">
                  <a16:creationId xmlns:a16="http://schemas.microsoft.com/office/drawing/2014/main" id="{1E79997F-074A-D0F5-A8AE-0EE3AC60E25E}"/>
                </a:ext>
              </a:extLst>
            </p:cNvPr>
            <p:cNvSpPr txBox="1"/>
            <p:nvPr/>
          </p:nvSpPr>
          <p:spPr>
            <a:xfrm>
              <a:off x="9881397" y="3375815"/>
              <a:ext cx="1412424" cy="338554"/>
            </a:xfrm>
            <a:prstGeom prst="rect">
              <a:avLst/>
            </a:prstGeom>
            <a:noFill/>
          </p:spPr>
          <p:txBody>
            <a:bodyPr wrap="square" lIns="0" tIns="0" rIns="0" bIns="0" rtlCol="0">
              <a:spAutoFit/>
            </a:bodyPr>
            <a:lstStyle/>
            <a:p>
              <a:pPr defTabSz="914367"/>
              <a:r>
                <a:rPr lang="en-US" sz="1100"/>
                <a:t>Other SaaS apps connected to MDCA</a:t>
              </a:r>
              <a:endParaRPr lang="de-DE" sz="1100"/>
            </a:p>
          </p:txBody>
        </p:sp>
        <p:sp>
          <p:nvSpPr>
            <p:cNvPr id="183" name="Left Bracket 182">
              <a:extLst>
                <a:ext uri="{FF2B5EF4-FFF2-40B4-BE49-F238E27FC236}">
                  <a16:creationId xmlns:a16="http://schemas.microsoft.com/office/drawing/2014/main" id="{8D9E7C47-2361-C285-0A45-D82B389C8FCD}"/>
                </a:ext>
              </a:extLst>
            </p:cNvPr>
            <p:cNvSpPr/>
            <p:nvPr/>
          </p:nvSpPr>
          <p:spPr>
            <a:xfrm>
              <a:off x="9080091" y="2160848"/>
              <a:ext cx="129477" cy="1535933"/>
            </a:xfrm>
            <a:prstGeom prst="leftBracket">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de-DE" sz="1765">
                <a:solidFill>
                  <a:srgbClr val="000000"/>
                </a:solidFill>
                <a:latin typeface="Segoe UI"/>
              </a:endParaRPr>
            </a:p>
          </p:txBody>
        </p:sp>
        <p:cxnSp>
          <p:nvCxnSpPr>
            <p:cNvPr id="191" name="Straight Arrow Connector 190">
              <a:extLst>
                <a:ext uri="{FF2B5EF4-FFF2-40B4-BE49-F238E27FC236}">
                  <a16:creationId xmlns:a16="http://schemas.microsoft.com/office/drawing/2014/main" id="{50C411C9-DB94-FBA3-AB27-2111C1ED901E}"/>
                </a:ext>
              </a:extLst>
            </p:cNvPr>
            <p:cNvCxnSpPr>
              <a:cxnSpLocks/>
            </p:cNvCxnSpPr>
            <p:nvPr/>
          </p:nvCxnSpPr>
          <p:spPr>
            <a:xfrm>
              <a:off x="6724408" y="2918192"/>
              <a:ext cx="879013" cy="0"/>
            </a:xfrm>
            <a:prstGeom prst="straightConnector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510C60F-BC65-105A-AFAA-A5FAECD9964C}"/>
                </a:ext>
              </a:extLst>
            </p:cNvPr>
            <p:cNvCxnSpPr>
              <a:cxnSpLocks/>
            </p:cNvCxnSpPr>
            <p:nvPr/>
          </p:nvCxnSpPr>
          <p:spPr>
            <a:xfrm>
              <a:off x="8425780" y="2902882"/>
              <a:ext cx="570684" cy="0"/>
            </a:xfrm>
            <a:prstGeom prst="straightConnector1">
              <a:avLst/>
            </a:prstGeom>
            <a:ln w="19050">
              <a:solidFill>
                <a:schemeClr val="tx1">
                  <a:lumMod val="50000"/>
                  <a:lumOff val="50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173" name="Graphic 172">
              <a:extLst>
                <a:ext uri="{FF2B5EF4-FFF2-40B4-BE49-F238E27FC236}">
                  <a16:creationId xmlns:a16="http://schemas.microsoft.com/office/drawing/2014/main" id="{9FF36D62-D460-0B85-3338-0DEC674944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0073" y="2214236"/>
              <a:ext cx="423372" cy="423372"/>
            </a:xfrm>
            <a:prstGeom prst="rect">
              <a:avLst/>
            </a:prstGeom>
          </p:spPr>
        </p:pic>
        <p:pic>
          <p:nvPicPr>
            <p:cNvPr id="177" name="Picture 176" descr="A picture containing graphics, graphic design, screenshot, colorfulness&#10;&#10;Description automatically generated">
              <a:extLst>
                <a:ext uri="{FF2B5EF4-FFF2-40B4-BE49-F238E27FC236}">
                  <a16:creationId xmlns:a16="http://schemas.microsoft.com/office/drawing/2014/main" id="{003F3A0D-A667-B6E3-243D-45B6B27840B4}"/>
                </a:ext>
              </a:extLst>
            </p:cNvPr>
            <p:cNvPicPr>
              <a:picLocks noChangeAspect="1"/>
            </p:cNvPicPr>
            <p:nvPr/>
          </p:nvPicPr>
          <p:blipFill>
            <a:blip r:embed="rId13"/>
            <a:stretch>
              <a:fillRect/>
            </a:stretch>
          </p:blipFill>
          <p:spPr>
            <a:xfrm>
              <a:off x="9373917" y="2781331"/>
              <a:ext cx="384884" cy="423372"/>
            </a:xfrm>
            <a:prstGeom prst="rect">
              <a:avLst/>
            </a:prstGeom>
          </p:spPr>
        </p:pic>
        <p:sp>
          <p:nvSpPr>
            <p:cNvPr id="181" name="Graphic 179" descr="Cloud outline">
              <a:extLst>
                <a:ext uri="{FF2B5EF4-FFF2-40B4-BE49-F238E27FC236}">
                  <a16:creationId xmlns:a16="http://schemas.microsoft.com/office/drawing/2014/main" id="{015B229E-C8DF-CFF5-53E8-32433F232DD6}"/>
                </a:ext>
              </a:extLst>
            </p:cNvPr>
            <p:cNvSpPr/>
            <p:nvPr/>
          </p:nvSpPr>
          <p:spPr>
            <a:xfrm>
              <a:off x="9291685" y="3405773"/>
              <a:ext cx="549348" cy="278638"/>
            </a:xfrm>
            <a:custGeom>
              <a:avLst/>
              <a:gdLst>
                <a:gd name="connsiteX0" fmla="*/ 113086 w 665949"/>
                <a:gd name="connsiteY0" fmla="*/ 337217 h 337780"/>
                <a:gd name="connsiteX1" fmla="*/ 144372 w 665949"/>
                <a:gd name="connsiteY1" fmla="*/ 337780 h 337780"/>
                <a:gd name="connsiteX2" fmla="*/ 571203 w 665949"/>
                <a:gd name="connsiteY2" fmla="*/ 337780 h 337780"/>
                <a:gd name="connsiteX3" fmla="*/ 665949 w 665949"/>
                <a:gd name="connsiteY3" fmla="*/ 252676 h 337780"/>
                <a:gd name="connsiteX4" fmla="*/ 571993 w 665949"/>
                <a:gd name="connsiteY4" fmla="*/ 168249 h 337780"/>
                <a:gd name="connsiteX5" fmla="*/ 564095 w 665949"/>
                <a:gd name="connsiteY5" fmla="*/ 168249 h 337780"/>
                <a:gd name="connsiteX6" fmla="*/ 514336 w 665949"/>
                <a:gd name="connsiteY6" fmla="*/ 82354 h 337780"/>
                <a:gd name="connsiteX7" fmla="*/ 406126 w 665949"/>
                <a:gd name="connsiteY7" fmla="*/ 68981 h 337780"/>
                <a:gd name="connsiteX8" fmla="*/ 214949 w 665949"/>
                <a:gd name="connsiteY8" fmla="*/ 13914 h 337780"/>
                <a:gd name="connsiteX9" fmla="*/ 137575 w 665949"/>
                <a:gd name="connsiteY9" fmla="*/ 126007 h 337780"/>
                <a:gd name="connsiteX10" fmla="*/ 137575 w 665949"/>
                <a:gd name="connsiteY10" fmla="*/ 127414 h 337780"/>
                <a:gd name="connsiteX11" fmla="*/ 118831 w 665949"/>
                <a:gd name="connsiteY11" fmla="*/ 126054 h 337780"/>
                <a:gd name="connsiteX12" fmla="*/ 0 w 665949"/>
                <a:gd name="connsiteY12" fmla="*/ 231704 h 337780"/>
                <a:gd name="connsiteX13" fmla="*/ 11195 w 665949"/>
                <a:gd name="connsiteY13" fmla="*/ 276671 h 337780"/>
                <a:gd name="connsiteX14" fmla="*/ 113086 w 665949"/>
                <a:gd name="connsiteY14" fmla="*/ 337217 h 337780"/>
                <a:gd name="connsiteX15" fmla="*/ 36456 w 665949"/>
                <a:gd name="connsiteY15" fmla="*/ 176713 h 337780"/>
                <a:gd name="connsiteX16" fmla="*/ 118826 w 665949"/>
                <a:gd name="connsiteY16" fmla="*/ 140129 h 337780"/>
                <a:gd name="connsiteX17" fmla="*/ 135017 w 665949"/>
                <a:gd name="connsiteY17" fmla="*/ 141304 h 337780"/>
                <a:gd name="connsiteX18" fmla="*/ 153366 w 665949"/>
                <a:gd name="connsiteY18" fmla="*/ 143979 h 337780"/>
                <a:gd name="connsiteX19" fmla="*/ 153366 w 665949"/>
                <a:gd name="connsiteY19" fmla="*/ 126004 h 337780"/>
                <a:gd name="connsiteX20" fmla="*/ 280432 w 665949"/>
                <a:gd name="connsiteY20" fmla="*/ 14153 h 337780"/>
                <a:gd name="connsiteX21" fmla="*/ 392070 w 665949"/>
                <a:gd name="connsiteY21" fmla="*/ 75408 h 337780"/>
                <a:gd name="connsiteX22" fmla="*/ 398343 w 665949"/>
                <a:gd name="connsiteY22" fmla="*/ 86296 h 337780"/>
                <a:gd name="connsiteX23" fmla="*/ 411313 w 665949"/>
                <a:gd name="connsiteY23" fmla="*/ 82275 h 337780"/>
                <a:gd name="connsiteX24" fmla="*/ 542315 w 665949"/>
                <a:gd name="connsiteY24" fmla="*/ 137525 h 337780"/>
                <a:gd name="connsiteX25" fmla="*/ 548298 w 665949"/>
                <a:gd name="connsiteY25" fmla="*/ 168249 h 337780"/>
                <a:gd name="connsiteX26" fmla="*/ 548298 w 665949"/>
                <a:gd name="connsiteY26" fmla="*/ 182326 h 337780"/>
                <a:gd name="connsiteX27" fmla="*/ 571992 w 665949"/>
                <a:gd name="connsiteY27" fmla="*/ 182326 h 337780"/>
                <a:gd name="connsiteX28" fmla="*/ 650144 w 665949"/>
                <a:gd name="connsiteY28" fmla="*/ 254050 h 337780"/>
                <a:gd name="connsiteX29" fmla="*/ 571203 w 665949"/>
                <a:gd name="connsiteY29" fmla="*/ 323703 h 337780"/>
                <a:gd name="connsiteX30" fmla="*/ 128020 w 665949"/>
                <a:gd name="connsiteY30" fmla="*/ 323703 h 337780"/>
                <a:gd name="connsiteX31" fmla="*/ 113944 w 665949"/>
                <a:gd name="connsiteY31" fmla="*/ 323160 h 337780"/>
                <a:gd name="connsiteX32" fmla="*/ 15843 w 665949"/>
                <a:gd name="connsiteY32" fmla="*/ 227859 h 337780"/>
                <a:gd name="connsiteX33" fmla="*/ 36454 w 665949"/>
                <a:gd name="connsiteY33" fmla="*/ 176713 h 33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5949" h="337780">
                  <a:moveTo>
                    <a:pt x="113086" y="337217"/>
                  </a:moveTo>
                  <a:cubicBezTo>
                    <a:pt x="121072" y="337605"/>
                    <a:pt x="144372" y="337780"/>
                    <a:pt x="144372" y="337780"/>
                  </a:cubicBezTo>
                  <a:lnTo>
                    <a:pt x="571203" y="337780"/>
                  </a:lnTo>
                  <a:cubicBezTo>
                    <a:pt x="623738" y="337595"/>
                    <a:pt x="666157" y="299492"/>
                    <a:pt x="665949" y="252676"/>
                  </a:cubicBezTo>
                  <a:cubicBezTo>
                    <a:pt x="665743" y="206396"/>
                    <a:pt x="623922" y="168816"/>
                    <a:pt x="571993" y="168249"/>
                  </a:cubicBezTo>
                  <a:lnTo>
                    <a:pt x="564095" y="168249"/>
                  </a:lnTo>
                  <a:cubicBezTo>
                    <a:pt x="564021" y="134142"/>
                    <a:pt x="545494" y="102160"/>
                    <a:pt x="514336" y="82354"/>
                  </a:cubicBezTo>
                  <a:cubicBezTo>
                    <a:pt x="482768" y="62671"/>
                    <a:pt x="442513" y="57696"/>
                    <a:pt x="406126" y="68981"/>
                  </a:cubicBezTo>
                  <a:cubicBezTo>
                    <a:pt x="370398" y="6729"/>
                    <a:pt x="284804" y="-17925"/>
                    <a:pt x="214949" y="13914"/>
                  </a:cubicBezTo>
                  <a:cubicBezTo>
                    <a:pt x="167680" y="35459"/>
                    <a:pt x="137837" y="78693"/>
                    <a:pt x="137575" y="126007"/>
                  </a:cubicBezTo>
                  <a:lnTo>
                    <a:pt x="137575" y="127414"/>
                  </a:lnTo>
                  <a:cubicBezTo>
                    <a:pt x="131378" y="126511"/>
                    <a:pt x="125110" y="126056"/>
                    <a:pt x="118831" y="126054"/>
                  </a:cubicBezTo>
                  <a:cubicBezTo>
                    <a:pt x="53278" y="125986"/>
                    <a:pt x="76" y="173288"/>
                    <a:pt x="0" y="231704"/>
                  </a:cubicBezTo>
                  <a:cubicBezTo>
                    <a:pt x="-20" y="247244"/>
                    <a:pt x="3802" y="262597"/>
                    <a:pt x="11195" y="276671"/>
                  </a:cubicBezTo>
                  <a:cubicBezTo>
                    <a:pt x="30382" y="311781"/>
                    <a:pt x="69339" y="334931"/>
                    <a:pt x="113086" y="337217"/>
                  </a:cubicBezTo>
                  <a:close/>
                  <a:moveTo>
                    <a:pt x="36456" y="176713"/>
                  </a:moveTo>
                  <a:cubicBezTo>
                    <a:pt x="56162" y="153904"/>
                    <a:pt x="86526" y="140418"/>
                    <a:pt x="118826" y="140129"/>
                  </a:cubicBezTo>
                  <a:cubicBezTo>
                    <a:pt x="124250" y="140134"/>
                    <a:pt x="129664" y="140526"/>
                    <a:pt x="135017" y="141304"/>
                  </a:cubicBezTo>
                  <a:lnTo>
                    <a:pt x="153366" y="143979"/>
                  </a:lnTo>
                  <a:lnTo>
                    <a:pt x="153366" y="126004"/>
                  </a:lnTo>
                  <a:cubicBezTo>
                    <a:pt x="153794" y="63848"/>
                    <a:pt x="210684" y="13771"/>
                    <a:pt x="280432" y="14153"/>
                  </a:cubicBezTo>
                  <a:cubicBezTo>
                    <a:pt x="327554" y="14412"/>
                    <a:pt x="370595" y="38028"/>
                    <a:pt x="392070" y="75408"/>
                  </a:cubicBezTo>
                  <a:lnTo>
                    <a:pt x="398343" y="86296"/>
                  </a:lnTo>
                  <a:lnTo>
                    <a:pt x="411313" y="82275"/>
                  </a:lnTo>
                  <a:cubicBezTo>
                    <a:pt x="464609" y="65294"/>
                    <a:pt x="523260" y="90030"/>
                    <a:pt x="542315" y="137525"/>
                  </a:cubicBezTo>
                  <a:cubicBezTo>
                    <a:pt x="546271" y="147385"/>
                    <a:pt x="548294" y="157778"/>
                    <a:pt x="548298" y="168249"/>
                  </a:cubicBezTo>
                  <a:lnTo>
                    <a:pt x="548298" y="182326"/>
                  </a:lnTo>
                  <a:lnTo>
                    <a:pt x="571992" y="182326"/>
                  </a:lnTo>
                  <a:cubicBezTo>
                    <a:pt x="615798" y="182900"/>
                    <a:pt x="650789" y="215012"/>
                    <a:pt x="650144" y="254050"/>
                  </a:cubicBezTo>
                  <a:cubicBezTo>
                    <a:pt x="649509" y="292553"/>
                    <a:pt x="614412" y="323520"/>
                    <a:pt x="571203" y="323703"/>
                  </a:cubicBezTo>
                  <a:lnTo>
                    <a:pt x="128020" y="323703"/>
                  </a:lnTo>
                  <a:lnTo>
                    <a:pt x="113944" y="323160"/>
                  </a:lnTo>
                  <a:cubicBezTo>
                    <a:pt x="57323" y="320985"/>
                    <a:pt x="13402" y="278317"/>
                    <a:pt x="15843" y="227859"/>
                  </a:cubicBezTo>
                  <a:cubicBezTo>
                    <a:pt x="16739" y="209343"/>
                    <a:pt x="23926" y="191507"/>
                    <a:pt x="36454" y="176713"/>
                  </a:cubicBezTo>
                  <a:close/>
                </a:path>
              </a:pathLst>
            </a:custGeom>
            <a:solidFill>
              <a:srgbClr val="0078D4"/>
            </a:solidFill>
            <a:ln w="7838" cap="flat">
              <a:noFill/>
              <a:prstDash val="solid"/>
              <a:miter/>
            </a:ln>
          </p:spPr>
          <p:txBody>
            <a:bodyPr rtlCol="0" anchor="ctr"/>
            <a:lstStyle/>
            <a:p>
              <a:pPr defTabSz="914367"/>
              <a:endParaRPr lang="de-DE" sz="1765">
                <a:solidFill>
                  <a:srgbClr val="000000"/>
                </a:solidFill>
                <a:latin typeface="Segoe UI"/>
              </a:endParaRPr>
            </a:p>
          </p:txBody>
        </p:sp>
      </p:grpSp>
    </p:spTree>
    <p:extLst>
      <p:ext uri="{BB962C8B-B14F-4D97-AF65-F5344CB8AC3E}">
        <p14:creationId xmlns:p14="http://schemas.microsoft.com/office/powerpoint/2010/main" val="32502064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descr="A diagram that animates from a user with different conditions such as Employee &amp; Partner Users and Roles (using Azure AD, ADFS, Google ID), Trusted &amp; Compliant Devices (Android, iOS, MacOS, Windows, Microsoft Defender ATP), Physical &amp; Virtual Location (Geo-location, Corporate Network), Client apps &amp; Auth Method (Browser apps, Client apps) moving data to (up to 171TB) to a circular diagram that consist of Machine learning, Real time Evaluation Engine, Policies. The inner circle consist of Session Risk (3 green) Effective policy which rotates back and forth around it. The controls consist of Allow/block access, Limited access, Require MFA, Force password reset, Block legacy authentication with apps that includes Microsoft Cloud, Microsoft Cloud App Security (Cloud SaaS apps), On-premises apps">
            <a:extLst>
              <a:ext uri="{FF2B5EF4-FFF2-40B4-BE49-F238E27FC236}">
                <a16:creationId xmlns:a16="http://schemas.microsoft.com/office/drawing/2014/main" id="{E3F2A192-9671-E109-A604-DC0E48B7E97C}"/>
              </a:ext>
              <a:ext uri="{C183D7F6-B498-43B3-948B-1728B52AA6E4}">
                <adec:decorative xmlns:adec="http://schemas.microsoft.com/office/drawing/2017/decorative" val="0"/>
              </a:ext>
            </a:extLst>
          </p:cNvPr>
          <p:cNvSpPr/>
          <p:nvPr/>
        </p:nvSpPr>
        <p:spPr bwMode="auto">
          <a:xfrm>
            <a:off x="583405" y="461395"/>
            <a:ext cx="11025189" cy="5935209"/>
          </a:xfrm>
          <a:prstGeom prst="roundRect">
            <a:avLst>
              <a:gd name="adj" fmla="val 3412"/>
            </a:avLst>
          </a:prstGeom>
          <a:solidFill>
            <a:schemeClr val="bg1"/>
          </a:solidFill>
          <a:ln w="6350">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sp>
        <p:nvSpPr>
          <p:cNvPr id="610" name="Round Same Side Corner Rectangle 9">
            <a:hlinkClick r:id="" action="ppaction://noaction"/>
            <a:extLst>
              <a:ext uri="{FF2B5EF4-FFF2-40B4-BE49-F238E27FC236}">
                <a16:creationId xmlns:a16="http://schemas.microsoft.com/office/drawing/2014/main" id="{3770CC02-0435-969C-DF3D-22DC81247C55}"/>
              </a:ext>
              <a:ext uri="{C183D7F6-B498-43B3-948B-1728B52AA6E4}">
                <adec:decorative xmlns:adec="http://schemas.microsoft.com/office/drawing/2017/decorative" val="1"/>
              </a:ext>
            </a:extLst>
          </p:cNvPr>
          <p:cNvSpPr>
            <a:spLocks/>
          </p:cNvSpPr>
          <p:nvPr/>
        </p:nvSpPr>
        <p:spPr bwMode="auto">
          <a:xfrm>
            <a:off x="1093261" y="5881636"/>
            <a:ext cx="3025390" cy="514968"/>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marL="0" marR="0" lvl="0" indent="0" algn="ctr" defTabSz="913207" rtl="0" eaLnBrk="1" fontAlgn="base" latinLnBrk="0" hangingPunct="1">
              <a:lnSpc>
                <a:spcPct val="100000"/>
              </a:lnSpc>
              <a:spcBef>
                <a:spcPct val="0"/>
              </a:spcBef>
              <a:spcAft>
                <a:spcPct val="0"/>
              </a:spcAft>
              <a:buClrTx/>
              <a:buSzTx/>
              <a:buFontTx/>
              <a:buNone/>
              <a:tabLst/>
              <a:defRPr/>
            </a:pPr>
            <a:endParaRPr kumimoji="0" lang="en-US" sz="1200" b="0" i="0" u="none" strike="noStrike" kern="800" cap="none" spc="0" normalizeH="0" baseline="0" noProof="0">
              <a:ln>
                <a:noFill/>
              </a:ln>
              <a:solidFill>
                <a:schemeClr val="tx1"/>
              </a:solidFill>
              <a:effectLst/>
              <a:uLnTx/>
              <a:uFillTx/>
              <a:ea typeface="+mn-ea"/>
              <a:cs typeface="Segoe UI" panose="020B0502040204020203" pitchFamily="34" charset="0"/>
            </a:endParaRPr>
          </a:p>
        </p:txBody>
      </p:sp>
      <p:grpSp>
        <p:nvGrpSpPr>
          <p:cNvPr id="615" name="Group 614">
            <a:extLst>
              <a:ext uri="{FF2B5EF4-FFF2-40B4-BE49-F238E27FC236}">
                <a16:creationId xmlns:a16="http://schemas.microsoft.com/office/drawing/2014/main" id="{4BA82671-C9F4-2106-C0CB-5248DF39FDD1}"/>
              </a:ext>
              <a:ext uri="{C183D7F6-B498-43B3-948B-1728B52AA6E4}">
                <adec:decorative xmlns:adec="http://schemas.microsoft.com/office/drawing/2017/decorative" val="1"/>
              </a:ext>
            </a:extLst>
          </p:cNvPr>
          <p:cNvGrpSpPr>
            <a:grpSpLocks/>
          </p:cNvGrpSpPr>
          <p:nvPr/>
        </p:nvGrpSpPr>
        <p:grpSpPr>
          <a:xfrm>
            <a:off x="1182221" y="5919736"/>
            <a:ext cx="438770" cy="438770"/>
            <a:chOff x="10889809" y="1293066"/>
            <a:chExt cx="529525" cy="529524"/>
          </a:xfrm>
        </p:grpSpPr>
        <p:sp>
          <p:nvSpPr>
            <p:cNvPr id="616" name="Oval 615">
              <a:extLst>
                <a:ext uri="{FF2B5EF4-FFF2-40B4-BE49-F238E27FC236}">
                  <a16:creationId xmlns:a16="http://schemas.microsoft.com/office/drawing/2014/main" id="{5418B8A4-DDB7-1969-E030-08A9E7EB8486}"/>
                </a:ext>
              </a:extLst>
            </p:cNvPr>
            <p:cNvSpPr/>
            <p:nvPr/>
          </p:nvSpPr>
          <p:spPr bwMode="auto">
            <a:xfrm>
              <a:off x="10889809" y="1293066"/>
              <a:ext cx="529525" cy="529524"/>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17" name="Arc 616">
              <a:extLst>
                <a:ext uri="{FF2B5EF4-FFF2-40B4-BE49-F238E27FC236}">
                  <a16:creationId xmlns:a16="http://schemas.microsoft.com/office/drawing/2014/main" id="{DEF5BD6D-699C-8E06-D95E-C05189B902AF}"/>
                </a:ext>
              </a:extLst>
            </p:cNvPr>
            <p:cNvSpPr/>
            <p:nvPr/>
          </p:nvSpPr>
          <p:spPr bwMode="auto">
            <a:xfrm>
              <a:off x="10908226" y="1311477"/>
              <a:ext cx="492698" cy="492698"/>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18" name="Arc 6_1">
              <a:extLst>
                <a:ext uri="{FF2B5EF4-FFF2-40B4-BE49-F238E27FC236}">
                  <a16:creationId xmlns:a16="http://schemas.microsoft.com/office/drawing/2014/main" id="{2FF05892-02CC-0B72-2AE8-6AEA18B54132}"/>
                </a:ext>
              </a:extLst>
            </p:cNvPr>
            <p:cNvSpPr/>
            <p:nvPr/>
          </p:nvSpPr>
          <p:spPr bwMode="auto">
            <a:xfrm rot="5034430">
              <a:off x="10908219" y="1311475"/>
              <a:ext cx="492697" cy="492698"/>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19" name="Arc 6_1_1">
              <a:extLst>
                <a:ext uri="{FF2B5EF4-FFF2-40B4-BE49-F238E27FC236}">
                  <a16:creationId xmlns:a16="http://schemas.microsoft.com/office/drawing/2014/main" id="{EF3057A0-1A57-3217-28FE-3AFC043F499B}"/>
                </a:ext>
              </a:extLst>
            </p:cNvPr>
            <p:cNvSpPr/>
            <p:nvPr/>
          </p:nvSpPr>
          <p:spPr bwMode="auto">
            <a:xfrm rot="6118602">
              <a:off x="10908210" y="1311478"/>
              <a:ext cx="492697" cy="492697"/>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0" name="Oval 619">
              <a:extLst>
                <a:ext uri="{FF2B5EF4-FFF2-40B4-BE49-F238E27FC236}">
                  <a16:creationId xmlns:a16="http://schemas.microsoft.com/office/drawing/2014/main" id="{436E988D-2F71-3F90-503C-982B1E23C939}"/>
                </a:ext>
              </a:extLst>
            </p:cNvPr>
            <p:cNvSpPr/>
            <p:nvPr/>
          </p:nvSpPr>
          <p:spPr bwMode="auto">
            <a:xfrm>
              <a:off x="10907321" y="1513045"/>
              <a:ext cx="9143" cy="914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361" name="TextBox 360">
            <a:extLst>
              <a:ext uri="{FF2B5EF4-FFF2-40B4-BE49-F238E27FC236}">
                <a16:creationId xmlns:a16="http://schemas.microsoft.com/office/drawing/2014/main" id="{394B36D0-0345-4EE8-8F7A-33999F8C3063}"/>
              </a:ext>
            </a:extLst>
          </p:cNvPr>
          <p:cNvSpPr txBox="1"/>
          <p:nvPr/>
        </p:nvSpPr>
        <p:spPr>
          <a:xfrm>
            <a:off x="1760055" y="5985232"/>
            <a:ext cx="1777382" cy="307777"/>
          </a:xfrm>
          <a:prstGeom prst="rect">
            <a:avLst/>
          </a:prstGeom>
          <a:noFill/>
          <a:ln>
            <a:noFill/>
          </a:ln>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mj-lt"/>
                <a:ea typeface="+mn-ea"/>
                <a:cs typeface="+mn-cs"/>
              </a:rPr>
              <a:t>Signal</a:t>
            </a:r>
            <a:br>
              <a:rPr kumimoji="0" lang="en-US" sz="1000" b="0" i="0" u="none" strike="noStrike" kern="1200" cap="none" spc="0" normalizeH="0" baseline="0" noProof="0">
                <a:ln>
                  <a:noFill/>
                </a:ln>
                <a:effectLst/>
                <a:uLnTx/>
                <a:uFillTx/>
                <a:ea typeface="+mn-ea"/>
                <a:cs typeface="+mn-cs"/>
              </a:rPr>
            </a:br>
            <a:r>
              <a:rPr kumimoji="0" lang="en-US" sz="1000" b="0" i="0" u="none" strike="noStrike" kern="1200" cap="none" spc="0" normalizeH="0" baseline="0" noProof="0">
                <a:ln>
                  <a:noFill/>
                </a:ln>
                <a:effectLst/>
                <a:uLnTx/>
                <a:uFillTx/>
                <a:ea typeface="+mn-ea"/>
                <a:cs typeface="+mn-cs"/>
              </a:rPr>
              <a:t>to make an informed decision</a:t>
            </a:r>
          </a:p>
        </p:txBody>
      </p:sp>
      <p:sp>
        <p:nvSpPr>
          <p:cNvPr id="633" name="signal_7">
            <a:extLst>
              <a:ext uri="{FF2B5EF4-FFF2-40B4-BE49-F238E27FC236}">
                <a16:creationId xmlns:a16="http://schemas.microsoft.com/office/drawing/2014/main" id="{0AB8C6C4-935E-55F9-A453-FD03387CC6C9}"/>
              </a:ext>
              <a:ext uri="{C183D7F6-B498-43B3-948B-1728B52AA6E4}">
                <adec:decorative xmlns:adec="http://schemas.microsoft.com/office/drawing/2017/decorative" val="1"/>
              </a:ext>
            </a:extLst>
          </p:cNvPr>
          <p:cNvSpPr>
            <a:spLocks noChangeAspect="1" noEditPoints="1"/>
          </p:cNvSpPr>
          <p:nvPr/>
        </p:nvSpPr>
        <p:spPr bwMode="auto">
          <a:xfrm>
            <a:off x="1306141" y="6036090"/>
            <a:ext cx="190944" cy="206060"/>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611" name="Round Same Side Corner Rectangle 9">
            <a:hlinkClick r:id="" action="ppaction://noaction"/>
            <a:extLst>
              <a:ext uri="{FF2B5EF4-FFF2-40B4-BE49-F238E27FC236}">
                <a16:creationId xmlns:a16="http://schemas.microsoft.com/office/drawing/2014/main" id="{98D0FB08-1DD6-BF47-3A90-6E37DF4852B4}"/>
              </a:ext>
              <a:ext uri="{C183D7F6-B498-43B3-948B-1728B52AA6E4}">
                <adec:decorative xmlns:adec="http://schemas.microsoft.com/office/drawing/2017/decorative" val="1"/>
              </a:ext>
            </a:extLst>
          </p:cNvPr>
          <p:cNvSpPr>
            <a:spLocks/>
          </p:cNvSpPr>
          <p:nvPr/>
        </p:nvSpPr>
        <p:spPr bwMode="auto">
          <a:xfrm>
            <a:off x="4583304" y="5881636"/>
            <a:ext cx="3025390" cy="514968"/>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marL="0" marR="0" lvl="0" indent="0" algn="ctr" defTabSz="913207" rtl="0" eaLnBrk="1" fontAlgn="base" latinLnBrk="0" hangingPunct="1">
              <a:lnSpc>
                <a:spcPct val="100000"/>
              </a:lnSpc>
              <a:spcBef>
                <a:spcPct val="0"/>
              </a:spcBef>
              <a:spcAft>
                <a:spcPct val="0"/>
              </a:spcAft>
              <a:buClrTx/>
              <a:buSzTx/>
              <a:buFontTx/>
              <a:buNone/>
              <a:tabLst/>
              <a:defRPr/>
            </a:pPr>
            <a:endParaRPr kumimoji="0" lang="en-US" sz="1200" b="0" i="0" u="none" strike="noStrike" kern="800" cap="none" spc="0" normalizeH="0" baseline="0" noProof="0">
              <a:ln>
                <a:noFill/>
              </a:ln>
              <a:solidFill>
                <a:schemeClr val="tx1"/>
              </a:solidFill>
              <a:effectLst/>
              <a:uLnTx/>
              <a:uFillTx/>
              <a:ea typeface="+mn-ea"/>
              <a:cs typeface="Segoe UI" panose="020B0502040204020203" pitchFamily="34" charset="0"/>
            </a:endParaRPr>
          </a:p>
        </p:txBody>
      </p:sp>
      <p:grpSp>
        <p:nvGrpSpPr>
          <p:cNvPr id="621" name="Group 620">
            <a:extLst>
              <a:ext uri="{FF2B5EF4-FFF2-40B4-BE49-F238E27FC236}">
                <a16:creationId xmlns:a16="http://schemas.microsoft.com/office/drawing/2014/main" id="{1E774E41-74AF-F8D0-C2B0-E434549160F7}"/>
              </a:ext>
              <a:ext uri="{C183D7F6-B498-43B3-948B-1728B52AA6E4}">
                <adec:decorative xmlns:adec="http://schemas.microsoft.com/office/drawing/2017/decorative" val="1"/>
              </a:ext>
            </a:extLst>
          </p:cNvPr>
          <p:cNvGrpSpPr>
            <a:grpSpLocks/>
          </p:cNvGrpSpPr>
          <p:nvPr/>
        </p:nvGrpSpPr>
        <p:grpSpPr>
          <a:xfrm>
            <a:off x="4672271" y="5919735"/>
            <a:ext cx="438770" cy="438770"/>
            <a:chOff x="10890332" y="1293129"/>
            <a:chExt cx="529550" cy="529550"/>
          </a:xfrm>
        </p:grpSpPr>
        <p:sp>
          <p:nvSpPr>
            <p:cNvPr id="622" name="Oval 621">
              <a:extLst>
                <a:ext uri="{FF2B5EF4-FFF2-40B4-BE49-F238E27FC236}">
                  <a16:creationId xmlns:a16="http://schemas.microsoft.com/office/drawing/2014/main" id="{09F93F56-21B0-56E2-4490-519B39E0AD6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3" name="Arc 622">
              <a:extLst>
                <a:ext uri="{FF2B5EF4-FFF2-40B4-BE49-F238E27FC236}">
                  <a16:creationId xmlns:a16="http://schemas.microsoft.com/office/drawing/2014/main" id="{BB78292F-C8D9-030D-FA7D-5F237FEB035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4" name="Arc 6_1">
              <a:extLst>
                <a:ext uri="{FF2B5EF4-FFF2-40B4-BE49-F238E27FC236}">
                  <a16:creationId xmlns:a16="http://schemas.microsoft.com/office/drawing/2014/main" id="{C607EEE6-5271-9E8F-A61A-DF2D061E98E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5" name="Arc 6_1_1">
              <a:extLst>
                <a:ext uri="{FF2B5EF4-FFF2-40B4-BE49-F238E27FC236}">
                  <a16:creationId xmlns:a16="http://schemas.microsoft.com/office/drawing/2014/main" id="{5A691DB8-E339-E235-4C61-718EEEC1B89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6" name="Oval 625">
              <a:extLst>
                <a:ext uri="{FF2B5EF4-FFF2-40B4-BE49-F238E27FC236}">
                  <a16:creationId xmlns:a16="http://schemas.microsoft.com/office/drawing/2014/main" id="{1FC45E55-E9FF-DA2D-3796-49FAF05ACF6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348" name="TextBox 347">
            <a:extLst>
              <a:ext uri="{FF2B5EF4-FFF2-40B4-BE49-F238E27FC236}">
                <a16:creationId xmlns:a16="http://schemas.microsoft.com/office/drawing/2014/main" id="{81EA8692-E441-4CD9-8CA1-B877E628684E}"/>
              </a:ext>
            </a:extLst>
          </p:cNvPr>
          <p:cNvSpPr txBox="1"/>
          <p:nvPr/>
        </p:nvSpPr>
        <p:spPr>
          <a:xfrm>
            <a:off x="5250098" y="5985232"/>
            <a:ext cx="1777382" cy="307777"/>
          </a:xfrm>
          <a:prstGeom prst="rect">
            <a:avLst/>
          </a:prstGeom>
          <a:noFill/>
          <a:ln>
            <a:noFill/>
          </a:ln>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mj-lt"/>
                <a:ea typeface="+mn-ea"/>
                <a:cs typeface="+mn-cs"/>
              </a:rPr>
              <a:t>Decision</a:t>
            </a:r>
            <a:br>
              <a:rPr kumimoji="0" lang="en-US" sz="1000" b="0" i="0" u="none" strike="noStrike" kern="1200" cap="none" spc="0" normalizeH="0" baseline="0" noProof="0">
                <a:ln>
                  <a:noFill/>
                </a:ln>
                <a:effectLst/>
                <a:uLnTx/>
                <a:uFillTx/>
                <a:ea typeface="+mn-ea"/>
                <a:cs typeface="+mn-cs"/>
              </a:rPr>
            </a:br>
            <a:r>
              <a:rPr kumimoji="0" lang="en-US" sz="1000" b="0" i="0" u="none" strike="noStrike" kern="1200" cap="none" spc="0" normalizeH="0" baseline="0" noProof="0">
                <a:ln>
                  <a:noFill/>
                </a:ln>
                <a:effectLst/>
                <a:uLnTx/>
                <a:uFillTx/>
                <a:ea typeface="+mn-ea"/>
                <a:cs typeface="+mn-cs"/>
              </a:rPr>
              <a:t>based on organizational policy</a:t>
            </a:r>
          </a:p>
        </p:txBody>
      </p:sp>
      <p:grpSp>
        <p:nvGrpSpPr>
          <p:cNvPr id="634" name="Graphic 26">
            <a:extLst>
              <a:ext uri="{FF2B5EF4-FFF2-40B4-BE49-F238E27FC236}">
                <a16:creationId xmlns:a16="http://schemas.microsoft.com/office/drawing/2014/main" id="{3D745044-7427-20EB-74BD-2C44863A90A3}"/>
              </a:ext>
              <a:ext uri="{C183D7F6-B498-43B3-948B-1728B52AA6E4}">
                <adec:decorative xmlns:adec="http://schemas.microsoft.com/office/drawing/2017/decorative" val="1"/>
              </a:ext>
            </a:extLst>
          </p:cNvPr>
          <p:cNvGrpSpPr/>
          <p:nvPr/>
        </p:nvGrpSpPr>
        <p:grpSpPr>
          <a:xfrm>
            <a:off x="4814127" y="6017036"/>
            <a:ext cx="156263" cy="245530"/>
            <a:chOff x="6118414" y="3340194"/>
            <a:chExt cx="201072" cy="315944"/>
          </a:xfrm>
        </p:grpSpPr>
        <p:sp>
          <p:nvSpPr>
            <p:cNvPr id="635" name="Freeform: Shape 634">
              <a:extLst>
                <a:ext uri="{FF2B5EF4-FFF2-40B4-BE49-F238E27FC236}">
                  <a16:creationId xmlns:a16="http://schemas.microsoft.com/office/drawing/2014/main" id="{3CDD5479-D1AB-C043-5017-50ABF321D189}"/>
                </a:ext>
              </a:extLst>
            </p:cNvPr>
            <p:cNvSpPr/>
            <p:nvPr/>
          </p:nvSpPr>
          <p:spPr>
            <a:xfrm>
              <a:off x="6188042" y="3408679"/>
              <a:ext cx="61722" cy="61722"/>
            </a:xfrm>
            <a:custGeom>
              <a:avLst/>
              <a:gdLst>
                <a:gd name="connsiteX0" fmla="*/ 61722 w 61722"/>
                <a:gd name="connsiteY0" fmla="*/ 30861 h 61722"/>
                <a:gd name="connsiteX1" fmla="*/ 30861 w 61722"/>
                <a:gd name="connsiteY1" fmla="*/ 61722 h 61722"/>
                <a:gd name="connsiteX2" fmla="*/ 0 w 61722"/>
                <a:gd name="connsiteY2" fmla="*/ 30861 h 61722"/>
                <a:gd name="connsiteX3" fmla="*/ 30861 w 61722"/>
                <a:gd name="connsiteY3" fmla="*/ 0 h 61722"/>
                <a:gd name="connsiteX4" fmla="*/ 61722 w 61722"/>
                <a:gd name="connsiteY4" fmla="*/ 30861 h 6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 h="61722">
                  <a:moveTo>
                    <a:pt x="61722" y="30861"/>
                  </a:moveTo>
                  <a:cubicBezTo>
                    <a:pt x="61722" y="47905"/>
                    <a:pt x="47905" y="61722"/>
                    <a:pt x="30861" y="61722"/>
                  </a:cubicBezTo>
                  <a:cubicBezTo>
                    <a:pt x="13817" y="61722"/>
                    <a:pt x="0" y="47905"/>
                    <a:pt x="0" y="30861"/>
                  </a:cubicBezTo>
                  <a:cubicBezTo>
                    <a:pt x="0" y="13817"/>
                    <a:pt x="13817" y="0"/>
                    <a:pt x="30861" y="0"/>
                  </a:cubicBezTo>
                  <a:cubicBezTo>
                    <a:pt x="47905" y="0"/>
                    <a:pt x="61722" y="13817"/>
                    <a:pt x="61722" y="30861"/>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2" name="Freeform: Shape 191">
              <a:extLst>
                <a:ext uri="{FF2B5EF4-FFF2-40B4-BE49-F238E27FC236}">
                  <a16:creationId xmlns:a16="http://schemas.microsoft.com/office/drawing/2014/main" id="{FC7FEEF0-42A0-B13A-284D-D82EA844D3E2}"/>
                </a:ext>
              </a:extLst>
            </p:cNvPr>
            <p:cNvSpPr/>
            <p:nvPr/>
          </p:nvSpPr>
          <p:spPr>
            <a:xfrm>
              <a:off x="6156800" y="3374484"/>
              <a:ext cx="124110" cy="130206"/>
            </a:xfrm>
            <a:custGeom>
              <a:avLst/>
              <a:gdLst>
                <a:gd name="connsiteX0" fmla="*/ 116205 w 124110"/>
                <a:gd name="connsiteY0" fmla="*/ 65056 h 130206"/>
                <a:gd name="connsiteX1" fmla="*/ 113538 w 124110"/>
                <a:gd name="connsiteY1" fmla="*/ 48482 h 130206"/>
                <a:gd name="connsiteX2" fmla="*/ 124111 w 124110"/>
                <a:gd name="connsiteY2" fmla="*/ 42386 h 130206"/>
                <a:gd name="connsiteX3" fmla="*/ 112776 w 124110"/>
                <a:gd name="connsiteY3" fmla="*/ 22669 h 130206"/>
                <a:gd name="connsiteX4" fmla="*/ 102203 w 124110"/>
                <a:gd name="connsiteY4" fmla="*/ 28766 h 130206"/>
                <a:gd name="connsiteX5" fmla="*/ 73438 w 124110"/>
                <a:gd name="connsiteY5" fmla="*/ 12097 h 130206"/>
                <a:gd name="connsiteX6" fmla="*/ 73438 w 124110"/>
                <a:gd name="connsiteY6" fmla="*/ 0 h 130206"/>
                <a:gd name="connsiteX7" fmla="*/ 50768 w 124110"/>
                <a:gd name="connsiteY7" fmla="*/ 0 h 130206"/>
                <a:gd name="connsiteX8" fmla="*/ 50768 w 124110"/>
                <a:gd name="connsiteY8" fmla="*/ 12192 h 130206"/>
                <a:gd name="connsiteX9" fmla="*/ 22003 w 124110"/>
                <a:gd name="connsiteY9" fmla="*/ 28766 h 130206"/>
                <a:gd name="connsiteX10" fmla="*/ 11430 w 124110"/>
                <a:gd name="connsiteY10" fmla="*/ 22669 h 130206"/>
                <a:gd name="connsiteX11" fmla="*/ 0 w 124110"/>
                <a:gd name="connsiteY11" fmla="*/ 42386 h 130206"/>
                <a:gd name="connsiteX12" fmla="*/ 10573 w 124110"/>
                <a:gd name="connsiteY12" fmla="*/ 48482 h 130206"/>
                <a:gd name="connsiteX13" fmla="*/ 7906 w 124110"/>
                <a:gd name="connsiteY13" fmla="*/ 65056 h 130206"/>
                <a:gd name="connsiteX14" fmla="*/ 10573 w 124110"/>
                <a:gd name="connsiteY14" fmla="*/ 81629 h 130206"/>
                <a:gd name="connsiteX15" fmla="*/ 0 w 124110"/>
                <a:gd name="connsiteY15" fmla="*/ 87725 h 130206"/>
                <a:gd name="connsiteX16" fmla="*/ 11335 w 124110"/>
                <a:gd name="connsiteY16" fmla="*/ 107442 h 130206"/>
                <a:gd name="connsiteX17" fmla="*/ 21907 w 124110"/>
                <a:gd name="connsiteY17" fmla="*/ 101346 h 130206"/>
                <a:gd name="connsiteX18" fmla="*/ 50673 w 124110"/>
                <a:gd name="connsiteY18" fmla="*/ 118015 h 130206"/>
                <a:gd name="connsiteX19" fmla="*/ 50673 w 124110"/>
                <a:gd name="connsiteY19" fmla="*/ 130207 h 130206"/>
                <a:gd name="connsiteX20" fmla="*/ 73438 w 124110"/>
                <a:gd name="connsiteY20" fmla="*/ 130207 h 130206"/>
                <a:gd name="connsiteX21" fmla="*/ 73438 w 124110"/>
                <a:gd name="connsiteY21" fmla="*/ 118015 h 130206"/>
                <a:gd name="connsiteX22" fmla="*/ 102203 w 124110"/>
                <a:gd name="connsiteY22" fmla="*/ 101346 h 130206"/>
                <a:gd name="connsiteX23" fmla="*/ 112776 w 124110"/>
                <a:gd name="connsiteY23" fmla="*/ 107442 h 130206"/>
                <a:gd name="connsiteX24" fmla="*/ 124111 w 124110"/>
                <a:gd name="connsiteY24" fmla="*/ 87725 h 130206"/>
                <a:gd name="connsiteX25" fmla="*/ 113538 w 124110"/>
                <a:gd name="connsiteY25" fmla="*/ 81629 h 130206"/>
                <a:gd name="connsiteX26" fmla="*/ 116205 w 124110"/>
                <a:gd name="connsiteY26" fmla="*/ 65056 h 13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4110" h="130206">
                  <a:moveTo>
                    <a:pt x="116205" y="65056"/>
                  </a:moveTo>
                  <a:cubicBezTo>
                    <a:pt x="116205" y="59245"/>
                    <a:pt x="115252" y="53721"/>
                    <a:pt x="113538" y="48482"/>
                  </a:cubicBezTo>
                  <a:lnTo>
                    <a:pt x="124111" y="42386"/>
                  </a:lnTo>
                  <a:lnTo>
                    <a:pt x="112776" y="22669"/>
                  </a:lnTo>
                  <a:lnTo>
                    <a:pt x="102203" y="28766"/>
                  </a:lnTo>
                  <a:cubicBezTo>
                    <a:pt x="94678" y="20479"/>
                    <a:pt x="84773" y="14573"/>
                    <a:pt x="73438" y="12097"/>
                  </a:cubicBezTo>
                  <a:lnTo>
                    <a:pt x="73438" y="0"/>
                  </a:lnTo>
                  <a:lnTo>
                    <a:pt x="50768" y="0"/>
                  </a:lnTo>
                  <a:lnTo>
                    <a:pt x="50768" y="12192"/>
                  </a:lnTo>
                  <a:cubicBezTo>
                    <a:pt x="39433" y="14573"/>
                    <a:pt x="29432" y="20479"/>
                    <a:pt x="22003" y="28766"/>
                  </a:cubicBezTo>
                  <a:lnTo>
                    <a:pt x="11430" y="22669"/>
                  </a:lnTo>
                  <a:lnTo>
                    <a:pt x="0" y="42386"/>
                  </a:lnTo>
                  <a:lnTo>
                    <a:pt x="10573" y="48482"/>
                  </a:lnTo>
                  <a:cubicBezTo>
                    <a:pt x="8858" y="53721"/>
                    <a:pt x="7906" y="59341"/>
                    <a:pt x="7906" y="65056"/>
                  </a:cubicBezTo>
                  <a:cubicBezTo>
                    <a:pt x="7906" y="70866"/>
                    <a:pt x="8858" y="76391"/>
                    <a:pt x="10573" y="81629"/>
                  </a:cubicBezTo>
                  <a:lnTo>
                    <a:pt x="0" y="87725"/>
                  </a:lnTo>
                  <a:lnTo>
                    <a:pt x="11335" y="107442"/>
                  </a:lnTo>
                  <a:lnTo>
                    <a:pt x="21907" y="101346"/>
                  </a:lnTo>
                  <a:cubicBezTo>
                    <a:pt x="29432" y="109633"/>
                    <a:pt x="39338" y="115538"/>
                    <a:pt x="50673" y="118015"/>
                  </a:cubicBezTo>
                  <a:lnTo>
                    <a:pt x="50673" y="130207"/>
                  </a:lnTo>
                  <a:lnTo>
                    <a:pt x="73438" y="130207"/>
                  </a:lnTo>
                  <a:lnTo>
                    <a:pt x="73438" y="118015"/>
                  </a:lnTo>
                  <a:cubicBezTo>
                    <a:pt x="84773" y="115634"/>
                    <a:pt x="94678" y="109633"/>
                    <a:pt x="102203" y="101346"/>
                  </a:cubicBezTo>
                  <a:lnTo>
                    <a:pt x="112776" y="107442"/>
                  </a:lnTo>
                  <a:lnTo>
                    <a:pt x="124111" y="87725"/>
                  </a:lnTo>
                  <a:lnTo>
                    <a:pt x="113538" y="81629"/>
                  </a:lnTo>
                  <a:cubicBezTo>
                    <a:pt x="115252" y="76486"/>
                    <a:pt x="116205" y="70866"/>
                    <a:pt x="116205" y="65056"/>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3" name="Freeform: Shape 192">
              <a:extLst>
                <a:ext uri="{FF2B5EF4-FFF2-40B4-BE49-F238E27FC236}">
                  <a16:creationId xmlns:a16="http://schemas.microsoft.com/office/drawing/2014/main" id="{903EBD89-5DC7-948D-FF12-F7356A4AC9CF}"/>
                </a:ext>
              </a:extLst>
            </p:cNvPr>
            <p:cNvSpPr/>
            <p:nvPr/>
          </p:nvSpPr>
          <p:spPr>
            <a:xfrm>
              <a:off x="6118414" y="3340194"/>
              <a:ext cx="201072" cy="315944"/>
            </a:xfrm>
            <a:custGeom>
              <a:avLst/>
              <a:gdLst>
                <a:gd name="connsiteX0" fmla="*/ 152305 w 201072"/>
                <a:gd name="connsiteY0" fmla="*/ 239173 h 315944"/>
                <a:gd name="connsiteX1" fmla="*/ 152305 w 201072"/>
                <a:gd name="connsiteY1" fmla="*/ 279464 h 315944"/>
                <a:gd name="connsiteX2" fmla="*/ 115824 w 201072"/>
                <a:gd name="connsiteY2" fmla="*/ 315944 h 315944"/>
                <a:gd name="connsiteX3" fmla="*/ 85154 w 201072"/>
                <a:gd name="connsiteY3" fmla="*/ 315944 h 315944"/>
                <a:gd name="connsiteX4" fmla="*/ 48673 w 201072"/>
                <a:gd name="connsiteY4" fmla="*/ 279464 h 315944"/>
                <a:gd name="connsiteX5" fmla="*/ 48673 w 201072"/>
                <a:gd name="connsiteY5" fmla="*/ 239173 h 315944"/>
                <a:gd name="connsiteX6" fmla="*/ 48482 w 201072"/>
                <a:gd name="connsiteY6" fmla="*/ 234791 h 315944"/>
                <a:gd name="connsiteX7" fmla="*/ 28956 w 201072"/>
                <a:gd name="connsiteY7" fmla="*/ 183833 h 315944"/>
                <a:gd name="connsiteX8" fmla="*/ 27527 w 201072"/>
                <a:gd name="connsiteY8" fmla="*/ 181261 h 315944"/>
                <a:gd name="connsiteX9" fmla="*/ 0 w 201072"/>
                <a:gd name="connsiteY9" fmla="*/ 101156 h 315944"/>
                <a:gd name="connsiteX10" fmla="*/ 100679 w 201072"/>
                <a:gd name="connsiteY10" fmla="*/ 0 h 315944"/>
                <a:gd name="connsiteX11" fmla="*/ 201073 w 201072"/>
                <a:gd name="connsiteY11" fmla="*/ 101156 h 315944"/>
                <a:gd name="connsiteX12" fmla="*/ 174403 w 201072"/>
                <a:gd name="connsiteY12" fmla="*/ 179642 h 315944"/>
                <a:gd name="connsiteX13" fmla="*/ 172022 w 201072"/>
                <a:gd name="connsiteY13" fmla="*/ 183833 h 315944"/>
                <a:gd name="connsiteX14" fmla="*/ 152114 w 201072"/>
                <a:gd name="connsiteY14" fmla="*/ 235744 h 315944"/>
                <a:gd name="connsiteX15" fmla="*/ 152305 w 201072"/>
                <a:gd name="connsiteY15" fmla="*/ 239173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072" h="315944">
                  <a:moveTo>
                    <a:pt x="152305" y="239173"/>
                  </a:moveTo>
                  <a:lnTo>
                    <a:pt x="152305" y="279464"/>
                  </a:lnTo>
                  <a:cubicBezTo>
                    <a:pt x="152305" y="299657"/>
                    <a:pt x="136017" y="315944"/>
                    <a:pt x="115824" y="315944"/>
                  </a:cubicBezTo>
                  <a:lnTo>
                    <a:pt x="85154" y="315944"/>
                  </a:lnTo>
                  <a:cubicBezTo>
                    <a:pt x="64961" y="315944"/>
                    <a:pt x="48673" y="299657"/>
                    <a:pt x="48673" y="279464"/>
                  </a:cubicBezTo>
                  <a:lnTo>
                    <a:pt x="48673" y="239173"/>
                  </a:lnTo>
                  <a:lnTo>
                    <a:pt x="48482" y="234791"/>
                  </a:lnTo>
                  <a:cubicBezTo>
                    <a:pt x="48292" y="218218"/>
                    <a:pt x="38862" y="201454"/>
                    <a:pt x="28956" y="183833"/>
                  </a:cubicBezTo>
                  <a:lnTo>
                    <a:pt x="27527" y="181261"/>
                  </a:lnTo>
                  <a:cubicBezTo>
                    <a:pt x="14669" y="158496"/>
                    <a:pt x="0" y="132874"/>
                    <a:pt x="0" y="101156"/>
                  </a:cubicBezTo>
                  <a:cubicBezTo>
                    <a:pt x="0" y="43434"/>
                    <a:pt x="43339" y="0"/>
                    <a:pt x="100679" y="0"/>
                  </a:cubicBezTo>
                  <a:cubicBezTo>
                    <a:pt x="157734" y="0"/>
                    <a:pt x="201073" y="43529"/>
                    <a:pt x="201073" y="101156"/>
                  </a:cubicBezTo>
                  <a:cubicBezTo>
                    <a:pt x="201073" y="132112"/>
                    <a:pt x="186976" y="157353"/>
                    <a:pt x="174403" y="179642"/>
                  </a:cubicBezTo>
                  <a:lnTo>
                    <a:pt x="172022" y="183833"/>
                  </a:lnTo>
                  <a:cubicBezTo>
                    <a:pt x="161830" y="201644"/>
                    <a:pt x="152114" y="218599"/>
                    <a:pt x="152114" y="235744"/>
                  </a:cubicBezTo>
                  <a:lnTo>
                    <a:pt x="152305" y="23917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4" name="Freeform: Shape 193">
              <a:extLst>
                <a:ext uri="{FF2B5EF4-FFF2-40B4-BE49-F238E27FC236}">
                  <a16:creationId xmlns:a16="http://schemas.microsoft.com/office/drawing/2014/main" id="{B11E6558-8B31-E6F0-D8EC-A7759869418A}"/>
                </a:ext>
              </a:extLst>
            </p:cNvPr>
            <p:cNvSpPr/>
            <p:nvPr/>
          </p:nvSpPr>
          <p:spPr>
            <a:xfrm>
              <a:off x="6170326" y="3607847"/>
              <a:ext cx="96202" cy="9525"/>
            </a:xfrm>
            <a:custGeom>
              <a:avLst/>
              <a:gdLst>
                <a:gd name="connsiteX0" fmla="*/ 0 w 96202"/>
                <a:gd name="connsiteY0" fmla="*/ 0 h 9525"/>
                <a:gd name="connsiteX1" fmla="*/ 96203 w 96202"/>
                <a:gd name="connsiteY1" fmla="*/ 0 h 9525"/>
              </a:gdLst>
              <a:ahLst/>
              <a:cxnLst>
                <a:cxn ang="0">
                  <a:pos x="connsiteX0" y="connsiteY0"/>
                </a:cxn>
                <a:cxn ang="0">
                  <a:pos x="connsiteX1" y="connsiteY1"/>
                </a:cxn>
              </a:cxnLst>
              <a:rect l="l" t="t" r="r" b="b"/>
              <a:pathLst>
                <a:path w="96202" h="9525">
                  <a:moveTo>
                    <a:pt x="0" y="0"/>
                  </a:moveTo>
                  <a:lnTo>
                    <a:pt x="96203"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5" name="Freeform: Shape 194">
              <a:extLst>
                <a:ext uri="{FF2B5EF4-FFF2-40B4-BE49-F238E27FC236}">
                  <a16:creationId xmlns:a16="http://schemas.microsoft.com/office/drawing/2014/main" id="{DBE1AB02-7494-60B3-7807-E1FA5D300938}"/>
                </a:ext>
              </a:extLst>
            </p:cNvPr>
            <p:cNvSpPr/>
            <p:nvPr/>
          </p:nvSpPr>
          <p:spPr>
            <a:xfrm>
              <a:off x="6217570" y="3506691"/>
              <a:ext cx="9525" cy="99726"/>
            </a:xfrm>
            <a:custGeom>
              <a:avLst/>
              <a:gdLst>
                <a:gd name="connsiteX0" fmla="*/ 0 w 9525"/>
                <a:gd name="connsiteY0" fmla="*/ 0 h 99726"/>
                <a:gd name="connsiteX1" fmla="*/ 0 w 9525"/>
                <a:gd name="connsiteY1" fmla="*/ 99727 h 99726"/>
              </a:gdLst>
              <a:ahLst/>
              <a:cxnLst>
                <a:cxn ang="0">
                  <a:pos x="connsiteX0" y="connsiteY0"/>
                </a:cxn>
                <a:cxn ang="0">
                  <a:pos x="connsiteX1" y="connsiteY1"/>
                </a:cxn>
              </a:cxnLst>
              <a:rect l="l" t="t" r="r" b="b"/>
              <a:pathLst>
                <a:path w="9525" h="99726">
                  <a:moveTo>
                    <a:pt x="0" y="0"/>
                  </a:moveTo>
                  <a:lnTo>
                    <a:pt x="0" y="9972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sp>
        <p:nvSpPr>
          <p:cNvPr id="612" name="Round Same Side Corner Rectangle 9">
            <a:hlinkClick r:id="" action="ppaction://noaction"/>
            <a:extLst>
              <a:ext uri="{FF2B5EF4-FFF2-40B4-BE49-F238E27FC236}">
                <a16:creationId xmlns:a16="http://schemas.microsoft.com/office/drawing/2014/main" id="{380723E3-4A15-9626-2F15-830947865A54}"/>
              </a:ext>
              <a:ext uri="{C183D7F6-B498-43B3-948B-1728B52AA6E4}">
                <adec:decorative xmlns:adec="http://schemas.microsoft.com/office/drawing/2017/decorative" val="1"/>
              </a:ext>
            </a:extLst>
          </p:cNvPr>
          <p:cNvSpPr>
            <a:spLocks/>
          </p:cNvSpPr>
          <p:nvPr/>
        </p:nvSpPr>
        <p:spPr bwMode="auto">
          <a:xfrm>
            <a:off x="8073347" y="5881636"/>
            <a:ext cx="3025390" cy="514968"/>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marL="0" marR="0" lvl="0" indent="0" algn="ctr" defTabSz="913207" rtl="0" eaLnBrk="1" fontAlgn="base" latinLnBrk="0" hangingPunct="1">
              <a:lnSpc>
                <a:spcPct val="100000"/>
              </a:lnSpc>
              <a:spcBef>
                <a:spcPct val="0"/>
              </a:spcBef>
              <a:spcAft>
                <a:spcPct val="0"/>
              </a:spcAft>
              <a:buClrTx/>
              <a:buSzTx/>
              <a:buFontTx/>
              <a:buNone/>
              <a:tabLst/>
              <a:defRPr/>
            </a:pPr>
            <a:endParaRPr kumimoji="0" lang="en-US" sz="1200" b="0" i="0" u="none" strike="noStrike" kern="800" cap="none" spc="0" normalizeH="0" baseline="0" noProof="0">
              <a:ln>
                <a:noFill/>
              </a:ln>
              <a:solidFill>
                <a:schemeClr val="tx1"/>
              </a:solidFill>
              <a:effectLst/>
              <a:uLnTx/>
              <a:uFillTx/>
              <a:ea typeface="+mn-ea"/>
              <a:cs typeface="Segoe UI" panose="020B0502040204020203" pitchFamily="34" charset="0"/>
            </a:endParaRPr>
          </a:p>
        </p:txBody>
      </p:sp>
      <p:grpSp>
        <p:nvGrpSpPr>
          <p:cNvPr id="627" name="Group 626">
            <a:extLst>
              <a:ext uri="{FF2B5EF4-FFF2-40B4-BE49-F238E27FC236}">
                <a16:creationId xmlns:a16="http://schemas.microsoft.com/office/drawing/2014/main" id="{E14FBDE2-B585-3CA5-7B41-449804F02824}"/>
              </a:ext>
              <a:ext uri="{C183D7F6-B498-43B3-948B-1728B52AA6E4}">
                <adec:decorative xmlns:adec="http://schemas.microsoft.com/office/drawing/2017/decorative" val="1"/>
              </a:ext>
            </a:extLst>
          </p:cNvPr>
          <p:cNvGrpSpPr>
            <a:grpSpLocks/>
          </p:cNvGrpSpPr>
          <p:nvPr/>
        </p:nvGrpSpPr>
        <p:grpSpPr>
          <a:xfrm>
            <a:off x="8162314" y="5919735"/>
            <a:ext cx="438770" cy="438770"/>
            <a:chOff x="10890332" y="1293129"/>
            <a:chExt cx="529550" cy="529550"/>
          </a:xfrm>
        </p:grpSpPr>
        <p:sp>
          <p:nvSpPr>
            <p:cNvPr id="628" name="Oval 627">
              <a:extLst>
                <a:ext uri="{FF2B5EF4-FFF2-40B4-BE49-F238E27FC236}">
                  <a16:creationId xmlns:a16="http://schemas.microsoft.com/office/drawing/2014/main" id="{81EEE7E2-A50E-6946-FE8E-4236A56CD60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9" name="Arc 628">
              <a:extLst>
                <a:ext uri="{FF2B5EF4-FFF2-40B4-BE49-F238E27FC236}">
                  <a16:creationId xmlns:a16="http://schemas.microsoft.com/office/drawing/2014/main" id="{E1C7CD39-0DEC-CF73-5FD7-2F0615B97F5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30" name="Arc 6_1">
              <a:extLst>
                <a:ext uri="{FF2B5EF4-FFF2-40B4-BE49-F238E27FC236}">
                  <a16:creationId xmlns:a16="http://schemas.microsoft.com/office/drawing/2014/main" id="{FCBEDC73-69F5-7AAB-888A-1C8E5433506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31" name="Arc 6_1_1">
              <a:extLst>
                <a:ext uri="{FF2B5EF4-FFF2-40B4-BE49-F238E27FC236}">
                  <a16:creationId xmlns:a16="http://schemas.microsoft.com/office/drawing/2014/main" id="{05F61688-754B-34AB-164C-A1FF4E007E5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32" name="Oval 631">
              <a:extLst>
                <a:ext uri="{FF2B5EF4-FFF2-40B4-BE49-F238E27FC236}">
                  <a16:creationId xmlns:a16="http://schemas.microsoft.com/office/drawing/2014/main" id="{407FFE65-34E5-23DA-9E4F-E7EA027CCBD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372" name="TextBox 371">
            <a:extLst>
              <a:ext uri="{FF2B5EF4-FFF2-40B4-BE49-F238E27FC236}">
                <a16:creationId xmlns:a16="http://schemas.microsoft.com/office/drawing/2014/main" id="{F5793125-7507-4460-8EFC-00119376F5D0}"/>
              </a:ext>
            </a:extLst>
          </p:cNvPr>
          <p:cNvSpPr txBox="1"/>
          <p:nvPr/>
        </p:nvSpPr>
        <p:spPr>
          <a:xfrm>
            <a:off x="8740141" y="5985232"/>
            <a:ext cx="1777382" cy="307777"/>
          </a:xfrm>
          <a:prstGeom prst="rect">
            <a:avLst/>
          </a:prstGeom>
          <a:noFill/>
          <a:ln>
            <a:noFill/>
          </a:ln>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mj-lt"/>
                <a:ea typeface="+mn-ea"/>
                <a:cs typeface="+mn-cs"/>
              </a:rPr>
              <a:t>Enforcement</a:t>
            </a:r>
            <a:br>
              <a:rPr kumimoji="0" lang="en-US" sz="1000" b="0" i="0" u="none" strike="noStrike" kern="1200" cap="none" spc="0" normalizeH="0" baseline="0" noProof="0">
                <a:ln>
                  <a:noFill/>
                </a:ln>
                <a:effectLst/>
                <a:uLnTx/>
                <a:uFillTx/>
                <a:ea typeface="+mn-ea"/>
                <a:cs typeface="+mn-cs"/>
              </a:rPr>
            </a:br>
            <a:r>
              <a:rPr kumimoji="0" lang="en-US" sz="1000" b="0" i="0" u="none" strike="noStrike" kern="1200" cap="none" spc="0" normalizeH="0" baseline="0" noProof="0">
                <a:ln>
                  <a:noFill/>
                </a:ln>
                <a:effectLst/>
                <a:uLnTx/>
                <a:uFillTx/>
                <a:ea typeface="+mn-ea"/>
                <a:cs typeface="+mn-cs"/>
              </a:rPr>
              <a:t>of policy across resources</a:t>
            </a:r>
          </a:p>
        </p:txBody>
      </p:sp>
      <p:sp>
        <p:nvSpPr>
          <p:cNvPr id="196" name="Shield_EA18">
            <a:extLst>
              <a:ext uri="{FF2B5EF4-FFF2-40B4-BE49-F238E27FC236}">
                <a16:creationId xmlns:a16="http://schemas.microsoft.com/office/drawing/2014/main" id="{C6944D4B-3DD0-C409-89B7-2A9D2B56F9C1}"/>
              </a:ext>
              <a:ext uri="{C183D7F6-B498-43B3-948B-1728B52AA6E4}">
                <adec:decorative xmlns:adec="http://schemas.microsoft.com/office/drawing/2017/decorative" val="1"/>
              </a:ext>
            </a:extLst>
          </p:cNvPr>
          <p:cNvSpPr>
            <a:spLocks noChangeAspect="1"/>
          </p:cNvSpPr>
          <p:nvPr/>
        </p:nvSpPr>
        <p:spPr bwMode="auto">
          <a:xfrm>
            <a:off x="8273376" y="6023792"/>
            <a:ext cx="216646" cy="23065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nvGrpSpPr>
          <p:cNvPr id="24" name="Group 23">
            <a:extLst>
              <a:ext uri="{FF2B5EF4-FFF2-40B4-BE49-F238E27FC236}">
                <a16:creationId xmlns:a16="http://schemas.microsoft.com/office/drawing/2014/main" id="{40B0E0B9-7DA9-FA2B-76E2-D7C1FAAA1849}"/>
              </a:ext>
              <a:ext uri="{C183D7F6-B498-43B3-948B-1728B52AA6E4}">
                <adec:decorative xmlns:adec="http://schemas.microsoft.com/office/drawing/2017/decorative" val="1"/>
              </a:ext>
            </a:extLst>
          </p:cNvPr>
          <p:cNvGrpSpPr/>
          <p:nvPr/>
        </p:nvGrpSpPr>
        <p:grpSpPr>
          <a:xfrm>
            <a:off x="5140250" y="2572688"/>
            <a:ext cx="1986219" cy="1957339"/>
            <a:chOff x="5140251" y="2445122"/>
            <a:chExt cx="1986219" cy="1957339"/>
          </a:xfrm>
        </p:grpSpPr>
        <p:sp>
          <p:nvSpPr>
            <p:cNvPr id="429" name="Arc 428">
              <a:extLst>
                <a:ext uri="{FF2B5EF4-FFF2-40B4-BE49-F238E27FC236}">
                  <a16:creationId xmlns:a16="http://schemas.microsoft.com/office/drawing/2014/main" id="{BD5C02E4-2930-A71B-B86E-90E008A015D5}"/>
                </a:ext>
              </a:extLst>
            </p:cNvPr>
            <p:cNvSpPr/>
            <p:nvPr/>
          </p:nvSpPr>
          <p:spPr>
            <a:xfrm>
              <a:off x="5198719" y="2543920"/>
              <a:ext cx="1858542" cy="1858541"/>
            </a:xfrm>
            <a:prstGeom prst="arc">
              <a:avLst>
                <a:gd name="adj1" fmla="val 2249539"/>
                <a:gd name="adj2" fmla="val 5840073"/>
              </a:avLst>
            </a:prstGeom>
            <a:noFill/>
            <a:ln w="9525" cap="flat" cmpd="sng" algn="ctr">
              <a:solidFill>
                <a:srgbClr val="0078D7"/>
              </a:solidFill>
              <a:prstDash val="solid"/>
              <a:headEnd type="triangle" w="med" len="sm"/>
              <a:tailEnd type="none" w="med" len="sm"/>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430" name="Arc 429">
              <a:extLst>
                <a:ext uri="{FF2B5EF4-FFF2-40B4-BE49-F238E27FC236}">
                  <a16:creationId xmlns:a16="http://schemas.microsoft.com/office/drawing/2014/main" id="{BB9A355A-2C60-B130-258F-04A3C137F76C}"/>
                </a:ext>
              </a:extLst>
            </p:cNvPr>
            <p:cNvSpPr/>
            <p:nvPr/>
          </p:nvSpPr>
          <p:spPr>
            <a:xfrm rot="20984159">
              <a:off x="5214424" y="2445122"/>
              <a:ext cx="1912046" cy="1858541"/>
            </a:xfrm>
            <a:prstGeom prst="arc">
              <a:avLst>
                <a:gd name="adj1" fmla="val 17443363"/>
                <a:gd name="adj2" fmla="val 20404202"/>
              </a:avLst>
            </a:prstGeom>
            <a:noFill/>
            <a:ln w="9525" cap="flat" cmpd="sng" algn="ctr">
              <a:solidFill>
                <a:srgbClr val="0078D7"/>
              </a:solidFill>
              <a:prstDash val="solid"/>
              <a:headEnd type="none" w="med" len="sm"/>
              <a:tailEnd type="triangle" w="med" len="sm"/>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8" name="Arc 1027">
              <a:extLst>
                <a:ext uri="{FF2B5EF4-FFF2-40B4-BE49-F238E27FC236}">
                  <a16:creationId xmlns:a16="http://schemas.microsoft.com/office/drawing/2014/main" id="{F1A5BE7F-1C0E-4BCC-52CE-98F1EC225B73}"/>
                </a:ext>
              </a:extLst>
            </p:cNvPr>
            <p:cNvSpPr/>
            <p:nvPr/>
          </p:nvSpPr>
          <p:spPr>
            <a:xfrm>
              <a:off x="5140251" y="2543920"/>
              <a:ext cx="1858542" cy="1858541"/>
            </a:xfrm>
            <a:prstGeom prst="arc">
              <a:avLst>
                <a:gd name="adj1" fmla="val 9905982"/>
                <a:gd name="adj2" fmla="val 12734190"/>
              </a:avLst>
            </a:prstGeom>
            <a:noFill/>
            <a:ln w="9525" cap="flat" cmpd="sng" algn="ctr">
              <a:solidFill>
                <a:srgbClr val="0078D7"/>
              </a:solidFill>
              <a:prstDash val="solid"/>
              <a:headEnd type="triangle" w="med" len="sm"/>
              <a:tailEnd type="triangle" w="med" len="sm"/>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sp>
        <p:nvSpPr>
          <p:cNvPr id="871" name="Rectangle 870">
            <a:extLst>
              <a:ext uri="{FF2B5EF4-FFF2-40B4-BE49-F238E27FC236}">
                <a16:creationId xmlns:a16="http://schemas.microsoft.com/office/drawing/2014/main" id="{0838FB1F-6312-B66B-F69E-EB0A761731B9}"/>
              </a:ext>
              <a:ext uri="{C183D7F6-B498-43B3-948B-1728B52AA6E4}">
                <adec:decorative xmlns:adec="http://schemas.microsoft.com/office/drawing/2017/decorative" val="1"/>
              </a:ext>
            </a:extLst>
          </p:cNvPr>
          <p:cNvSpPr/>
          <p:nvPr/>
        </p:nvSpPr>
        <p:spPr bwMode="auto">
          <a:xfrm>
            <a:off x="2921964" y="3388014"/>
            <a:ext cx="1594833" cy="43631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effectLst/>
              <a:uLnTx/>
              <a:uFillTx/>
              <a:ea typeface="+mn-ea"/>
              <a:cs typeface="Segoe UI" pitchFamily="34" charset="0"/>
            </a:endParaRPr>
          </a:p>
        </p:txBody>
      </p:sp>
      <p:grpSp>
        <p:nvGrpSpPr>
          <p:cNvPr id="684" name="Group 683">
            <a:extLst>
              <a:ext uri="{FF2B5EF4-FFF2-40B4-BE49-F238E27FC236}">
                <a16:creationId xmlns:a16="http://schemas.microsoft.com/office/drawing/2014/main" id="{43DB2A96-A332-A1EC-E4DD-D00A0BAE5F99}"/>
              </a:ext>
              <a:ext uri="{C183D7F6-B498-43B3-948B-1728B52AA6E4}">
                <adec:decorative xmlns:adec="http://schemas.microsoft.com/office/drawing/2017/decorative" val="1"/>
              </a:ext>
            </a:extLst>
          </p:cNvPr>
          <p:cNvGrpSpPr>
            <a:grpSpLocks noChangeAspect="1"/>
          </p:cNvGrpSpPr>
          <p:nvPr/>
        </p:nvGrpSpPr>
        <p:grpSpPr>
          <a:xfrm>
            <a:off x="5225957" y="3537739"/>
            <a:ext cx="511078" cy="265072"/>
            <a:chOff x="7121029" y="7062921"/>
            <a:chExt cx="511078" cy="642200"/>
          </a:xfrm>
        </p:grpSpPr>
        <p:cxnSp>
          <p:nvCxnSpPr>
            <p:cNvPr id="685" name="Straight Connector 684">
              <a:extLst>
                <a:ext uri="{FF2B5EF4-FFF2-40B4-BE49-F238E27FC236}">
                  <a16:creationId xmlns:a16="http://schemas.microsoft.com/office/drawing/2014/main" id="{913ADD08-6A3B-D25E-B454-856D67F7D66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9B4A2252-422E-28F3-DB41-708880E0397D}"/>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4CF9AC9-55A5-7093-575B-22DF08777729}"/>
              </a:ext>
              <a:ext uri="{C183D7F6-B498-43B3-948B-1728B52AA6E4}">
                <adec:decorative xmlns:adec="http://schemas.microsoft.com/office/drawing/2017/decorative" val="1"/>
              </a:ext>
            </a:extLst>
          </p:cNvPr>
          <p:cNvGrpSpPr/>
          <p:nvPr/>
        </p:nvGrpSpPr>
        <p:grpSpPr>
          <a:xfrm>
            <a:off x="708651" y="587507"/>
            <a:ext cx="1287780" cy="1351220"/>
            <a:chOff x="708652" y="459941"/>
            <a:chExt cx="1287780" cy="1351220"/>
          </a:xfrm>
        </p:grpSpPr>
        <p:pic>
          <p:nvPicPr>
            <p:cNvPr id="215" name="Picture 214">
              <a:extLst>
                <a:ext uri="{FF2B5EF4-FFF2-40B4-BE49-F238E27FC236}">
                  <a16:creationId xmlns:a16="http://schemas.microsoft.com/office/drawing/2014/main" id="{97800AB1-9266-EE0A-39B9-93EBE49C1DE5}"/>
                </a:ext>
              </a:extLst>
            </p:cNvPr>
            <p:cNvPicPr>
              <a:picLocks noChangeAspect="1"/>
            </p:cNvPicPr>
            <p:nvPr/>
          </p:nvPicPr>
          <p:blipFill>
            <a:blip r:embed="rId3"/>
            <a:stretch>
              <a:fillRect/>
            </a:stretch>
          </p:blipFill>
          <p:spPr>
            <a:xfrm>
              <a:off x="808855" y="1551514"/>
              <a:ext cx="228535" cy="228535"/>
            </a:xfrm>
            <a:prstGeom prst="rect">
              <a:avLst/>
            </a:prstGeom>
          </p:spPr>
        </p:pic>
        <p:sp>
          <p:nvSpPr>
            <p:cNvPr id="214" name="TextBox 213">
              <a:extLst>
                <a:ext uri="{FF2B5EF4-FFF2-40B4-BE49-F238E27FC236}">
                  <a16:creationId xmlns:a16="http://schemas.microsoft.com/office/drawing/2014/main" id="{5A4FE5B7-BD42-8093-1ED7-CCEEC840F285}"/>
                </a:ext>
              </a:extLst>
            </p:cNvPr>
            <p:cNvSpPr txBox="1"/>
            <p:nvPr/>
          </p:nvSpPr>
          <p:spPr>
            <a:xfrm>
              <a:off x="1122268" y="1550181"/>
              <a:ext cx="570668"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Google ID</a:t>
              </a:r>
            </a:p>
          </p:txBody>
        </p:sp>
        <p:sp>
          <p:nvSpPr>
            <p:cNvPr id="212" name="TextBox 211">
              <a:extLst>
                <a:ext uri="{FF2B5EF4-FFF2-40B4-BE49-F238E27FC236}">
                  <a16:creationId xmlns:a16="http://schemas.microsoft.com/office/drawing/2014/main" id="{036E6090-BA68-9E47-1427-0DFBAA550FD7}"/>
                </a:ext>
              </a:extLst>
            </p:cNvPr>
            <p:cNvSpPr txBox="1"/>
            <p:nvPr/>
          </p:nvSpPr>
          <p:spPr>
            <a:xfrm>
              <a:off x="1122268" y="1226674"/>
              <a:ext cx="267702"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MSA</a:t>
              </a:r>
            </a:p>
          </p:txBody>
        </p:sp>
        <p:pic>
          <p:nvPicPr>
            <p:cNvPr id="213" name="Picture 212">
              <a:extLst>
                <a:ext uri="{FF2B5EF4-FFF2-40B4-BE49-F238E27FC236}">
                  <a16:creationId xmlns:a16="http://schemas.microsoft.com/office/drawing/2014/main" id="{40AF3882-0067-B543-F1D2-CADE4ACE1028}"/>
                </a:ext>
              </a:extLst>
            </p:cNvPr>
            <p:cNvPicPr>
              <a:picLocks noChangeAspect="1"/>
            </p:cNvPicPr>
            <p:nvPr/>
          </p:nvPicPr>
          <p:blipFill>
            <a:blip r:embed="rId4"/>
            <a:stretch>
              <a:fillRect/>
            </a:stretch>
          </p:blipFill>
          <p:spPr>
            <a:xfrm>
              <a:off x="825520" y="1208115"/>
              <a:ext cx="190858" cy="191006"/>
            </a:xfrm>
            <a:prstGeom prst="rect">
              <a:avLst/>
            </a:prstGeom>
          </p:spPr>
        </p:pic>
        <p:sp>
          <p:nvSpPr>
            <p:cNvPr id="205" name="TextBox 204">
              <a:extLst>
                <a:ext uri="{FF2B5EF4-FFF2-40B4-BE49-F238E27FC236}">
                  <a16:creationId xmlns:a16="http://schemas.microsoft.com/office/drawing/2014/main" id="{0ECE987D-AB9C-F3E0-C85B-CA095F4605D8}"/>
                </a:ext>
              </a:extLst>
            </p:cNvPr>
            <p:cNvSpPr txBox="1"/>
            <p:nvPr/>
          </p:nvSpPr>
          <p:spPr>
            <a:xfrm>
              <a:off x="1122268" y="595040"/>
              <a:ext cx="448841"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Entra ID</a:t>
              </a:r>
            </a:p>
          </p:txBody>
        </p:sp>
        <p:grpSp>
          <p:nvGrpSpPr>
            <p:cNvPr id="206" name="Group 205">
              <a:extLst>
                <a:ext uri="{FF2B5EF4-FFF2-40B4-BE49-F238E27FC236}">
                  <a16:creationId xmlns:a16="http://schemas.microsoft.com/office/drawing/2014/main" id="{90CC4E5C-9E85-B845-723E-D474DD91AA73}"/>
                </a:ext>
              </a:extLst>
            </p:cNvPr>
            <p:cNvGrpSpPr/>
            <p:nvPr/>
          </p:nvGrpSpPr>
          <p:grpSpPr>
            <a:xfrm>
              <a:off x="815998" y="567033"/>
              <a:ext cx="209902" cy="209902"/>
              <a:chOff x="372044" y="251062"/>
              <a:chExt cx="209962" cy="209962"/>
            </a:xfrm>
          </p:grpSpPr>
          <p:sp>
            <p:nvSpPr>
              <p:cNvPr id="207" name="Oval 206">
                <a:extLst>
                  <a:ext uri="{FF2B5EF4-FFF2-40B4-BE49-F238E27FC236}">
                    <a16:creationId xmlns:a16="http://schemas.microsoft.com/office/drawing/2014/main" id="{886AA8F8-6909-41BD-528C-34C627EC6155}"/>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chemeClr val="tx1"/>
                  </a:solidFill>
                  <a:effectLst/>
                  <a:uLnTx/>
                  <a:uFillTx/>
                  <a:ea typeface="+mn-ea"/>
                  <a:cs typeface="+mn-cs"/>
                </a:endParaRPr>
              </a:p>
            </p:txBody>
          </p:sp>
          <p:grpSp>
            <p:nvGrpSpPr>
              <p:cNvPr id="208" name="Graphic 382">
                <a:extLst>
                  <a:ext uri="{FF2B5EF4-FFF2-40B4-BE49-F238E27FC236}">
                    <a16:creationId xmlns:a16="http://schemas.microsoft.com/office/drawing/2014/main" id="{900C21EB-011D-5725-B9A2-892EE49FC625}"/>
                  </a:ext>
                </a:extLst>
              </p:cNvPr>
              <p:cNvGrpSpPr/>
              <p:nvPr/>
            </p:nvGrpSpPr>
            <p:grpSpPr>
              <a:xfrm>
                <a:off x="429400" y="277462"/>
                <a:ext cx="95250" cy="157163"/>
                <a:chOff x="419019" y="270731"/>
                <a:chExt cx="95250" cy="157163"/>
              </a:xfrm>
            </p:grpSpPr>
            <p:sp>
              <p:nvSpPr>
                <p:cNvPr id="209" name="Freeform: Shape 208">
                  <a:extLst>
                    <a:ext uri="{FF2B5EF4-FFF2-40B4-BE49-F238E27FC236}">
                      <a16:creationId xmlns:a16="http://schemas.microsoft.com/office/drawing/2014/main" id="{A658D4CC-66A9-5807-5BAE-C0470712D29B}"/>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lIns="0" tIns="0" rIns="0" bIns="0"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210" name="Freeform: Shape 209">
                  <a:extLst>
                    <a:ext uri="{FF2B5EF4-FFF2-40B4-BE49-F238E27FC236}">
                      <a16:creationId xmlns:a16="http://schemas.microsoft.com/office/drawing/2014/main" id="{A38E430C-72E4-47B6-5C86-ACA2D2ED8BC9}"/>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lIns="0" tIns="0" rIns="0" bIns="0"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211" name="Freeform: Shape 210">
                  <a:extLst>
                    <a:ext uri="{FF2B5EF4-FFF2-40B4-BE49-F238E27FC236}">
                      <a16:creationId xmlns:a16="http://schemas.microsoft.com/office/drawing/2014/main" id="{B1B7E920-11AF-C9F4-EB94-D74162496FEA}"/>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lIns="0" tIns="0" rIns="0" bIns="0"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grpSp>
        <p:sp>
          <p:nvSpPr>
            <p:cNvPr id="203" name="TextBox 202">
              <a:extLst>
                <a:ext uri="{FF2B5EF4-FFF2-40B4-BE49-F238E27FC236}">
                  <a16:creationId xmlns:a16="http://schemas.microsoft.com/office/drawing/2014/main" id="{937B5216-EE24-D471-7A09-47F09203282A}"/>
                </a:ext>
              </a:extLst>
            </p:cNvPr>
            <p:cNvSpPr txBox="1"/>
            <p:nvPr/>
          </p:nvSpPr>
          <p:spPr>
            <a:xfrm>
              <a:off x="1122268" y="915581"/>
              <a:ext cx="302903"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ADFS</a:t>
              </a:r>
            </a:p>
          </p:txBody>
        </p:sp>
        <p:pic>
          <p:nvPicPr>
            <p:cNvPr id="204" name="Graphic 203">
              <a:extLst>
                <a:ext uri="{FF2B5EF4-FFF2-40B4-BE49-F238E27FC236}">
                  <a16:creationId xmlns:a16="http://schemas.microsoft.com/office/drawing/2014/main" id="{E508A1E1-B507-83B5-3882-12C3CBEFB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594" y="890673"/>
              <a:ext cx="203704" cy="203704"/>
            </a:xfrm>
            <a:prstGeom prst="rect">
              <a:avLst/>
            </a:prstGeom>
          </p:spPr>
        </p:pic>
        <p:sp>
          <p:nvSpPr>
            <p:cNvPr id="216" name="Rectangle: Rounded Corners 215">
              <a:extLst>
                <a:ext uri="{FF2B5EF4-FFF2-40B4-BE49-F238E27FC236}">
                  <a16:creationId xmlns:a16="http://schemas.microsoft.com/office/drawing/2014/main" id="{40C0FC6A-B55C-9AA4-A296-7ED56A3AB68C}"/>
                </a:ext>
              </a:extLst>
            </p:cNvPr>
            <p:cNvSpPr/>
            <p:nvPr/>
          </p:nvSpPr>
          <p:spPr bwMode="auto">
            <a:xfrm>
              <a:off x="708652" y="459941"/>
              <a:ext cx="1287780" cy="1351220"/>
            </a:xfrm>
            <a:prstGeom prst="roundRect">
              <a:avLst>
                <a:gd name="adj" fmla="val 10578"/>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C77F214F-E23D-D27B-3F80-4C19BCBAE959}"/>
              </a:ext>
              <a:ext uri="{C183D7F6-B498-43B3-948B-1728B52AA6E4}">
                <adec:decorative xmlns:adec="http://schemas.microsoft.com/office/drawing/2017/decorative" val="1"/>
              </a:ext>
            </a:extLst>
          </p:cNvPr>
          <p:cNvGrpSpPr/>
          <p:nvPr/>
        </p:nvGrpSpPr>
        <p:grpSpPr>
          <a:xfrm>
            <a:off x="708651" y="2115026"/>
            <a:ext cx="1287780" cy="1751456"/>
            <a:chOff x="708652" y="1953706"/>
            <a:chExt cx="1287780" cy="1751456"/>
          </a:xfrm>
        </p:grpSpPr>
        <p:sp>
          <p:nvSpPr>
            <p:cNvPr id="645" name="Rectangle: Rounded Corners 644">
              <a:extLst>
                <a:ext uri="{FF2B5EF4-FFF2-40B4-BE49-F238E27FC236}">
                  <a16:creationId xmlns:a16="http://schemas.microsoft.com/office/drawing/2014/main" id="{E3FE7D5B-450D-8B42-235D-2F0DD10AB39C}"/>
                </a:ext>
              </a:extLst>
            </p:cNvPr>
            <p:cNvSpPr/>
            <p:nvPr/>
          </p:nvSpPr>
          <p:spPr bwMode="auto">
            <a:xfrm>
              <a:off x="708652" y="1953706"/>
              <a:ext cx="1287780" cy="1751456"/>
            </a:xfrm>
            <a:prstGeom prst="roundRect">
              <a:avLst>
                <a:gd name="adj" fmla="val 10763"/>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pic>
          <p:nvPicPr>
            <p:cNvPr id="276" name="Picture 2" descr="See the source image">
              <a:extLst>
                <a:ext uri="{FF2B5EF4-FFF2-40B4-BE49-F238E27FC236}">
                  <a16:creationId xmlns:a16="http://schemas.microsoft.com/office/drawing/2014/main" id="{C1A2C3FC-F02B-2DDA-D7AE-D800C01B60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682" y="2701851"/>
              <a:ext cx="232880" cy="232880"/>
            </a:xfrm>
            <a:prstGeom prst="rect">
              <a:avLst/>
            </a:prstGeom>
            <a:noFill/>
            <a:extLst>
              <a:ext uri="{909E8E84-426E-40DD-AFC4-6F175D3DCCD1}">
                <a14:hiddenFill xmlns:a14="http://schemas.microsoft.com/office/drawing/2010/main">
                  <a:solidFill>
                    <a:srgbClr val="FFFFFF"/>
                  </a:solidFill>
                </a14:hiddenFill>
              </a:ext>
            </a:extLst>
          </p:spPr>
        </p:pic>
        <p:pic>
          <p:nvPicPr>
            <p:cNvPr id="692" name="Picture 2">
              <a:extLst>
                <a:ext uri="{FF2B5EF4-FFF2-40B4-BE49-F238E27FC236}">
                  <a16:creationId xmlns:a16="http://schemas.microsoft.com/office/drawing/2014/main" id="{53B87BA4-3FA2-B44C-A581-FDEDFFE33BDF}"/>
                </a:ext>
              </a:extLst>
            </p:cNvPr>
            <p:cNvPicPr>
              <a:picLocks noChangeAspect="1" noChangeArrowheads="1"/>
            </p:cNvPicPr>
            <p:nvPr/>
          </p:nvPicPr>
          <p:blipFill>
            <a:blip r:embed="rId8"/>
            <a:stretch>
              <a:fillRect/>
            </a:stretch>
          </p:blipFill>
          <p:spPr bwMode="auto">
            <a:xfrm>
              <a:off x="814084" y="2050036"/>
              <a:ext cx="218076" cy="218076"/>
            </a:xfrm>
            <a:prstGeom prst="rect">
              <a:avLst/>
            </a:prstGeom>
            <a:noFill/>
            <a:extLst>
              <a:ext uri="{909E8E84-426E-40DD-AFC4-6F175D3DCCD1}">
                <a14:hiddenFill xmlns:a14="http://schemas.microsoft.com/office/drawing/2010/main">
                  <a:solidFill>
                    <a:srgbClr val="FFFFFF"/>
                  </a:solidFill>
                </a14:hiddenFill>
              </a:ext>
            </a:extLst>
          </p:spPr>
        </p:pic>
        <p:pic>
          <p:nvPicPr>
            <p:cNvPr id="690" name="Picture 2" descr="See the source image">
              <a:extLst>
                <a:ext uri="{FF2B5EF4-FFF2-40B4-BE49-F238E27FC236}">
                  <a16:creationId xmlns:a16="http://schemas.microsoft.com/office/drawing/2014/main" id="{2C602037-42CA-CBD3-A3C9-8C95DA6401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682" y="2368541"/>
              <a:ext cx="232880" cy="232880"/>
            </a:xfrm>
            <a:prstGeom prst="rect">
              <a:avLst/>
            </a:prstGeom>
            <a:noFill/>
            <a:extLst>
              <a:ext uri="{909E8E84-426E-40DD-AFC4-6F175D3DCCD1}">
                <a14:hiddenFill xmlns:a14="http://schemas.microsoft.com/office/drawing/2010/main">
                  <a:solidFill>
                    <a:srgbClr val="FFFFFF"/>
                  </a:solidFill>
                </a14:hiddenFill>
              </a:ext>
            </a:extLst>
          </p:spPr>
        </p:pic>
        <p:sp>
          <p:nvSpPr>
            <p:cNvPr id="688" name="Freeform 15">
              <a:extLst>
                <a:ext uri="{FF2B5EF4-FFF2-40B4-BE49-F238E27FC236}">
                  <a16:creationId xmlns:a16="http://schemas.microsoft.com/office/drawing/2014/main" id="{43C314ED-B047-98E6-E1A6-91BA02EC6EFB}"/>
                </a:ext>
              </a:extLst>
            </p:cNvPr>
            <p:cNvSpPr>
              <a:spLocks noChangeAspect="1" noEditPoints="1"/>
            </p:cNvSpPr>
            <p:nvPr/>
          </p:nvSpPr>
          <p:spPr bwMode="black">
            <a:xfrm>
              <a:off x="830531" y="3035160"/>
              <a:ext cx="185183" cy="18443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683" name="Shield_EA18" title="Icon of a shield">
              <a:extLst>
                <a:ext uri="{FF2B5EF4-FFF2-40B4-BE49-F238E27FC236}">
                  <a16:creationId xmlns:a16="http://schemas.microsoft.com/office/drawing/2014/main" id="{2634C194-0A26-1E72-5DE6-F2CE3C647081}"/>
                </a:ext>
              </a:extLst>
            </p:cNvPr>
            <p:cNvSpPr>
              <a:spLocks noChangeAspect="1"/>
            </p:cNvSpPr>
            <p:nvPr/>
          </p:nvSpPr>
          <p:spPr bwMode="auto">
            <a:xfrm>
              <a:off x="826362" y="3333234"/>
              <a:ext cx="193520" cy="25509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693" name="TextBox 692">
              <a:extLst>
                <a:ext uri="{FF2B5EF4-FFF2-40B4-BE49-F238E27FC236}">
                  <a16:creationId xmlns:a16="http://schemas.microsoft.com/office/drawing/2014/main" id="{F928B76D-AABB-68CE-B98C-34062C53FC38}"/>
                </a:ext>
              </a:extLst>
            </p:cNvPr>
            <p:cNvSpPr txBox="1"/>
            <p:nvPr/>
          </p:nvSpPr>
          <p:spPr>
            <a:xfrm>
              <a:off x="1122268" y="2760608"/>
              <a:ext cx="405560" cy="153888"/>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MacOS</a:t>
              </a:r>
            </a:p>
          </p:txBody>
        </p:sp>
        <p:sp>
          <p:nvSpPr>
            <p:cNvPr id="691" name="TextBox 690">
              <a:extLst>
                <a:ext uri="{FF2B5EF4-FFF2-40B4-BE49-F238E27FC236}">
                  <a16:creationId xmlns:a16="http://schemas.microsoft.com/office/drawing/2014/main" id="{13A43C55-B666-14E7-D797-D09891528F38}"/>
                </a:ext>
              </a:extLst>
            </p:cNvPr>
            <p:cNvSpPr txBox="1"/>
            <p:nvPr/>
          </p:nvSpPr>
          <p:spPr>
            <a:xfrm>
              <a:off x="1122268" y="2075999"/>
              <a:ext cx="455189"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Android</a:t>
              </a:r>
            </a:p>
          </p:txBody>
        </p:sp>
        <p:sp>
          <p:nvSpPr>
            <p:cNvPr id="689" name="TextBox 688">
              <a:extLst>
                <a:ext uri="{FF2B5EF4-FFF2-40B4-BE49-F238E27FC236}">
                  <a16:creationId xmlns:a16="http://schemas.microsoft.com/office/drawing/2014/main" id="{EC4069F7-E60B-063F-7C17-93625B2A31BA}"/>
                </a:ext>
              </a:extLst>
            </p:cNvPr>
            <p:cNvSpPr txBox="1"/>
            <p:nvPr/>
          </p:nvSpPr>
          <p:spPr>
            <a:xfrm>
              <a:off x="1122268" y="2427298"/>
              <a:ext cx="195566" cy="153888"/>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iOS</a:t>
              </a:r>
            </a:p>
          </p:txBody>
        </p:sp>
        <p:sp>
          <p:nvSpPr>
            <p:cNvPr id="687" name="TextBox 686">
              <a:extLst>
                <a:ext uri="{FF2B5EF4-FFF2-40B4-BE49-F238E27FC236}">
                  <a16:creationId xmlns:a16="http://schemas.microsoft.com/office/drawing/2014/main" id="{1BD9FC46-574F-BD20-5AC6-9C3FD9473154}"/>
                </a:ext>
              </a:extLst>
            </p:cNvPr>
            <p:cNvSpPr txBox="1"/>
            <p:nvPr/>
          </p:nvSpPr>
          <p:spPr>
            <a:xfrm>
              <a:off x="1122268" y="3044300"/>
              <a:ext cx="520976" cy="153888"/>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Windows</a:t>
              </a:r>
            </a:p>
          </p:txBody>
        </p:sp>
        <p:sp>
          <p:nvSpPr>
            <p:cNvPr id="681" name="TextBox 680">
              <a:extLst>
                <a:ext uri="{FF2B5EF4-FFF2-40B4-BE49-F238E27FC236}">
                  <a16:creationId xmlns:a16="http://schemas.microsoft.com/office/drawing/2014/main" id="{4B6BD4F4-8C2F-2AC1-4CD1-A7FFCF302E0C}"/>
                </a:ext>
              </a:extLst>
            </p:cNvPr>
            <p:cNvSpPr txBox="1"/>
            <p:nvPr/>
          </p:nvSpPr>
          <p:spPr>
            <a:xfrm>
              <a:off x="1122268" y="3320021"/>
              <a:ext cx="773032" cy="307777"/>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Microsoft</a:t>
              </a:r>
              <a:br>
                <a:rPr kumimoji="0" lang="en-US" sz="1000" b="0" i="0" u="none" strike="noStrike" kern="100" cap="none" spc="0" normalizeH="0" baseline="0" noProof="0">
                  <a:ln>
                    <a:noFill/>
                  </a:ln>
                  <a:effectLst/>
                  <a:uLnTx/>
                  <a:uFillTx/>
                  <a:ea typeface="ＭＳ Ｐゴシック" charset="0"/>
                  <a:cs typeface="+mn-cs"/>
                </a:rPr>
              </a:br>
              <a:r>
                <a:rPr kumimoji="0" lang="en-US" sz="1000" b="0" i="0" u="none" strike="noStrike" kern="100" cap="none" spc="0" normalizeH="0" baseline="0" noProof="0">
                  <a:ln>
                    <a:noFill/>
                  </a:ln>
                  <a:effectLst/>
                  <a:uLnTx/>
                  <a:uFillTx/>
                  <a:ea typeface="ＭＳ Ｐゴシック" charset="0"/>
                  <a:cs typeface="+mn-cs"/>
                </a:rPr>
                <a:t>Defender ATP</a:t>
              </a:r>
            </a:p>
          </p:txBody>
        </p:sp>
      </p:grpSp>
      <p:grpSp>
        <p:nvGrpSpPr>
          <p:cNvPr id="12" name="Group 11">
            <a:extLst>
              <a:ext uri="{FF2B5EF4-FFF2-40B4-BE49-F238E27FC236}">
                <a16:creationId xmlns:a16="http://schemas.microsoft.com/office/drawing/2014/main" id="{49C66D1F-FD42-D4B2-127F-C7129DE403B5}"/>
              </a:ext>
              <a:ext uri="{C183D7F6-B498-43B3-948B-1728B52AA6E4}">
                <adec:decorative xmlns:adec="http://schemas.microsoft.com/office/drawing/2017/decorative" val="1"/>
              </a:ext>
            </a:extLst>
          </p:cNvPr>
          <p:cNvGrpSpPr/>
          <p:nvPr/>
        </p:nvGrpSpPr>
        <p:grpSpPr>
          <a:xfrm>
            <a:off x="708651" y="4042781"/>
            <a:ext cx="1287780" cy="768222"/>
            <a:chOff x="708652" y="3959498"/>
            <a:chExt cx="1287780" cy="768222"/>
          </a:xfrm>
        </p:grpSpPr>
        <p:sp>
          <p:nvSpPr>
            <p:cNvPr id="282" name="Rectangle: Rounded Corners 281">
              <a:extLst>
                <a:ext uri="{FF2B5EF4-FFF2-40B4-BE49-F238E27FC236}">
                  <a16:creationId xmlns:a16="http://schemas.microsoft.com/office/drawing/2014/main" id="{F5D0FD5D-6F1E-26C9-32AE-00542D517CD1}"/>
                </a:ext>
              </a:extLst>
            </p:cNvPr>
            <p:cNvSpPr>
              <a:spLocks/>
            </p:cNvSpPr>
            <p:nvPr/>
          </p:nvSpPr>
          <p:spPr bwMode="auto">
            <a:xfrm>
              <a:off x="708652" y="3959498"/>
              <a:ext cx="1287780" cy="768222"/>
            </a:xfrm>
            <a:prstGeom prst="roundRect">
              <a:avLst>
                <a:gd name="adj" fmla="val 1739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sp>
          <p:nvSpPr>
            <p:cNvPr id="378" name="globe_4" title="Icon of the earth">
              <a:extLst>
                <a:ext uri="{FF2B5EF4-FFF2-40B4-BE49-F238E27FC236}">
                  <a16:creationId xmlns:a16="http://schemas.microsoft.com/office/drawing/2014/main" id="{013DE0B3-A3DC-7DF9-79AA-8CFEA6629D60}"/>
                </a:ext>
              </a:extLst>
            </p:cNvPr>
            <p:cNvSpPr>
              <a:spLocks noChangeAspect="1" noEditPoints="1"/>
            </p:cNvSpPr>
            <p:nvPr/>
          </p:nvSpPr>
          <p:spPr bwMode="auto">
            <a:xfrm>
              <a:off x="824167" y="4036992"/>
              <a:ext cx="206708" cy="20930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379" name="Relationship_F003" title="Icon of three boxes connected by lines">
              <a:extLst>
                <a:ext uri="{FF2B5EF4-FFF2-40B4-BE49-F238E27FC236}">
                  <a16:creationId xmlns:a16="http://schemas.microsoft.com/office/drawing/2014/main" id="{BF1DDA1F-F7E0-8611-BAC4-00F7AC36262A}"/>
                </a:ext>
              </a:extLst>
            </p:cNvPr>
            <p:cNvSpPr>
              <a:spLocks noChangeAspect="1" noEditPoints="1"/>
            </p:cNvSpPr>
            <p:nvPr/>
          </p:nvSpPr>
          <p:spPr bwMode="auto">
            <a:xfrm>
              <a:off x="811931" y="4382937"/>
              <a:ext cx="229620" cy="21476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382" name="TextBox 381">
              <a:extLst>
                <a:ext uri="{FF2B5EF4-FFF2-40B4-BE49-F238E27FC236}">
                  <a16:creationId xmlns:a16="http://schemas.microsoft.com/office/drawing/2014/main" id="{FB765DC5-7461-0BBB-704C-D15FE83EDC4D}"/>
                </a:ext>
              </a:extLst>
            </p:cNvPr>
            <p:cNvSpPr txBox="1"/>
            <p:nvPr/>
          </p:nvSpPr>
          <p:spPr>
            <a:xfrm>
              <a:off x="1122268" y="4350635"/>
              <a:ext cx="571247" cy="307777"/>
            </a:xfrm>
            <a:prstGeom prst="rect">
              <a:avLst/>
            </a:prstGeom>
          </p:spPr>
          <p:txBody>
            <a:bodyPr wrap="none" lIns="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Corporate</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Network</a:t>
              </a:r>
            </a:p>
          </p:txBody>
        </p:sp>
        <p:sp>
          <p:nvSpPr>
            <p:cNvPr id="383" name="TextBox 382">
              <a:extLst>
                <a:ext uri="{FF2B5EF4-FFF2-40B4-BE49-F238E27FC236}">
                  <a16:creationId xmlns:a16="http://schemas.microsoft.com/office/drawing/2014/main" id="{CEBF0BB1-6F32-F6EC-60A3-2E3A9263CC77}"/>
                </a:ext>
              </a:extLst>
            </p:cNvPr>
            <p:cNvSpPr txBox="1"/>
            <p:nvPr/>
          </p:nvSpPr>
          <p:spPr>
            <a:xfrm>
              <a:off x="1122268" y="4064699"/>
              <a:ext cx="734175" cy="153888"/>
            </a:xfrm>
            <a:prstGeom prst="rect">
              <a:avLst/>
            </a:prstGeom>
          </p:spPr>
          <p:txBody>
            <a:bodyPr wrap="none" lIns="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Geo-location</a:t>
              </a:r>
            </a:p>
          </p:txBody>
        </p:sp>
      </p:grpSp>
      <p:grpSp>
        <p:nvGrpSpPr>
          <p:cNvPr id="13" name="Group 12">
            <a:extLst>
              <a:ext uri="{FF2B5EF4-FFF2-40B4-BE49-F238E27FC236}">
                <a16:creationId xmlns:a16="http://schemas.microsoft.com/office/drawing/2014/main" id="{6CF2814D-D1A8-789C-146A-318066A64916}"/>
              </a:ext>
              <a:ext uri="{C183D7F6-B498-43B3-948B-1728B52AA6E4}">
                <adec:decorative xmlns:adec="http://schemas.microsoft.com/office/drawing/2017/decorative" val="1"/>
              </a:ext>
            </a:extLst>
          </p:cNvPr>
          <p:cNvGrpSpPr/>
          <p:nvPr/>
        </p:nvGrpSpPr>
        <p:grpSpPr>
          <a:xfrm>
            <a:off x="708651" y="4987302"/>
            <a:ext cx="1287780" cy="768222"/>
            <a:chOff x="708652" y="4859736"/>
            <a:chExt cx="1287780" cy="768222"/>
          </a:xfrm>
        </p:grpSpPr>
        <p:sp>
          <p:nvSpPr>
            <p:cNvPr id="744" name="Rectangle: Rounded Corners 743">
              <a:extLst>
                <a:ext uri="{FF2B5EF4-FFF2-40B4-BE49-F238E27FC236}">
                  <a16:creationId xmlns:a16="http://schemas.microsoft.com/office/drawing/2014/main" id="{6A6AEAA5-C840-2D18-92AB-C75B4CCC827A}"/>
                </a:ext>
              </a:extLst>
            </p:cNvPr>
            <p:cNvSpPr>
              <a:spLocks/>
            </p:cNvSpPr>
            <p:nvPr/>
          </p:nvSpPr>
          <p:spPr bwMode="auto">
            <a:xfrm>
              <a:off x="708652" y="4859736"/>
              <a:ext cx="1287780" cy="768222"/>
            </a:xfrm>
            <a:prstGeom prst="roundRect">
              <a:avLst>
                <a:gd name="adj" fmla="val 1770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sp>
          <p:nvSpPr>
            <p:cNvPr id="396" name="TextBox 395">
              <a:extLst>
                <a:ext uri="{FF2B5EF4-FFF2-40B4-BE49-F238E27FC236}">
                  <a16:creationId xmlns:a16="http://schemas.microsoft.com/office/drawing/2014/main" id="{EE5D6FF9-684F-01E6-FC2B-D30117C3D244}"/>
                </a:ext>
              </a:extLst>
            </p:cNvPr>
            <p:cNvSpPr txBox="1"/>
            <p:nvPr/>
          </p:nvSpPr>
          <p:spPr>
            <a:xfrm>
              <a:off x="1122268" y="5353269"/>
              <a:ext cx="629981" cy="153888"/>
            </a:xfrm>
            <a:prstGeom prst="rect">
              <a:avLst/>
            </a:prstGeom>
          </p:spPr>
          <p:txBody>
            <a:bodyPr wrap="none" lIns="0" tIns="0" rIns="0" bIns="0" anchor="ctr">
              <a:no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Client apps</a:t>
              </a:r>
            </a:p>
          </p:txBody>
        </p:sp>
        <p:sp>
          <p:nvSpPr>
            <p:cNvPr id="397" name="TextBox 396">
              <a:extLst>
                <a:ext uri="{FF2B5EF4-FFF2-40B4-BE49-F238E27FC236}">
                  <a16:creationId xmlns:a16="http://schemas.microsoft.com/office/drawing/2014/main" id="{74B92006-D815-1208-3701-FBCAEA637E7E}"/>
                </a:ext>
              </a:extLst>
            </p:cNvPr>
            <p:cNvSpPr txBox="1"/>
            <p:nvPr/>
          </p:nvSpPr>
          <p:spPr>
            <a:xfrm>
              <a:off x="1122268" y="4976152"/>
              <a:ext cx="758156" cy="153888"/>
            </a:xfrm>
            <a:prstGeom prst="rect">
              <a:avLst/>
            </a:prstGeom>
          </p:spPr>
          <p:txBody>
            <a:bodyPr wrap="none" lIns="0" tIns="0" rIns="0" bIns="0" anchor="ctr">
              <a:no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Browser apps</a:t>
              </a:r>
            </a:p>
          </p:txBody>
        </p:sp>
        <p:sp>
          <p:nvSpPr>
            <p:cNvPr id="398" name="Browser_2" title="Icon of a browser window with a home symbol inside">
              <a:extLst>
                <a:ext uri="{FF2B5EF4-FFF2-40B4-BE49-F238E27FC236}">
                  <a16:creationId xmlns:a16="http://schemas.microsoft.com/office/drawing/2014/main" id="{1C410341-ACEE-9410-AE79-16AAE0268A61}"/>
                </a:ext>
              </a:extLst>
            </p:cNvPr>
            <p:cNvSpPr>
              <a:spLocks noChangeAspect="1" noEditPoints="1"/>
            </p:cNvSpPr>
            <p:nvPr/>
          </p:nvSpPr>
          <p:spPr bwMode="auto">
            <a:xfrm>
              <a:off x="824167" y="4953273"/>
              <a:ext cx="234830" cy="199646"/>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nvGrpSpPr>
            <p:cNvPr id="399" name="Group 398">
              <a:extLst>
                <a:ext uri="{FF2B5EF4-FFF2-40B4-BE49-F238E27FC236}">
                  <a16:creationId xmlns:a16="http://schemas.microsoft.com/office/drawing/2014/main" id="{F2F1F351-E634-909A-8332-17691EAA5E6A}"/>
                </a:ext>
              </a:extLst>
            </p:cNvPr>
            <p:cNvGrpSpPr/>
            <p:nvPr/>
          </p:nvGrpSpPr>
          <p:grpSpPr>
            <a:xfrm>
              <a:off x="805696" y="5299516"/>
              <a:ext cx="266105" cy="261395"/>
              <a:chOff x="5790070" y="3127817"/>
              <a:chExt cx="613597" cy="602738"/>
            </a:xfrm>
          </p:grpSpPr>
          <p:sp>
            <p:nvSpPr>
              <p:cNvPr id="400" name="Freeform: Shape 399">
                <a:extLst>
                  <a:ext uri="{FF2B5EF4-FFF2-40B4-BE49-F238E27FC236}">
                    <a16:creationId xmlns:a16="http://schemas.microsoft.com/office/drawing/2014/main" id="{3CC319CF-DDAE-1680-9A44-9C634AAD3332}"/>
                  </a:ext>
                </a:extLst>
              </p:cNvPr>
              <p:cNvSpPr/>
              <p:nvPr/>
            </p:nvSpPr>
            <p:spPr>
              <a:xfrm>
                <a:off x="6080005" y="3617780"/>
                <a:ext cx="112777" cy="112775"/>
              </a:xfrm>
              <a:custGeom>
                <a:avLst/>
                <a:gdLst>
                  <a:gd name="connsiteX0" fmla="*/ 112776 w 112776"/>
                  <a:gd name="connsiteY0" fmla="*/ 56388 h 112775"/>
                  <a:gd name="connsiteX1" fmla="*/ 56388 w 112776"/>
                  <a:gd name="connsiteY1" fmla="*/ 112776 h 112775"/>
                  <a:gd name="connsiteX2" fmla="*/ 0 w 112776"/>
                  <a:gd name="connsiteY2" fmla="*/ 56388 h 112775"/>
                  <a:gd name="connsiteX3" fmla="*/ 56388 w 112776"/>
                  <a:gd name="connsiteY3" fmla="*/ 0 h 112775"/>
                  <a:gd name="connsiteX4" fmla="*/ 112776 w 112776"/>
                  <a:gd name="connsiteY4" fmla="*/ 56388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5">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1" name="Freeform: Shape 400">
                <a:extLst>
                  <a:ext uri="{FF2B5EF4-FFF2-40B4-BE49-F238E27FC236}">
                    <a16:creationId xmlns:a16="http://schemas.microsoft.com/office/drawing/2014/main" id="{044D4E99-B2E0-675F-97F5-6439CFE9F197}"/>
                  </a:ext>
                </a:extLst>
              </p:cNvPr>
              <p:cNvSpPr/>
              <p:nvPr/>
            </p:nvSpPr>
            <p:spPr>
              <a:xfrm>
                <a:off x="6290893" y="3423090"/>
                <a:ext cx="112774" cy="112777"/>
              </a:xfrm>
              <a:custGeom>
                <a:avLst/>
                <a:gdLst>
                  <a:gd name="connsiteX0" fmla="*/ 112776 w 112775"/>
                  <a:gd name="connsiteY0" fmla="*/ 56388 h 112776"/>
                  <a:gd name="connsiteX1" fmla="*/ 56388 w 112775"/>
                  <a:gd name="connsiteY1" fmla="*/ 112776 h 112776"/>
                  <a:gd name="connsiteX2" fmla="*/ 0 w 112775"/>
                  <a:gd name="connsiteY2" fmla="*/ 56388 h 112776"/>
                  <a:gd name="connsiteX3" fmla="*/ 56388 w 112775"/>
                  <a:gd name="connsiteY3" fmla="*/ 0 h 112776"/>
                  <a:gd name="connsiteX4" fmla="*/ 112776 w 112775"/>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2" name="Freeform: Shape 401">
                <a:extLst>
                  <a:ext uri="{FF2B5EF4-FFF2-40B4-BE49-F238E27FC236}">
                    <a16:creationId xmlns:a16="http://schemas.microsoft.com/office/drawing/2014/main" id="{DF542AE7-6827-84ED-4374-D94C4CFE0405}"/>
                  </a:ext>
                </a:extLst>
              </p:cNvPr>
              <p:cNvSpPr/>
              <p:nvPr/>
            </p:nvSpPr>
            <p:spPr>
              <a:xfrm>
                <a:off x="6242696" y="3134481"/>
                <a:ext cx="112777" cy="112777"/>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3" name="Freeform: Shape 402">
                <a:extLst>
                  <a:ext uri="{FF2B5EF4-FFF2-40B4-BE49-F238E27FC236}">
                    <a16:creationId xmlns:a16="http://schemas.microsoft.com/office/drawing/2014/main" id="{7E4E047A-DEBD-F158-35BA-4CBF20BEFFE7}"/>
                  </a:ext>
                </a:extLst>
              </p:cNvPr>
              <p:cNvSpPr/>
              <p:nvPr/>
            </p:nvSpPr>
            <p:spPr>
              <a:xfrm>
                <a:off x="5859886" y="3127817"/>
                <a:ext cx="112777" cy="112777"/>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4" name="Freeform: Shape 403">
                <a:extLst>
                  <a:ext uri="{FF2B5EF4-FFF2-40B4-BE49-F238E27FC236}">
                    <a16:creationId xmlns:a16="http://schemas.microsoft.com/office/drawing/2014/main" id="{D5080647-E7C3-3C8D-B769-A5CF7EC03942}"/>
                  </a:ext>
                </a:extLst>
              </p:cNvPr>
              <p:cNvSpPr/>
              <p:nvPr/>
            </p:nvSpPr>
            <p:spPr>
              <a:xfrm>
                <a:off x="5790070" y="3423093"/>
                <a:ext cx="112777" cy="112777"/>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5" name="Freeform: Shape 404">
                <a:extLst>
                  <a:ext uri="{FF2B5EF4-FFF2-40B4-BE49-F238E27FC236}">
                    <a16:creationId xmlns:a16="http://schemas.microsoft.com/office/drawing/2014/main" id="{E7907495-F629-0BB0-046B-534A3B0D8614}"/>
                  </a:ext>
                </a:extLst>
              </p:cNvPr>
              <p:cNvSpPr/>
              <p:nvPr/>
            </p:nvSpPr>
            <p:spPr>
              <a:xfrm>
                <a:off x="6059817" y="3491480"/>
                <a:ext cx="60579" cy="130207"/>
              </a:xfrm>
              <a:custGeom>
                <a:avLst/>
                <a:gdLst>
                  <a:gd name="connsiteX0" fmla="*/ 0 w 60579"/>
                  <a:gd name="connsiteY0" fmla="*/ 0 h 130206"/>
                  <a:gd name="connsiteX1" fmla="*/ 60579 w 60579"/>
                  <a:gd name="connsiteY1" fmla="*/ 130207 h 130206"/>
                </a:gdLst>
                <a:ahLst/>
                <a:cxnLst>
                  <a:cxn ang="0">
                    <a:pos x="connsiteX0" y="connsiteY0"/>
                  </a:cxn>
                  <a:cxn ang="0">
                    <a:pos x="connsiteX1" y="connsiteY1"/>
                  </a:cxn>
                </a:cxnLst>
                <a:rect l="l" t="t" r="r" b="b"/>
                <a:pathLst>
                  <a:path w="60579" h="130206">
                    <a:moveTo>
                      <a:pt x="0" y="0"/>
                    </a:moveTo>
                    <a:lnTo>
                      <a:pt x="60579" y="130207"/>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6" name="Freeform: Shape 405">
                <a:extLst>
                  <a:ext uri="{FF2B5EF4-FFF2-40B4-BE49-F238E27FC236}">
                    <a16:creationId xmlns:a16="http://schemas.microsoft.com/office/drawing/2014/main" id="{233D5714-B133-A172-0270-AD8B964EDE36}"/>
                  </a:ext>
                </a:extLst>
              </p:cNvPr>
              <p:cNvSpPr/>
              <p:nvPr/>
            </p:nvSpPr>
            <p:spPr>
              <a:xfrm>
                <a:off x="5940469" y="3235163"/>
                <a:ext cx="41528" cy="89153"/>
              </a:xfrm>
              <a:custGeom>
                <a:avLst/>
                <a:gdLst>
                  <a:gd name="connsiteX0" fmla="*/ 0 w 41528"/>
                  <a:gd name="connsiteY0" fmla="*/ 0 h 89154"/>
                  <a:gd name="connsiteX1" fmla="*/ 41529 w 41528"/>
                  <a:gd name="connsiteY1" fmla="*/ 89154 h 89154"/>
                </a:gdLst>
                <a:ahLst/>
                <a:cxnLst>
                  <a:cxn ang="0">
                    <a:pos x="connsiteX0" y="connsiteY0"/>
                  </a:cxn>
                  <a:cxn ang="0">
                    <a:pos x="connsiteX1" y="connsiteY1"/>
                  </a:cxn>
                </a:cxnLst>
                <a:rect l="l" t="t" r="r" b="b"/>
                <a:pathLst>
                  <a:path w="41528" h="89154">
                    <a:moveTo>
                      <a:pt x="0" y="0"/>
                    </a:moveTo>
                    <a:lnTo>
                      <a:pt x="41529" y="8915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8" name="Freeform: Shape 407">
                <a:extLst>
                  <a:ext uri="{FF2B5EF4-FFF2-40B4-BE49-F238E27FC236}">
                    <a16:creationId xmlns:a16="http://schemas.microsoft.com/office/drawing/2014/main" id="{59286702-F608-D6D8-AB9C-CEBBE5C9065E}"/>
                  </a:ext>
                </a:extLst>
              </p:cNvPr>
              <p:cNvSpPr/>
              <p:nvPr/>
            </p:nvSpPr>
            <p:spPr>
              <a:xfrm>
                <a:off x="5972760" y="3184204"/>
                <a:ext cx="270319" cy="9525"/>
              </a:xfrm>
              <a:custGeom>
                <a:avLst/>
                <a:gdLst>
                  <a:gd name="connsiteX0" fmla="*/ 0 w 270319"/>
                  <a:gd name="connsiteY0" fmla="*/ 0 h 9525"/>
                  <a:gd name="connsiteX1" fmla="*/ 270320 w 270319"/>
                  <a:gd name="connsiteY1" fmla="*/ 0 h 9525"/>
                </a:gdLst>
                <a:ahLst/>
                <a:cxnLst>
                  <a:cxn ang="0">
                    <a:pos x="connsiteX0" y="connsiteY0"/>
                  </a:cxn>
                  <a:cxn ang="0">
                    <a:pos x="connsiteX1" y="connsiteY1"/>
                  </a:cxn>
                </a:cxnLst>
                <a:rect l="l" t="t" r="r" b="b"/>
                <a:pathLst>
                  <a:path w="270319" h="9525">
                    <a:moveTo>
                      <a:pt x="0" y="0"/>
                    </a:moveTo>
                    <a:lnTo>
                      <a:pt x="27032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9" name="Freeform: Shape 408">
                <a:extLst>
                  <a:ext uri="{FF2B5EF4-FFF2-40B4-BE49-F238E27FC236}">
                    <a16:creationId xmlns:a16="http://schemas.microsoft.com/office/drawing/2014/main" id="{2BDF3296-0742-F240-62B6-872F97617712}"/>
                  </a:ext>
                </a:extLst>
              </p:cNvPr>
              <p:cNvSpPr/>
              <p:nvPr/>
            </p:nvSpPr>
            <p:spPr>
              <a:xfrm>
                <a:off x="6315568" y="3244783"/>
                <a:ext cx="26289" cy="178307"/>
              </a:xfrm>
              <a:custGeom>
                <a:avLst/>
                <a:gdLst>
                  <a:gd name="connsiteX0" fmla="*/ 0 w 26289"/>
                  <a:gd name="connsiteY0" fmla="*/ 0 h 178308"/>
                  <a:gd name="connsiteX1" fmla="*/ 26289 w 26289"/>
                  <a:gd name="connsiteY1" fmla="*/ 178308 h 178308"/>
                </a:gdLst>
                <a:ahLst/>
                <a:cxnLst>
                  <a:cxn ang="0">
                    <a:pos x="connsiteX0" y="connsiteY0"/>
                  </a:cxn>
                  <a:cxn ang="0">
                    <a:pos x="connsiteX1" y="connsiteY1"/>
                  </a:cxn>
                </a:cxnLst>
                <a:rect l="l" t="t" r="r" b="b"/>
                <a:pathLst>
                  <a:path w="26289" h="178308">
                    <a:moveTo>
                      <a:pt x="0" y="0"/>
                    </a:moveTo>
                    <a:lnTo>
                      <a:pt x="26289" y="17830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0" name="Freeform: Shape 409">
                <a:extLst>
                  <a:ext uri="{FF2B5EF4-FFF2-40B4-BE49-F238E27FC236}">
                    <a16:creationId xmlns:a16="http://schemas.microsoft.com/office/drawing/2014/main" id="{CE935F8B-72F6-385B-4967-731004EE3584}"/>
                  </a:ext>
                </a:extLst>
              </p:cNvPr>
              <p:cNvSpPr/>
              <p:nvPr/>
            </p:nvSpPr>
            <p:spPr>
              <a:xfrm>
                <a:off x="6175642" y="3517960"/>
                <a:ext cx="130493" cy="117539"/>
              </a:xfrm>
              <a:custGeom>
                <a:avLst/>
                <a:gdLst>
                  <a:gd name="connsiteX0" fmla="*/ 130493 w 130492"/>
                  <a:gd name="connsiteY0" fmla="*/ 0 h 117538"/>
                  <a:gd name="connsiteX1" fmla="*/ 0 w 130492"/>
                  <a:gd name="connsiteY1" fmla="*/ 117539 h 117538"/>
                </a:gdLst>
                <a:ahLst/>
                <a:cxnLst>
                  <a:cxn ang="0">
                    <a:pos x="connsiteX0" y="connsiteY0"/>
                  </a:cxn>
                  <a:cxn ang="0">
                    <a:pos x="connsiteX1" y="connsiteY1"/>
                  </a:cxn>
                </a:cxnLst>
                <a:rect l="l" t="t" r="r" b="b"/>
                <a:pathLst>
                  <a:path w="130492" h="117538">
                    <a:moveTo>
                      <a:pt x="130493" y="0"/>
                    </a:moveTo>
                    <a:lnTo>
                      <a:pt x="0" y="117539"/>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1" name="Freeform: Shape 410">
                <a:extLst>
                  <a:ext uri="{FF2B5EF4-FFF2-40B4-BE49-F238E27FC236}">
                    <a16:creationId xmlns:a16="http://schemas.microsoft.com/office/drawing/2014/main" id="{4460762B-B035-793F-385D-CDB9B988DD3A}"/>
                  </a:ext>
                </a:extLst>
              </p:cNvPr>
              <p:cNvSpPr/>
              <p:nvPr/>
            </p:nvSpPr>
            <p:spPr>
              <a:xfrm>
                <a:off x="5885320" y="3520441"/>
                <a:ext cx="194690" cy="134588"/>
              </a:xfrm>
              <a:custGeom>
                <a:avLst/>
                <a:gdLst>
                  <a:gd name="connsiteX0" fmla="*/ 0 w 194690"/>
                  <a:gd name="connsiteY0" fmla="*/ 0 h 134588"/>
                  <a:gd name="connsiteX1" fmla="*/ 194691 w 194690"/>
                  <a:gd name="connsiteY1" fmla="*/ 134588 h 134588"/>
                </a:gdLst>
                <a:ahLst/>
                <a:cxnLst>
                  <a:cxn ang="0">
                    <a:pos x="connsiteX0" y="connsiteY0"/>
                  </a:cxn>
                  <a:cxn ang="0">
                    <a:pos x="connsiteX1" y="connsiteY1"/>
                  </a:cxn>
                </a:cxnLst>
                <a:rect l="l" t="t" r="r" b="b"/>
                <a:pathLst>
                  <a:path w="194690" h="134588">
                    <a:moveTo>
                      <a:pt x="0" y="0"/>
                    </a:moveTo>
                    <a:lnTo>
                      <a:pt x="194691" y="1345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2" name="Freeform: Shape 411">
                <a:extLst>
                  <a:ext uri="{FF2B5EF4-FFF2-40B4-BE49-F238E27FC236}">
                    <a16:creationId xmlns:a16="http://schemas.microsoft.com/office/drawing/2014/main" id="{9BAF98EA-43AC-66A4-FBDC-20DEB3DC673C}"/>
                  </a:ext>
                </a:extLst>
              </p:cNvPr>
              <p:cNvSpPr/>
              <p:nvPr/>
            </p:nvSpPr>
            <p:spPr>
              <a:xfrm>
                <a:off x="5841783" y="3237073"/>
                <a:ext cx="54768" cy="186023"/>
              </a:xfrm>
              <a:custGeom>
                <a:avLst/>
                <a:gdLst>
                  <a:gd name="connsiteX0" fmla="*/ 0 w 54768"/>
                  <a:gd name="connsiteY0" fmla="*/ 186023 h 186023"/>
                  <a:gd name="connsiteX1" fmla="*/ 54769 w 54768"/>
                  <a:gd name="connsiteY1" fmla="*/ 0 h 186023"/>
                </a:gdLst>
                <a:ahLst/>
                <a:cxnLst>
                  <a:cxn ang="0">
                    <a:pos x="connsiteX0" y="connsiteY0"/>
                  </a:cxn>
                  <a:cxn ang="0">
                    <a:pos x="connsiteX1" y="connsiteY1"/>
                  </a:cxn>
                </a:cxnLst>
                <a:rect l="l" t="t" r="r" b="b"/>
                <a:pathLst>
                  <a:path w="54768" h="186023">
                    <a:moveTo>
                      <a:pt x="0" y="186023"/>
                    </a:moveTo>
                    <a:lnTo>
                      <a:pt x="54769"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3" name="Freeform: Shape 412">
                <a:extLst>
                  <a:ext uri="{FF2B5EF4-FFF2-40B4-BE49-F238E27FC236}">
                    <a16:creationId xmlns:a16="http://schemas.microsoft.com/office/drawing/2014/main" id="{DEA8A123-E47E-24AE-5583-C406494AAB76}"/>
                  </a:ext>
                </a:extLst>
              </p:cNvPr>
              <p:cNvSpPr/>
              <p:nvPr/>
            </p:nvSpPr>
            <p:spPr>
              <a:xfrm>
                <a:off x="6254977" y="3463482"/>
                <a:ext cx="37053" cy="4573"/>
              </a:xfrm>
              <a:custGeom>
                <a:avLst/>
                <a:gdLst>
                  <a:gd name="connsiteX0" fmla="*/ 0 w 37052"/>
                  <a:gd name="connsiteY0" fmla="*/ 0 h 4572"/>
                  <a:gd name="connsiteX1" fmla="*/ 37052 w 37052"/>
                  <a:gd name="connsiteY1" fmla="*/ 4572 h 4572"/>
                </a:gdLst>
                <a:ahLst/>
                <a:cxnLst>
                  <a:cxn ang="0">
                    <a:pos x="connsiteX0" y="connsiteY0"/>
                  </a:cxn>
                  <a:cxn ang="0">
                    <a:pos x="connsiteX1" y="connsiteY1"/>
                  </a:cxn>
                </a:cxnLst>
                <a:rect l="l" t="t" r="r" b="b"/>
                <a:pathLst>
                  <a:path w="37052" h="4572">
                    <a:moveTo>
                      <a:pt x="0" y="0"/>
                    </a:moveTo>
                    <a:lnTo>
                      <a:pt x="37052" y="457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4" name="Freeform: Shape 413">
                <a:extLst>
                  <a:ext uri="{FF2B5EF4-FFF2-40B4-BE49-F238E27FC236}">
                    <a16:creationId xmlns:a16="http://schemas.microsoft.com/office/drawing/2014/main" id="{7F2BC6AF-4220-9B95-A9CB-A3C69613FA85}"/>
                  </a:ext>
                </a:extLst>
              </p:cNvPr>
              <p:cNvSpPr/>
              <p:nvPr/>
            </p:nvSpPr>
            <p:spPr>
              <a:xfrm>
                <a:off x="5901694" y="3458052"/>
                <a:ext cx="42575" cy="10000"/>
              </a:xfrm>
              <a:custGeom>
                <a:avLst/>
                <a:gdLst>
                  <a:gd name="connsiteX0" fmla="*/ 0 w 42576"/>
                  <a:gd name="connsiteY0" fmla="*/ 10001 h 10001"/>
                  <a:gd name="connsiteX1" fmla="*/ 42577 w 42576"/>
                  <a:gd name="connsiteY1" fmla="*/ 0 h 10001"/>
                </a:gdLst>
                <a:ahLst/>
                <a:cxnLst>
                  <a:cxn ang="0">
                    <a:pos x="connsiteX0" y="connsiteY0"/>
                  </a:cxn>
                  <a:cxn ang="0">
                    <a:pos x="connsiteX1" y="connsiteY1"/>
                  </a:cxn>
                </a:cxnLst>
                <a:rect l="l" t="t" r="r" b="b"/>
                <a:pathLst>
                  <a:path w="42576" h="10001">
                    <a:moveTo>
                      <a:pt x="0" y="10001"/>
                    </a:moveTo>
                    <a:lnTo>
                      <a:pt x="42577"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6" name="Freeform: Shape 415">
                <a:extLst>
                  <a:ext uri="{FF2B5EF4-FFF2-40B4-BE49-F238E27FC236}">
                    <a16:creationId xmlns:a16="http://schemas.microsoft.com/office/drawing/2014/main" id="{56E8B103-9F05-7672-712F-F16E118C5C85}"/>
                  </a:ext>
                </a:extLst>
              </p:cNvPr>
              <p:cNvSpPr/>
              <p:nvPr/>
            </p:nvSpPr>
            <p:spPr>
              <a:xfrm>
                <a:off x="6176014" y="3230404"/>
                <a:ext cx="82867" cy="74009"/>
              </a:xfrm>
              <a:custGeom>
                <a:avLst/>
                <a:gdLst>
                  <a:gd name="connsiteX0" fmla="*/ 0 w 82867"/>
                  <a:gd name="connsiteY0" fmla="*/ 74009 h 74009"/>
                  <a:gd name="connsiteX1" fmla="*/ 82867 w 82867"/>
                  <a:gd name="connsiteY1" fmla="*/ 0 h 74009"/>
                </a:gdLst>
                <a:ahLst/>
                <a:cxnLst>
                  <a:cxn ang="0">
                    <a:pos x="connsiteX0" y="connsiteY0"/>
                  </a:cxn>
                  <a:cxn ang="0">
                    <a:pos x="connsiteX1" y="connsiteY1"/>
                  </a:cxn>
                </a:cxnLst>
                <a:rect l="l" t="t" r="r" b="b"/>
                <a:pathLst>
                  <a:path w="82867" h="74009">
                    <a:moveTo>
                      <a:pt x="0" y="74009"/>
                    </a:moveTo>
                    <a:lnTo>
                      <a:pt x="82867"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7" name="Freeform: Shape 416">
                <a:extLst>
                  <a:ext uri="{FF2B5EF4-FFF2-40B4-BE49-F238E27FC236}">
                    <a16:creationId xmlns:a16="http://schemas.microsoft.com/office/drawing/2014/main" id="{95D85230-6830-9574-7826-BAA9CB6DED82}"/>
                  </a:ext>
                </a:extLst>
              </p:cNvPr>
              <p:cNvSpPr/>
              <p:nvPr/>
            </p:nvSpPr>
            <p:spPr>
              <a:xfrm>
                <a:off x="5927501" y="3275931"/>
                <a:ext cx="338708" cy="211456"/>
              </a:xfrm>
              <a:custGeom>
                <a:avLst/>
                <a:gdLst>
                  <a:gd name="connsiteX0" fmla="*/ 86677 w 338708"/>
                  <a:gd name="connsiteY0" fmla="*/ 211455 h 211455"/>
                  <a:gd name="connsiteX1" fmla="*/ 86677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9 w 338708"/>
                  <a:gd name="connsiteY7" fmla="*/ 82772 h 211455"/>
                  <a:gd name="connsiteX8" fmla="*/ 273749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7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7" y="211455"/>
                    </a:moveTo>
                    <a:lnTo>
                      <a:pt x="86677"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7" y="0"/>
                      <a:pt x="181166" y="0"/>
                    </a:cubicBezTo>
                    <a:cubicBezTo>
                      <a:pt x="229362" y="0"/>
                      <a:pt x="268796" y="36004"/>
                      <a:pt x="273749" y="82772"/>
                    </a:cubicBezTo>
                    <a:lnTo>
                      <a:pt x="273749" y="82772"/>
                    </a:lnTo>
                    <a:cubicBezTo>
                      <a:pt x="310134" y="82772"/>
                      <a:pt x="338709" y="111062"/>
                      <a:pt x="338709" y="147066"/>
                    </a:cubicBezTo>
                    <a:cubicBezTo>
                      <a:pt x="338709" y="181166"/>
                      <a:pt x="311182" y="210407"/>
                      <a:pt x="276701" y="211360"/>
                    </a:cubicBezTo>
                    <a:lnTo>
                      <a:pt x="276701" y="211360"/>
                    </a:lnTo>
                    <a:cubicBezTo>
                      <a:pt x="254127" y="211455"/>
                      <a:pt x="86677" y="211455"/>
                      <a:pt x="86677" y="21145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sp>
        <p:nvSpPr>
          <p:cNvPr id="870" name="Rectangle 869">
            <a:extLst>
              <a:ext uri="{FF2B5EF4-FFF2-40B4-BE49-F238E27FC236}">
                <a16:creationId xmlns:a16="http://schemas.microsoft.com/office/drawing/2014/main" id="{FB725618-ED27-CD4C-E863-C3DB9370F334}"/>
              </a:ext>
              <a:ext uri="{C183D7F6-B498-43B3-948B-1728B52AA6E4}">
                <adec:decorative xmlns:adec="http://schemas.microsoft.com/office/drawing/2017/decorative" val="1"/>
              </a:ext>
            </a:extLst>
          </p:cNvPr>
          <p:cNvSpPr/>
          <p:nvPr/>
        </p:nvSpPr>
        <p:spPr>
          <a:xfrm>
            <a:off x="7384473" y="1089029"/>
            <a:ext cx="869149" cy="307777"/>
          </a:xfrm>
          <a:prstGeom prst="rect">
            <a:avLst/>
          </a:prstGeom>
        </p:spPr>
        <p:txBody>
          <a:bodyPr wrap="none">
            <a:spAutoFit/>
          </a:body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mj-lt"/>
                <a:ea typeface="ＭＳ Ｐゴシック" charset="0"/>
                <a:cs typeface="Segoe UI Semibold" panose="020B0702040204020203" pitchFamily="34" charset="0"/>
              </a:rPr>
              <a:t>Controls</a:t>
            </a:r>
          </a:p>
        </p:txBody>
      </p:sp>
      <p:sp>
        <p:nvSpPr>
          <p:cNvPr id="896" name="Oval 895">
            <a:extLst>
              <a:ext uri="{FF2B5EF4-FFF2-40B4-BE49-F238E27FC236}">
                <a16:creationId xmlns:a16="http://schemas.microsoft.com/office/drawing/2014/main" id="{AC66001F-BF5F-40CB-825F-F5A30F091360}"/>
              </a:ext>
              <a:ext uri="{C183D7F6-B498-43B3-948B-1728B52AA6E4}">
                <adec:decorative xmlns:adec="http://schemas.microsoft.com/office/drawing/2017/decorative" val="1"/>
              </a:ext>
            </a:extLst>
          </p:cNvPr>
          <p:cNvSpPr/>
          <p:nvPr/>
        </p:nvSpPr>
        <p:spPr bwMode="auto">
          <a:xfrm>
            <a:off x="4419861" y="1888414"/>
            <a:ext cx="3435708" cy="3435511"/>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57" tIns="137806" rIns="172257" bIns="137806" numCol="1" spcCol="0" rtlCol="0" fromWordArt="0" anchor="ctr"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nvGrpSpPr>
          <p:cNvPr id="5" name="Group 4">
            <a:extLst>
              <a:ext uri="{FF2B5EF4-FFF2-40B4-BE49-F238E27FC236}">
                <a16:creationId xmlns:a16="http://schemas.microsoft.com/office/drawing/2014/main" id="{550B9310-CEA1-8690-EC96-1DF9281C6AD9}"/>
              </a:ext>
              <a:ext uri="{C183D7F6-B498-43B3-948B-1728B52AA6E4}">
                <adec:decorative xmlns:adec="http://schemas.microsoft.com/office/drawing/2017/decorative" val="1"/>
              </a:ext>
            </a:extLst>
          </p:cNvPr>
          <p:cNvGrpSpPr/>
          <p:nvPr/>
        </p:nvGrpSpPr>
        <p:grpSpPr>
          <a:xfrm>
            <a:off x="2677186" y="1956522"/>
            <a:ext cx="2116296" cy="821610"/>
            <a:chOff x="2677187" y="1828956"/>
            <a:chExt cx="2116296" cy="821610"/>
          </a:xfrm>
        </p:grpSpPr>
        <p:grpSp>
          <p:nvGrpSpPr>
            <p:cNvPr id="2" name="Group 1">
              <a:extLst>
                <a:ext uri="{FF2B5EF4-FFF2-40B4-BE49-F238E27FC236}">
                  <a16:creationId xmlns:a16="http://schemas.microsoft.com/office/drawing/2014/main" id="{F064FA2D-4095-ACAC-5F42-002C0A083071}"/>
                </a:ext>
              </a:extLst>
            </p:cNvPr>
            <p:cNvGrpSpPr/>
            <p:nvPr/>
          </p:nvGrpSpPr>
          <p:grpSpPr>
            <a:xfrm>
              <a:off x="4009858" y="1866942"/>
              <a:ext cx="783625" cy="783624"/>
              <a:chOff x="4009858" y="1866942"/>
              <a:chExt cx="783625" cy="783624"/>
            </a:xfrm>
          </p:grpSpPr>
          <p:grpSp>
            <p:nvGrpSpPr>
              <p:cNvPr id="1091" name="Group 1090">
                <a:extLst>
                  <a:ext uri="{FF2B5EF4-FFF2-40B4-BE49-F238E27FC236}">
                    <a16:creationId xmlns:a16="http://schemas.microsoft.com/office/drawing/2014/main" id="{8DAA57BD-AEBB-2E8C-8870-C6E5473658C2}"/>
                  </a:ext>
                  <a:ext uri="{C183D7F6-B498-43B3-948B-1728B52AA6E4}">
                    <adec:decorative xmlns:adec="http://schemas.microsoft.com/office/drawing/2017/decorative" val="1"/>
                  </a:ext>
                </a:extLst>
              </p:cNvPr>
              <p:cNvGrpSpPr>
                <a:grpSpLocks/>
              </p:cNvGrpSpPr>
              <p:nvPr/>
            </p:nvGrpSpPr>
            <p:grpSpPr>
              <a:xfrm>
                <a:off x="4009858" y="1866942"/>
                <a:ext cx="783625" cy="783624"/>
                <a:chOff x="10890332" y="1293129"/>
                <a:chExt cx="529550" cy="529550"/>
              </a:xfrm>
            </p:grpSpPr>
            <p:sp>
              <p:nvSpPr>
                <p:cNvPr id="1092" name="Oval 1091">
                  <a:extLst>
                    <a:ext uri="{FF2B5EF4-FFF2-40B4-BE49-F238E27FC236}">
                      <a16:creationId xmlns:a16="http://schemas.microsoft.com/office/drawing/2014/main" id="{E24DD390-30A0-55AA-673F-5B797BDDA02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3" name="Arc 1092">
                  <a:extLst>
                    <a:ext uri="{FF2B5EF4-FFF2-40B4-BE49-F238E27FC236}">
                      <a16:creationId xmlns:a16="http://schemas.microsoft.com/office/drawing/2014/main" id="{F93C5EF6-4B22-7B34-746B-9200882A12B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4" name="Arc 6_1">
                  <a:extLst>
                    <a:ext uri="{FF2B5EF4-FFF2-40B4-BE49-F238E27FC236}">
                      <a16:creationId xmlns:a16="http://schemas.microsoft.com/office/drawing/2014/main" id="{17EF3633-3D38-356A-3EE7-D2293C5BA23F}"/>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5" name="Arc 6_1_1">
                  <a:extLst>
                    <a:ext uri="{FF2B5EF4-FFF2-40B4-BE49-F238E27FC236}">
                      <a16:creationId xmlns:a16="http://schemas.microsoft.com/office/drawing/2014/main" id="{C03F46C4-5243-DEF9-F522-28C97D026D3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6" name="Oval 1095">
                  <a:extLst>
                    <a:ext uri="{FF2B5EF4-FFF2-40B4-BE49-F238E27FC236}">
                      <a16:creationId xmlns:a16="http://schemas.microsoft.com/office/drawing/2014/main" id="{3A65832B-7777-081A-F637-65E19A6BC3E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nvGrpSpPr>
              <p:cNvPr id="893" name="Group 892">
                <a:extLst>
                  <a:ext uri="{FF2B5EF4-FFF2-40B4-BE49-F238E27FC236}">
                    <a16:creationId xmlns:a16="http://schemas.microsoft.com/office/drawing/2014/main" id="{B2F64309-EEE9-4F5E-825D-905B2AC089A8}"/>
                  </a:ext>
                </a:extLst>
              </p:cNvPr>
              <p:cNvGrpSpPr/>
              <p:nvPr/>
            </p:nvGrpSpPr>
            <p:grpSpPr>
              <a:xfrm>
                <a:off x="4261428" y="2086839"/>
                <a:ext cx="280483" cy="333529"/>
                <a:chOff x="6701391" y="5898584"/>
                <a:chExt cx="414034" cy="492343"/>
              </a:xfrm>
            </p:grpSpPr>
            <p:sp>
              <p:nvSpPr>
                <p:cNvPr id="894" name="Freeform 9">
                  <a:extLst>
                    <a:ext uri="{FF2B5EF4-FFF2-40B4-BE49-F238E27FC236}">
                      <a16:creationId xmlns:a16="http://schemas.microsoft.com/office/drawing/2014/main" id="{9F199BB2-67E1-1516-7C53-C6E457EBB527}"/>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895" name="Oval 894">
                  <a:extLst>
                    <a:ext uri="{FF2B5EF4-FFF2-40B4-BE49-F238E27FC236}">
                      <a16:creationId xmlns:a16="http://schemas.microsoft.com/office/drawing/2014/main" id="{0D420D13-E0DE-7D6B-DAB5-EFBD478512EA}"/>
                    </a:ext>
                  </a:extLst>
                </p:cNvPr>
                <p:cNvSpPr>
                  <a:spLocks noChangeArrowheads="1"/>
                </p:cNvSpPr>
                <p:nvPr/>
              </p:nvSpPr>
              <p:spPr bwMode="auto">
                <a:xfrm>
                  <a:off x="6761604" y="5898584"/>
                  <a:ext cx="293586" cy="290227"/>
                </a:xfrm>
                <a:prstGeom prst="ellipse">
                  <a:avLst/>
                </a:prstGeom>
                <a:noFill/>
                <a:ln w="12700" cap="flat">
                  <a:solidFill>
                    <a:schemeClr val="tx1"/>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grpSp>
        <p:sp>
          <p:nvSpPr>
            <p:cNvPr id="910" name="TextBox 909">
              <a:extLst>
                <a:ext uri="{FF2B5EF4-FFF2-40B4-BE49-F238E27FC236}">
                  <a16:creationId xmlns:a16="http://schemas.microsoft.com/office/drawing/2014/main" id="{2E108456-15FD-8C01-AC11-4AE168F115CD}"/>
                </a:ext>
              </a:extLst>
            </p:cNvPr>
            <p:cNvSpPr txBox="1"/>
            <p:nvPr/>
          </p:nvSpPr>
          <p:spPr>
            <a:xfrm>
              <a:off x="2677187" y="1828956"/>
              <a:ext cx="1320170"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Employee &amp; Partner</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Users and Roles</a:t>
              </a:r>
            </a:p>
          </p:txBody>
        </p:sp>
      </p:grpSp>
      <p:grpSp>
        <p:nvGrpSpPr>
          <p:cNvPr id="6" name="Group 5">
            <a:extLst>
              <a:ext uri="{FF2B5EF4-FFF2-40B4-BE49-F238E27FC236}">
                <a16:creationId xmlns:a16="http://schemas.microsoft.com/office/drawing/2014/main" id="{693B2AFD-41B3-EEAC-7970-6B5792947A31}"/>
              </a:ext>
              <a:ext uri="{C183D7F6-B498-43B3-948B-1728B52AA6E4}">
                <adec:decorative xmlns:adec="http://schemas.microsoft.com/office/drawing/2017/decorative" val="1"/>
              </a:ext>
            </a:extLst>
          </p:cNvPr>
          <p:cNvGrpSpPr/>
          <p:nvPr/>
        </p:nvGrpSpPr>
        <p:grpSpPr>
          <a:xfrm>
            <a:off x="2471144" y="2728423"/>
            <a:ext cx="1979057" cy="804622"/>
            <a:chOff x="2471145" y="2600857"/>
            <a:chExt cx="1979057" cy="804622"/>
          </a:xfrm>
        </p:grpSpPr>
        <p:grpSp>
          <p:nvGrpSpPr>
            <p:cNvPr id="3" name="Group 2">
              <a:extLst>
                <a:ext uri="{FF2B5EF4-FFF2-40B4-BE49-F238E27FC236}">
                  <a16:creationId xmlns:a16="http://schemas.microsoft.com/office/drawing/2014/main" id="{1E0ECD6F-18B3-7018-F19B-55F5FE2BDCFF}"/>
                </a:ext>
              </a:extLst>
            </p:cNvPr>
            <p:cNvGrpSpPr/>
            <p:nvPr/>
          </p:nvGrpSpPr>
          <p:grpSpPr>
            <a:xfrm>
              <a:off x="3666577" y="2621855"/>
              <a:ext cx="783625" cy="783624"/>
              <a:chOff x="3666577" y="2621855"/>
              <a:chExt cx="783625" cy="783624"/>
            </a:xfrm>
          </p:grpSpPr>
          <p:grpSp>
            <p:nvGrpSpPr>
              <p:cNvPr id="1097" name="Group 1096">
                <a:extLst>
                  <a:ext uri="{FF2B5EF4-FFF2-40B4-BE49-F238E27FC236}">
                    <a16:creationId xmlns:a16="http://schemas.microsoft.com/office/drawing/2014/main" id="{E8DEEE85-1BC6-D822-54CF-82BB86792B36}"/>
                  </a:ext>
                  <a:ext uri="{C183D7F6-B498-43B3-948B-1728B52AA6E4}">
                    <adec:decorative xmlns:adec="http://schemas.microsoft.com/office/drawing/2017/decorative" val="1"/>
                  </a:ext>
                </a:extLst>
              </p:cNvPr>
              <p:cNvGrpSpPr>
                <a:grpSpLocks/>
              </p:cNvGrpSpPr>
              <p:nvPr/>
            </p:nvGrpSpPr>
            <p:grpSpPr>
              <a:xfrm>
                <a:off x="3666577" y="2621855"/>
                <a:ext cx="783625" cy="783624"/>
                <a:chOff x="10890332" y="1293129"/>
                <a:chExt cx="529550" cy="529550"/>
              </a:xfrm>
            </p:grpSpPr>
            <p:sp>
              <p:nvSpPr>
                <p:cNvPr id="1098" name="Oval 1097">
                  <a:extLst>
                    <a:ext uri="{FF2B5EF4-FFF2-40B4-BE49-F238E27FC236}">
                      <a16:creationId xmlns:a16="http://schemas.microsoft.com/office/drawing/2014/main" id="{6B364144-171F-2FAF-07B0-7BEC07A2F96C}"/>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9" name="Arc 1098">
                  <a:extLst>
                    <a:ext uri="{FF2B5EF4-FFF2-40B4-BE49-F238E27FC236}">
                      <a16:creationId xmlns:a16="http://schemas.microsoft.com/office/drawing/2014/main" id="{5AEE1B0A-39BB-0A05-F651-706E2714105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0" name="Arc 6_1">
                  <a:extLst>
                    <a:ext uri="{FF2B5EF4-FFF2-40B4-BE49-F238E27FC236}">
                      <a16:creationId xmlns:a16="http://schemas.microsoft.com/office/drawing/2014/main" id="{843D481E-1461-3ABF-A0C8-C3839428659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1" name="Arc 6_1_1">
                  <a:extLst>
                    <a:ext uri="{FF2B5EF4-FFF2-40B4-BE49-F238E27FC236}">
                      <a16:creationId xmlns:a16="http://schemas.microsoft.com/office/drawing/2014/main" id="{0CCC9D7A-4EF3-FA86-8ECE-84DBED82FA18}"/>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2" name="Oval 1101">
                  <a:extLst>
                    <a:ext uri="{FF2B5EF4-FFF2-40B4-BE49-F238E27FC236}">
                      <a16:creationId xmlns:a16="http://schemas.microsoft.com/office/drawing/2014/main" id="{689DEDE4-43C4-8656-14DC-3610420285E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1169" name="network" title="Icon of a device or computer network">
                <a:extLst>
                  <a:ext uri="{FF2B5EF4-FFF2-40B4-BE49-F238E27FC236}">
                    <a16:creationId xmlns:a16="http://schemas.microsoft.com/office/drawing/2014/main" id="{4D78785B-6D12-FA3E-DBA0-9B041B21BCDF}"/>
                  </a:ext>
                </a:extLst>
              </p:cNvPr>
              <p:cNvSpPr>
                <a:spLocks noChangeAspect="1" noEditPoints="1"/>
              </p:cNvSpPr>
              <p:nvPr/>
            </p:nvSpPr>
            <p:spPr bwMode="auto">
              <a:xfrm>
                <a:off x="3882752" y="2830787"/>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sp>
          <p:nvSpPr>
            <p:cNvPr id="911" name="TextBox 910">
              <a:extLst>
                <a:ext uri="{FF2B5EF4-FFF2-40B4-BE49-F238E27FC236}">
                  <a16:creationId xmlns:a16="http://schemas.microsoft.com/office/drawing/2014/main" id="{3897C7E0-9191-0A45-E8FB-3C5F0C8F13C7}"/>
                </a:ext>
              </a:extLst>
            </p:cNvPr>
            <p:cNvSpPr txBox="1"/>
            <p:nvPr/>
          </p:nvSpPr>
          <p:spPr>
            <a:xfrm>
              <a:off x="2471145" y="2600857"/>
              <a:ext cx="1233031"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Trusted &amp;</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Compliant Devices</a:t>
              </a:r>
            </a:p>
          </p:txBody>
        </p:sp>
      </p:grpSp>
      <p:grpSp>
        <p:nvGrpSpPr>
          <p:cNvPr id="7" name="Group 6">
            <a:extLst>
              <a:ext uri="{FF2B5EF4-FFF2-40B4-BE49-F238E27FC236}">
                <a16:creationId xmlns:a16="http://schemas.microsoft.com/office/drawing/2014/main" id="{D7403EE7-3433-B8AB-0180-2C673C4491A0}"/>
              </a:ext>
              <a:ext uri="{C183D7F6-B498-43B3-948B-1728B52AA6E4}">
                <adec:decorative xmlns:adec="http://schemas.microsoft.com/office/drawing/2017/decorative" val="1"/>
              </a:ext>
            </a:extLst>
          </p:cNvPr>
          <p:cNvGrpSpPr/>
          <p:nvPr/>
        </p:nvGrpSpPr>
        <p:grpSpPr>
          <a:xfrm>
            <a:off x="2653579" y="3727318"/>
            <a:ext cx="1796617" cy="854155"/>
            <a:chOff x="2653580" y="3599752"/>
            <a:chExt cx="1796617" cy="854155"/>
          </a:xfrm>
        </p:grpSpPr>
        <p:grpSp>
          <p:nvGrpSpPr>
            <p:cNvPr id="4" name="Group 3">
              <a:extLst>
                <a:ext uri="{FF2B5EF4-FFF2-40B4-BE49-F238E27FC236}">
                  <a16:creationId xmlns:a16="http://schemas.microsoft.com/office/drawing/2014/main" id="{7FE0E975-EF40-BB38-6578-5C90BC644872}"/>
                </a:ext>
              </a:extLst>
            </p:cNvPr>
            <p:cNvGrpSpPr/>
            <p:nvPr/>
          </p:nvGrpSpPr>
          <p:grpSpPr>
            <a:xfrm>
              <a:off x="3666572" y="3599752"/>
              <a:ext cx="783625" cy="783624"/>
              <a:chOff x="3666572" y="3599752"/>
              <a:chExt cx="783625" cy="783624"/>
            </a:xfrm>
          </p:grpSpPr>
          <p:grpSp>
            <p:nvGrpSpPr>
              <p:cNvPr id="1103" name="Group 1102">
                <a:extLst>
                  <a:ext uri="{FF2B5EF4-FFF2-40B4-BE49-F238E27FC236}">
                    <a16:creationId xmlns:a16="http://schemas.microsoft.com/office/drawing/2014/main" id="{FA4267A9-3372-D08F-0BE2-B190BDD47FCE}"/>
                  </a:ext>
                  <a:ext uri="{C183D7F6-B498-43B3-948B-1728B52AA6E4}">
                    <adec:decorative xmlns:adec="http://schemas.microsoft.com/office/drawing/2017/decorative" val="1"/>
                  </a:ext>
                </a:extLst>
              </p:cNvPr>
              <p:cNvGrpSpPr>
                <a:grpSpLocks/>
              </p:cNvGrpSpPr>
              <p:nvPr/>
            </p:nvGrpSpPr>
            <p:grpSpPr>
              <a:xfrm>
                <a:off x="3666572" y="3599752"/>
                <a:ext cx="783625" cy="783624"/>
                <a:chOff x="10890534" y="1293152"/>
                <a:chExt cx="529560" cy="529559"/>
              </a:xfrm>
            </p:grpSpPr>
            <p:sp>
              <p:nvSpPr>
                <p:cNvPr id="1104" name="Oval 1103">
                  <a:extLst>
                    <a:ext uri="{FF2B5EF4-FFF2-40B4-BE49-F238E27FC236}">
                      <a16:creationId xmlns:a16="http://schemas.microsoft.com/office/drawing/2014/main" id="{A4851CA9-F396-32FF-E617-F432FBFCF931}"/>
                    </a:ext>
                  </a:extLst>
                </p:cNvPr>
                <p:cNvSpPr/>
                <p:nvPr/>
              </p:nvSpPr>
              <p:spPr bwMode="auto">
                <a:xfrm>
                  <a:off x="10890534" y="1293152"/>
                  <a:ext cx="529560" cy="529559"/>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5" name="Arc 1104">
                  <a:extLst>
                    <a:ext uri="{FF2B5EF4-FFF2-40B4-BE49-F238E27FC236}">
                      <a16:creationId xmlns:a16="http://schemas.microsoft.com/office/drawing/2014/main" id="{0D51DFAF-5C74-B278-165E-F65DCF541D7B}"/>
                    </a:ext>
                  </a:extLst>
                </p:cNvPr>
                <p:cNvSpPr/>
                <p:nvPr/>
              </p:nvSpPr>
              <p:spPr bwMode="auto">
                <a:xfrm>
                  <a:off x="10908950" y="1311564"/>
                  <a:ext cx="492731" cy="49273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6" name="Arc 6_1">
                  <a:extLst>
                    <a:ext uri="{FF2B5EF4-FFF2-40B4-BE49-F238E27FC236}">
                      <a16:creationId xmlns:a16="http://schemas.microsoft.com/office/drawing/2014/main" id="{E12B8BD1-47FD-89EF-CB73-9FD3090A5E11}"/>
                    </a:ext>
                  </a:extLst>
                </p:cNvPr>
                <p:cNvSpPr/>
                <p:nvPr/>
              </p:nvSpPr>
              <p:spPr bwMode="auto">
                <a:xfrm rot="5034430">
                  <a:off x="10908945" y="1311564"/>
                  <a:ext cx="492730" cy="492731"/>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7" name="Arc 6_1_1">
                  <a:extLst>
                    <a:ext uri="{FF2B5EF4-FFF2-40B4-BE49-F238E27FC236}">
                      <a16:creationId xmlns:a16="http://schemas.microsoft.com/office/drawing/2014/main" id="{E79538C2-38C3-3EC1-73B0-66BAFE05A713}"/>
                    </a:ext>
                  </a:extLst>
                </p:cNvPr>
                <p:cNvSpPr/>
                <p:nvPr/>
              </p:nvSpPr>
              <p:spPr bwMode="auto">
                <a:xfrm rot="6118602">
                  <a:off x="10908938" y="1311564"/>
                  <a:ext cx="492730" cy="492731"/>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8" name="Oval 1107">
                  <a:extLst>
                    <a:ext uri="{FF2B5EF4-FFF2-40B4-BE49-F238E27FC236}">
                      <a16:creationId xmlns:a16="http://schemas.microsoft.com/office/drawing/2014/main" id="{AAC130A1-215B-7865-0AFE-55F2813F146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1168" name="POI_ECAF" title="Icon of a map location marker">
                <a:extLst>
                  <a:ext uri="{FF2B5EF4-FFF2-40B4-BE49-F238E27FC236}">
                    <a16:creationId xmlns:a16="http://schemas.microsoft.com/office/drawing/2014/main" id="{C9A7A404-98C2-BB24-0695-209206634450}"/>
                  </a:ext>
                </a:extLst>
              </p:cNvPr>
              <p:cNvSpPr>
                <a:spLocks noChangeAspect="1" noEditPoints="1"/>
              </p:cNvSpPr>
              <p:nvPr/>
            </p:nvSpPr>
            <p:spPr bwMode="auto">
              <a:xfrm>
                <a:off x="3928181" y="3783218"/>
                <a:ext cx="260406" cy="41669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sp>
          <p:nvSpPr>
            <p:cNvPr id="912" name="TextBox 911">
              <a:extLst>
                <a:ext uri="{FF2B5EF4-FFF2-40B4-BE49-F238E27FC236}">
                  <a16:creationId xmlns:a16="http://schemas.microsoft.com/office/drawing/2014/main" id="{A48F8C62-3357-EBEF-DF46-12B6D55DBC0C}"/>
                </a:ext>
              </a:extLst>
            </p:cNvPr>
            <p:cNvSpPr txBox="1"/>
            <p:nvPr/>
          </p:nvSpPr>
          <p:spPr>
            <a:xfrm>
              <a:off x="2653580" y="4053797"/>
              <a:ext cx="1073244"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Physical &amp;</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Virtual Location</a:t>
              </a:r>
            </a:p>
          </p:txBody>
        </p:sp>
      </p:grpSp>
      <p:grpSp>
        <p:nvGrpSpPr>
          <p:cNvPr id="8" name="Group 7">
            <a:extLst>
              <a:ext uri="{FF2B5EF4-FFF2-40B4-BE49-F238E27FC236}">
                <a16:creationId xmlns:a16="http://schemas.microsoft.com/office/drawing/2014/main" id="{2A06773E-E4B4-AB8E-E94F-E18D2FB26B59}"/>
              </a:ext>
              <a:ext uri="{C183D7F6-B498-43B3-948B-1728B52AA6E4}">
                <adec:decorative xmlns:adec="http://schemas.microsoft.com/office/drawing/2017/decorative" val="1"/>
              </a:ext>
            </a:extLst>
          </p:cNvPr>
          <p:cNvGrpSpPr/>
          <p:nvPr/>
        </p:nvGrpSpPr>
        <p:grpSpPr>
          <a:xfrm>
            <a:off x="3044852" y="4495781"/>
            <a:ext cx="1748630" cy="783624"/>
            <a:chOff x="3044853" y="4368215"/>
            <a:chExt cx="1748630" cy="783624"/>
          </a:xfrm>
        </p:grpSpPr>
        <p:grpSp>
          <p:nvGrpSpPr>
            <p:cNvPr id="1109" name="Group 1108">
              <a:extLst>
                <a:ext uri="{FF2B5EF4-FFF2-40B4-BE49-F238E27FC236}">
                  <a16:creationId xmlns:a16="http://schemas.microsoft.com/office/drawing/2014/main" id="{9ABDEC15-93C4-134D-C811-0A57D893518D}"/>
                </a:ext>
                <a:ext uri="{C183D7F6-B498-43B3-948B-1728B52AA6E4}">
                  <adec:decorative xmlns:adec="http://schemas.microsoft.com/office/drawing/2017/decorative" val="1"/>
                </a:ext>
              </a:extLst>
            </p:cNvPr>
            <p:cNvGrpSpPr>
              <a:grpSpLocks/>
            </p:cNvGrpSpPr>
            <p:nvPr/>
          </p:nvGrpSpPr>
          <p:grpSpPr>
            <a:xfrm>
              <a:off x="4009858" y="4368215"/>
              <a:ext cx="783625" cy="783624"/>
              <a:chOff x="10890332" y="1293129"/>
              <a:chExt cx="529550" cy="529550"/>
            </a:xfrm>
          </p:grpSpPr>
          <p:sp>
            <p:nvSpPr>
              <p:cNvPr id="1110" name="Oval 1109">
                <a:extLst>
                  <a:ext uri="{FF2B5EF4-FFF2-40B4-BE49-F238E27FC236}">
                    <a16:creationId xmlns:a16="http://schemas.microsoft.com/office/drawing/2014/main" id="{C3041B86-1B1C-BB18-91C9-F28FD413A2A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1" name="Arc 1110">
                <a:extLst>
                  <a:ext uri="{FF2B5EF4-FFF2-40B4-BE49-F238E27FC236}">
                    <a16:creationId xmlns:a16="http://schemas.microsoft.com/office/drawing/2014/main" id="{6C60E6E2-7E91-2BE7-F04A-6EB30707465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2" name="Arc 6_1">
                <a:extLst>
                  <a:ext uri="{FF2B5EF4-FFF2-40B4-BE49-F238E27FC236}">
                    <a16:creationId xmlns:a16="http://schemas.microsoft.com/office/drawing/2014/main" id="{E0A2C43A-EBE3-101B-1141-C92947F5BB39}"/>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3" name="Arc 6_1_1">
                <a:extLst>
                  <a:ext uri="{FF2B5EF4-FFF2-40B4-BE49-F238E27FC236}">
                    <a16:creationId xmlns:a16="http://schemas.microsoft.com/office/drawing/2014/main" id="{7D2C8599-C68F-9E74-EC73-FD54CFE4B11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4" name="Oval 1113">
                <a:extLst>
                  <a:ext uri="{FF2B5EF4-FFF2-40B4-BE49-F238E27FC236}">
                    <a16:creationId xmlns:a16="http://schemas.microsoft.com/office/drawing/2014/main" id="{910AB724-F2EE-BB8C-F6D7-FF585E1494E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nvGrpSpPr>
            <p:cNvPr id="1151" name="Group 1150">
              <a:extLst>
                <a:ext uri="{FF2B5EF4-FFF2-40B4-BE49-F238E27FC236}">
                  <a16:creationId xmlns:a16="http://schemas.microsoft.com/office/drawing/2014/main" id="{FB0FFF40-33A1-2211-71D1-7DE7148F1ABD}"/>
                </a:ext>
              </a:extLst>
            </p:cNvPr>
            <p:cNvGrpSpPr/>
            <p:nvPr/>
          </p:nvGrpSpPr>
          <p:grpSpPr>
            <a:xfrm>
              <a:off x="4192271" y="4554334"/>
              <a:ext cx="418798" cy="411386"/>
              <a:chOff x="5790057" y="3127819"/>
              <a:chExt cx="613599" cy="602741"/>
            </a:xfrm>
          </p:grpSpPr>
          <p:sp>
            <p:nvSpPr>
              <p:cNvPr id="1152" name="Freeform: Shape 1151">
                <a:extLst>
                  <a:ext uri="{FF2B5EF4-FFF2-40B4-BE49-F238E27FC236}">
                    <a16:creationId xmlns:a16="http://schemas.microsoft.com/office/drawing/2014/main" id="{62E14F60-6C7F-13E4-0364-32484F2F3D23}"/>
                  </a:ext>
                </a:extLst>
              </p:cNvPr>
              <p:cNvSpPr/>
              <p:nvPr/>
            </p:nvSpPr>
            <p:spPr>
              <a:xfrm>
                <a:off x="6079998" y="3617785"/>
                <a:ext cx="112776" cy="112775"/>
              </a:xfrm>
              <a:custGeom>
                <a:avLst/>
                <a:gdLst>
                  <a:gd name="connsiteX0" fmla="*/ 112776 w 112776"/>
                  <a:gd name="connsiteY0" fmla="*/ 56388 h 112775"/>
                  <a:gd name="connsiteX1" fmla="*/ 56388 w 112776"/>
                  <a:gd name="connsiteY1" fmla="*/ 112776 h 112775"/>
                  <a:gd name="connsiteX2" fmla="*/ 0 w 112776"/>
                  <a:gd name="connsiteY2" fmla="*/ 56388 h 112775"/>
                  <a:gd name="connsiteX3" fmla="*/ 56388 w 112776"/>
                  <a:gd name="connsiteY3" fmla="*/ 0 h 112775"/>
                  <a:gd name="connsiteX4" fmla="*/ 112776 w 112776"/>
                  <a:gd name="connsiteY4" fmla="*/ 56388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5">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3" name="Freeform: Shape 1152">
                <a:extLst>
                  <a:ext uri="{FF2B5EF4-FFF2-40B4-BE49-F238E27FC236}">
                    <a16:creationId xmlns:a16="http://schemas.microsoft.com/office/drawing/2014/main" id="{8C014AB8-EC71-3951-F6A3-BD37C7AF6B0A}"/>
                  </a:ext>
                </a:extLst>
              </p:cNvPr>
              <p:cNvSpPr/>
              <p:nvPr/>
            </p:nvSpPr>
            <p:spPr>
              <a:xfrm>
                <a:off x="6290881" y="3423094"/>
                <a:ext cx="112775" cy="112776"/>
              </a:xfrm>
              <a:custGeom>
                <a:avLst/>
                <a:gdLst>
                  <a:gd name="connsiteX0" fmla="*/ 112776 w 112775"/>
                  <a:gd name="connsiteY0" fmla="*/ 56388 h 112776"/>
                  <a:gd name="connsiteX1" fmla="*/ 56388 w 112775"/>
                  <a:gd name="connsiteY1" fmla="*/ 112776 h 112776"/>
                  <a:gd name="connsiteX2" fmla="*/ 0 w 112775"/>
                  <a:gd name="connsiteY2" fmla="*/ 56388 h 112776"/>
                  <a:gd name="connsiteX3" fmla="*/ 56388 w 112775"/>
                  <a:gd name="connsiteY3" fmla="*/ 0 h 112776"/>
                  <a:gd name="connsiteX4" fmla="*/ 112776 w 112775"/>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4" name="Freeform: Shape 1153">
                <a:extLst>
                  <a:ext uri="{FF2B5EF4-FFF2-40B4-BE49-F238E27FC236}">
                    <a16:creationId xmlns:a16="http://schemas.microsoft.com/office/drawing/2014/main" id="{1E71B0B1-18A8-E281-CE05-21B801F198A8}"/>
                  </a:ext>
                </a:extLst>
              </p:cNvPr>
              <p:cNvSpPr/>
              <p:nvPr/>
            </p:nvSpPr>
            <p:spPr>
              <a:xfrm>
                <a:off x="6242685" y="3134486"/>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5" name="Freeform: Shape 1154">
                <a:extLst>
                  <a:ext uri="{FF2B5EF4-FFF2-40B4-BE49-F238E27FC236}">
                    <a16:creationId xmlns:a16="http://schemas.microsoft.com/office/drawing/2014/main" id="{66CECE20-63AC-83CF-FD72-112E2AB3988F}"/>
                  </a:ext>
                </a:extLst>
              </p:cNvPr>
              <p:cNvSpPr/>
              <p:nvPr/>
            </p:nvSpPr>
            <p:spPr>
              <a:xfrm>
                <a:off x="5859875" y="3127819"/>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6" name="Freeform: Shape 1155">
                <a:extLst>
                  <a:ext uri="{FF2B5EF4-FFF2-40B4-BE49-F238E27FC236}">
                    <a16:creationId xmlns:a16="http://schemas.microsoft.com/office/drawing/2014/main" id="{C9F3DDC8-A959-AB99-28E2-2997E28741AE}"/>
                  </a:ext>
                </a:extLst>
              </p:cNvPr>
              <p:cNvSpPr/>
              <p:nvPr/>
            </p:nvSpPr>
            <p:spPr>
              <a:xfrm>
                <a:off x="5790057" y="3423094"/>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7" name="Freeform: Shape 1156">
                <a:extLst>
                  <a:ext uri="{FF2B5EF4-FFF2-40B4-BE49-F238E27FC236}">
                    <a16:creationId xmlns:a16="http://schemas.microsoft.com/office/drawing/2014/main" id="{CAA924EF-DEC9-CF6E-9588-CC2B4A634CD7}"/>
                  </a:ext>
                </a:extLst>
              </p:cNvPr>
              <p:cNvSpPr/>
              <p:nvPr/>
            </p:nvSpPr>
            <p:spPr>
              <a:xfrm>
                <a:off x="6059805" y="3491483"/>
                <a:ext cx="60579" cy="130206"/>
              </a:xfrm>
              <a:custGeom>
                <a:avLst/>
                <a:gdLst>
                  <a:gd name="connsiteX0" fmla="*/ 0 w 60579"/>
                  <a:gd name="connsiteY0" fmla="*/ 0 h 130206"/>
                  <a:gd name="connsiteX1" fmla="*/ 60579 w 60579"/>
                  <a:gd name="connsiteY1" fmla="*/ 130207 h 130206"/>
                </a:gdLst>
                <a:ahLst/>
                <a:cxnLst>
                  <a:cxn ang="0">
                    <a:pos x="connsiteX0" y="connsiteY0"/>
                  </a:cxn>
                  <a:cxn ang="0">
                    <a:pos x="connsiteX1" y="connsiteY1"/>
                  </a:cxn>
                </a:cxnLst>
                <a:rect l="l" t="t" r="r" b="b"/>
                <a:pathLst>
                  <a:path w="60579" h="130206">
                    <a:moveTo>
                      <a:pt x="0" y="0"/>
                    </a:moveTo>
                    <a:lnTo>
                      <a:pt x="60579" y="13020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8" name="Freeform: Shape 1157">
                <a:extLst>
                  <a:ext uri="{FF2B5EF4-FFF2-40B4-BE49-F238E27FC236}">
                    <a16:creationId xmlns:a16="http://schemas.microsoft.com/office/drawing/2014/main" id="{A6BECCE7-6AE7-825D-3BD0-F24C3F4AF3E7}"/>
                  </a:ext>
                </a:extLst>
              </p:cNvPr>
              <p:cNvSpPr/>
              <p:nvPr/>
            </p:nvSpPr>
            <p:spPr>
              <a:xfrm>
                <a:off x="5940456" y="3235165"/>
                <a:ext cx="41528" cy="89154"/>
              </a:xfrm>
              <a:custGeom>
                <a:avLst/>
                <a:gdLst>
                  <a:gd name="connsiteX0" fmla="*/ 0 w 41528"/>
                  <a:gd name="connsiteY0" fmla="*/ 0 h 89154"/>
                  <a:gd name="connsiteX1" fmla="*/ 41529 w 41528"/>
                  <a:gd name="connsiteY1" fmla="*/ 89154 h 89154"/>
                </a:gdLst>
                <a:ahLst/>
                <a:cxnLst>
                  <a:cxn ang="0">
                    <a:pos x="connsiteX0" y="connsiteY0"/>
                  </a:cxn>
                  <a:cxn ang="0">
                    <a:pos x="connsiteX1" y="connsiteY1"/>
                  </a:cxn>
                </a:cxnLst>
                <a:rect l="l" t="t" r="r" b="b"/>
                <a:pathLst>
                  <a:path w="41528" h="89154">
                    <a:moveTo>
                      <a:pt x="0" y="0"/>
                    </a:moveTo>
                    <a:lnTo>
                      <a:pt x="41529" y="8915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9" name="Freeform: Shape 1158">
                <a:extLst>
                  <a:ext uri="{FF2B5EF4-FFF2-40B4-BE49-F238E27FC236}">
                    <a16:creationId xmlns:a16="http://schemas.microsoft.com/office/drawing/2014/main" id="{9C50E1C0-3F94-B5C2-734A-740D8725584E}"/>
                  </a:ext>
                </a:extLst>
              </p:cNvPr>
              <p:cNvSpPr/>
              <p:nvPr/>
            </p:nvSpPr>
            <p:spPr>
              <a:xfrm>
                <a:off x="5972746" y="3184207"/>
                <a:ext cx="270319" cy="9525"/>
              </a:xfrm>
              <a:custGeom>
                <a:avLst/>
                <a:gdLst>
                  <a:gd name="connsiteX0" fmla="*/ 0 w 270319"/>
                  <a:gd name="connsiteY0" fmla="*/ 0 h 9525"/>
                  <a:gd name="connsiteX1" fmla="*/ 270320 w 270319"/>
                  <a:gd name="connsiteY1" fmla="*/ 0 h 9525"/>
                </a:gdLst>
                <a:ahLst/>
                <a:cxnLst>
                  <a:cxn ang="0">
                    <a:pos x="connsiteX0" y="connsiteY0"/>
                  </a:cxn>
                  <a:cxn ang="0">
                    <a:pos x="connsiteX1" y="connsiteY1"/>
                  </a:cxn>
                </a:cxnLst>
                <a:rect l="l" t="t" r="r" b="b"/>
                <a:pathLst>
                  <a:path w="270319" h="9525">
                    <a:moveTo>
                      <a:pt x="0" y="0"/>
                    </a:moveTo>
                    <a:lnTo>
                      <a:pt x="27032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0" name="Freeform: Shape 1159">
                <a:extLst>
                  <a:ext uri="{FF2B5EF4-FFF2-40B4-BE49-F238E27FC236}">
                    <a16:creationId xmlns:a16="http://schemas.microsoft.com/office/drawing/2014/main" id="{9225CA98-69E9-58B8-D74D-66D40FA034FE}"/>
                  </a:ext>
                </a:extLst>
              </p:cNvPr>
              <p:cNvSpPr/>
              <p:nvPr/>
            </p:nvSpPr>
            <p:spPr>
              <a:xfrm>
                <a:off x="6315551" y="3244786"/>
                <a:ext cx="26289" cy="178308"/>
              </a:xfrm>
              <a:custGeom>
                <a:avLst/>
                <a:gdLst>
                  <a:gd name="connsiteX0" fmla="*/ 0 w 26289"/>
                  <a:gd name="connsiteY0" fmla="*/ 0 h 178308"/>
                  <a:gd name="connsiteX1" fmla="*/ 26289 w 26289"/>
                  <a:gd name="connsiteY1" fmla="*/ 178308 h 178308"/>
                </a:gdLst>
                <a:ahLst/>
                <a:cxnLst>
                  <a:cxn ang="0">
                    <a:pos x="connsiteX0" y="connsiteY0"/>
                  </a:cxn>
                  <a:cxn ang="0">
                    <a:pos x="connsiteX1" y="connsiteY1"/>
                  </a:cxn>
                </a:cxnLst>
                <a:rect l="l" t="t" r="r" b="b"/>
                <a:pathLst>
                  <a:path w="26289" h="178308">
                    <a:moveTo>
                      <a:pt x="0" y="0"/>
                    </a:moveTo>
                    <a:lnTo>
                      <a:pt x="26289" y="17830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1" name="Freeform: Shape 1160">
                <a:extLst>
                  <a:ext uri="{FF2B5EF4-FFF2-40B4-BE49-F238E27FC236}">
                    <a16:creationId xmlns:a16="http://schemas.microsoft.com/office/drawing/2014/main" id="{50B48464-1D3B-F5FA-93B2-776BED152B72}"/>
                  </a:ext>
                </a:extLst>
              </p:cNvPr>
              <p:cNvSpPr/>
              <p:nvPr/>
            </p:nvSpPr>
            <p:spPr>
              <a:xfrm>
                <a:off x="6175629" y="3517963"/>
                <a:ext cx="130492" cy="117538"/>
              </a:xfrm>
              <a:custGeom>
                <a:avLst/>
                <a:gdLst>
                  <a:gd name="connsiteX0" fmla="*/ 130493 w 130492"/>
                  <a:gd name="connsiteY0" fmla="*/ 0 h 117538"/>
                  <a:gd name="connsiteX1" fmla="*/ 0 w 130492"/>
                  <a:gd name="connsiteY1" fmla="*/ 117539 h 117538"/>
                </a:gdLst>
                <a:ahLst/>
                <a:cxnLst>
                  <a:cxn ang="0">
                    <a:pos x="connsiteX0" y="connsiteY0"/>
                  </a:cxn>
                  <a:cxn ang="0">
                    <a:pos x="connsiteX1" y="connsiteY1"/>
                  </a:cxn>
                </a:cxnLst>
                <a:rect l="l" t="t" r="r" b="b"/>
                <a:pathLst>
                  <a:path w="130492" h="117538">
                    <a:moveTo>
                      <a:pt x="130493" y="0"/>
                    </a:moveTo>
                    <a:lnTo>
                      <a:pt x="0" y="117539"/>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2" name="Freeform: Shape 1161">
                <a:extLst>
                  <a:ext uri="{FF2B5EF4-FFF2-40B4-BE49-F238E27FC236}">
                    <a16:creationId xmlns:a16="http://schemas.microsoft.com/office/drawing/2014/main" id="{B77C29BF-CAC4-BB33-1965-E38AA31AB2C6}"/>
                  </a:ext>
                </a:extLst>
              </p:cNvPr>
              <p:cNvSpPr/>
              <p:nvPr/>
            </p:nvSpPr>
            <p:spPr>
              <a:xfrm>
                <a:off x="5885307" y="3520439"/>
                <a:ext cx="194690" cy="134588"/>
              </a:xfrm>
              <a:custGeom>
                <a:avLst/>
                <a:gdLst>
                  <a:gd name="connsiteX0" fmla="*/ 0 w 194690"/>
                  <a:gd name="connsiteY0" fmla="*/ 0 h 134588"/>
                  <a:gd name="connsiteX1" fmla="*/ 194691 w 194690"/>
                  <a:gd name="connsiteY1" fmla="*/ 134588 h 134588"/>
                </a:gdLst>
                <a:ahLst/>
                <a:cxnLst>
                  <a:cxn ang="0">
                    <a:pos x="connsiteX0" y="connsiteY0"/>
                  </a:cxn>
                  <a:cxn ang="0">
                    <a:pos x="connsiteX1" y="connsiteY1"/>
                  </a:cxn>
                </a:cxnLst>
                <a:rect l="l" t="t" r="r" b="b"/>
                <a:pathLst>
                  <a:path w="194690" h="134588">
                    <a:moveTo>
                      <a:pt x="0" y="0"/>
                    </a:moveTo>
                    <a:lnTo>
                      <a:pt x="194691" y="1345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3" name="Freeform: Shape 1162">
                <a:extLst>
                  <a:ext uri="{FF2B5EF4-FFF2-40B4-BE49-F238E27FC236}">
                    <a16:creationId xmlns:a16="http://schemas.microsoft.com/office/drawing/2014/main" id="{25415FD6-35EE-E984-B7EE-9795B1B90752}"/>
                  </a:ext>
                </a:extLst>
              </p:cNvPr>
              <p:cNvSpPr/>
              <p:nvPr/>
            </p:nvSpPr>
            <p:spPr>
              <a:xfrm>
                <a:off x="5841777" y="3237070"/>
                <a:ext cx="54768" cy="186023"/>
              </a:xfrm>
              <a:custGeom>
                <a:avLst/>
                <a:gdLst>
                  <a:gd name="connsiteX0" fmla="*/ 0 w 54768"/>
                  <a:gd name="connsiteY0" fmla="*/ 186023 h 186023"/>
                  <a:gd name="connsiteX1" fmla="*/ 54769 w 54768"/>
                  <a:gd name="connsiteY1" fmla="*/ 0 h 186023"/>
                </a:gdLst>
                <a:ahLst/>
                <a:cxnLst>
                  <a:cxn ang="0">
                    <a:pos x="connsiteX0" y="connsiteY0"/>
                  </a:cxn>
                  <a:cxn ang="0">
                    <a:pos x="connsiteX1" y="connsiteY1"/>
                  </a:cxn>
                </a:cxnLst>
                <a:rect l="l" t="t" r="r" b="b"/>
                <a:pathLst>
                  <a:path w="54768" h="186023">
                    <a:moveTo>
                      <a:pt x="0" y="186023"/>
                    </a:moveTo>
                    <a:lnTo>
                      <a:pt x="5476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4" name="Freeform: Shape 1163">
                <a:extLst>
                  <a:ext uri="{FF2B5EF4-FFF2-40B4-BE49-F238E27FC236}">
                    <a16:creationId xmlns:a16="http://schemas.microsoft.com/office/drawing/2014/main" id="{3A0ED694-761B-BA86-F33D-20440B7C2ABC}"/>
                  </a:ext>
                </a:extLst>
              </p:cNvPr>
              <p:cNvSpPr/>
              <p:nvPr/>
            </p:nvSpPr>
            <p:spPr>
              <a:xfrm>
                <a:off x="6254972" y="3463480"/>
                <a:ext cx="37052" cy="4572"/>
              </a:xfrm>
              <a:custGeom>
                <a:avLst/>
                <a:gdLst>
                  <a:gd name="connsiteX0" fmla="*/ 0 w 37052"/>
                  <a:gd name="connsiteY0" fmla="*/ 0 h 4572"/>
                  <a:gd name="connsiteX1" fmla="*/ 37052 w 37052"/>
                  <a:gd name="connsiteY1" fmla="*/ 4572 h 4572"/>
                </a:gdLst>
                <a:ahLst/>
                <a:cxnLst>
                  <a:cxn ang="0">
                    <a:pos x="connsiteX0" y="connsiteY0"/>
                  </a:cxn>
                  <a:cxn ang="0">
                    <a:pos x="connsiteX1" y="connsiteY1"/>
                  </a:cxn>
                </a:cxnLst>
                <a:rect l="l" t="t" r="r" b="b"/>
                <a:pathLst>
                  <a:path w="37052" h="4572">
                    <a:moveTo>
                      <a:pt x="0" y="0"/>
                    </a:moveTo>
                    <a:lnTo>
                      <a:pt x="37052" y="45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5" name="Freeform: Shape 1164">
                <a:extLst>
                  <a:ext uri="{FF2B5EF4-FFF2-40B4-BE49-F238E27FC236}">
                    <a16:creationId xmlns:a16="http://schemas.microsoft.com/office/drawing/2014/main" id="{733E460B-53CC-EDB6-394A-BF8258795759}"/>
                  </a:ext>
                </a:extLst>
              </p:cNvPr>
              <p:cNvSpPr/>
              <p:nvPr/>
            </p:nvSpPr>
            <p:spPr>
              <a:xfrm>
                <a:off x="5901690" y="3458050"/>
                <a:ext cx="42576" cy="10001"/>
              </a:xfrm>
              <a:custGeom>
                <a:avLst/>
                <a:gdLst>
                  <a:gd name="connsiteX0" fmla="*/ 0 w 42576"/>
                  <a:gd name="connsiteY0" fmla="*/ 10001 h 10001"/>
                  <a:gd name="connsiteX1" fmla="*/ 42577 w 42576"/>
                  <a:gd name="connsiteY1" fmla="*/ 0 h 10001"/>
                </a:gdLst>
                <a:ahLst/>
                <a:cxnLst>
                  <a:cxn ang="0">
                    <a:pos x="connsiteX0" y="connsiteY0"/>
                  </a:cxn>
                  <a:cxn ang="0">
                    <a:pos x="connsiteX1" y="connsiteY1"/>
                  </a:cxn>
                </a:cxnLst>
                <a:rect l="l" t="t" r="r" b="b"/>
                <a:pathLst>
                  <a:path w="42576" h="10001">
                    <a:moveTo>
                      <a:pt x="0" y="10001"/>
                    </a:moveTo>
                    <a:lnTo>
                      <a:pt x="42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6" name="Freeform: Shape 1165">
                <a:extLst>
                  <a:ext uri="{FF2B5EF4-FFF2-40B4-BE49-F238E27FC236}">
                    <a16:creationId xmlns:a16="http://schemas.microsoft.com/office/drawing/2014/main" id="{FFC511F3-E59C-85D5-8FD3-B7438EEB8877}"/>
                  </a:ext>
                </a:extLst>
              </p:cNvPr>
              <p:cNvSpPr/>
              <p:nvPr/>
            </p:nvSpPr>
            <p:spPr>
              <a:xfrm>
                <a:off x="6176010" y="3230403"/>
                <a:ext cx="82867" cy="74009"/>
              </a:xfrm>
              <a:custGeom>
                <a:avLst/>
                <a:gdLst>
                  <a:gd name="connsiteX0" fmla="*/ 0 w 82867"/>
                  <a:gd name="connsiteY0" fmla="*/ 74009 h 74009"/>
                  <a:gd name="connsiteX1" fmla="*/ 82867 w 82867"/>
                  <a:gd name="connsiteY1" fmla="*/ 0 h 74009"/>
                </a:gdLst>
                <a:ahLst/>
                <a:cxnLst>
                  <a:cxn ang="0">
                    <a:pos x="connsiteX0" y="connsiteY0"/>
                  </a:cxn>
                  <a:cxn ang="0">
                    <a:pos x="connsiteX1" y="connsiteY1"/>
                  </a:cxn>
                </a:cxnLst>
                <a:rect l="l" t="t" r="r" b="b"/>
                <a:pathLst>
                  <a:path w="82867" h="74009">
                    <a:moveTo>
                      <a:pt x="0" y="74009"/>
                    </a:moveTo>
                    <a:lnTo>
                      <a:pt x="8286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7" name="Freeform: Shape 1166">
                <a:extLst>
                  <a:ext uri="{FF2B5EF4-FFF2-40B4-BE49-F238E27FC236}">
                    <a16:creationId xmlns:a16="http://schemas.microsoft.com/office/drawing/2014/main" id="{614A232B-2BC1-152C-8A64-DB1984909FC8}"/>
                  </a:ext>
                </a:extLst>
              </p:cNvPr>
              <p:cNvSpPr/>
              <p:nvPr/>
            </p:nvSpPr>
            <p:spPr>
              <a:xfrm>
                <a:off x="5927502" y="3275932"/>
                <a:ext cx="338708" cy="211455"/>
              </a:xfrm>
              <a:custGeom>
                <a:avLst/>
                <a:gdLst>
                  <a:gd name="connsiteX0" fmla="*/ 86677 w 338708"/>
                  <a:gd name="connsiteY0" fmla="*/ 211455 h 211455"/>
                  <a:gd name="connsiteX1" fmla="*/ 86677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9 w 338708"/>
                  <a:gd name="connsiteY7" fmla="*/ 82772 h 211455"/>
                  <a:gd name="connsiteX8" fmla="*/ 273749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7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7" y="211455"/>
                    </a:moveTo>
                    <a:lnTo>
                      <a:pt x="86677"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7" y="0"/>
                      <a:pt x="181166" y="0"/>
                    </a:cubicBezTo>
                    <a:cubicBezTo>
                      <a:pt x="229362" y="0"/>
                      <a:pt x="268796" y="36004"/>
                      <a:pt x="273749" y="82772"/>
                    </a:cubicBezTo>
                    <a:lnTo>
                      <a:pt x="273749" y="82772"/>
                    </a:lnTo>
                    <a:cubicBezTo>
                      <a:pt x="310134" y="82772"/>
                      <a:pt x="338709" y="111062"/>
                      <a:pt x="338709" y="147066"/>
                    </a:cubicBezTo>
                    <a:cubicBezTo>
                      <a:pt x="338709" y="181166"/>
                      <a:pt x="311182" y="210407"/>
                      <a:pt x="276701" y="211360"/>
                    </a:cubicBezTo>
                    <a:lnTo>
                      <a:pt x="276701" y="211360"/>
                    </a:lnTo>
                    <a:cubicBezTo>
                      <a:pt x="254127" y="211455"/>
                      <a:pt x="86677" y="211455"/>
                      <a:pt x="86677" y="21145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sp>
          <p:nvSpPr>
            <p:cNvPr id="913" name="TextBox 912">
              <a:extLst>
                <a:ext uri="{FF2B5EF4-FFF2-40B4-BE49-F238E27FC236}">
                  <a16:creationId xmlns:a16="http://schemas.microsoft.com/office/drawing/2014/main" id="{C2DBC646-0CE1-B4C1-250E-33904C50F41D}"/>
                </a:ext>
              </a:extLst>
            </p:cNvPr>
            <p:cNvSpPr txBox="1"/>
            <p:nvPr/>
          </p:nvSpPr>
          <p:spPr>
            <a:xfrm>
              <a:off x="3044853" y="4655223"/>
              <a:ext cx="952505"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Client apps &amp;</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Auth Method</a:t>
              </a:r>
            </a:p>
          </p:txBody>
        </p:sp>
      </p:grpSp>
      <p:sp>
        <p:nvSpPr>
          <p:cNvPr id="921" name="Conditions">
            <a:extLst>
              <a:ext uri="{FF2B5EF4-FFF2-40B4-BE49-F238E27FC236}">
                <a16:creationId xmlns:a16="http://schemas.microsoft.com/office/drawing/2014/main" id="{06F3028A-D2C0-6EED-31B8-E443F1A7239F}"/>
              </a:ext>
              <a:ext uri="{C183D7F6-B498-43B3-948B-1728B52AA6E4}">
                <adec:decorative xmlns:adec="http://schemas.microsoft.com/office/drawing/2017/decorative" val="1"/>
              </a:ext>
            </a:extLst>
          </p:cNvPr>
          <p:cNvSpPr/>
          <p:nvPr/>
        </p:nvSpPr>
        <p:spPr>
          <a:xfrm>
            <a:off x="3895987" y="1089030"/>
            <a:ext cx="1061509" cy="307777"/>
          </a:xfrm>
          <a:prstGeom prst="rect">
            <a:avLst/>
          </a:prstGeom>
        </p:spPr>
        <p:txBody>
          <a:bodyPr wrap="none">
            <a:spAutoFit/>
          </a:body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mj-lt"/>
                <a:ea typeface="ＭＳ Ｐゴシック" charset="0"/>
                <a:cs typeface="Segoe UI Semibold" panose="020B0702040204020203" pitchFamily="34" charset="0"/>
              </a:rPr>
              <a:t>Conditions</a:t>
            </a:r>
          </a:p>
        </p:txBody>
      </p:sp>
      <p:grpSp>
        <p:nvGrpSpPr>
          <p:cNvPr id="922" name="Group 921">
            <a:extLst>
              <a:ext uri="{FF2B5EF4-FFF2-40B4-BE49-F238E27FC236}">
                <a16:creationId xmlns:a16="http://schemas.microsoft.com/office/drawing/2014/main" id="{BC244840-0BB8-D0A4-2D3A-D84143D02ED6}"/>
              </a:ext>
              <a:ext uri="{C183D7F6-B498-43B3-948B-1728B52AA6E4}">
                <adec:decorative xmlns:adec="http://schemas.microsoft.com/office/drawing/2017/decorative" val="1"/>
              </a:ext>
            </a:extLst>
          </p:cNvPr>
          <p:cNvGrpSpPr/>
          <p:nvPr/>
        </p:nvGrpSpPr>
        <p:grpSpPr>
          <a:xfrm>
            <a:off x="4373571" y="1888414"/>
            <a:ext cx="3440074" cy="3435511"/>
            <a:chOff x="2873756" y="1463979"/>
            <a:chExt cx="3935261" cy="3930044"/>
          </a:xfrm>
        </p:grpSpPr>
        <p:sp>
          <p:nvSpPr>
            <p:cNvPr id="923" name="Freeform: Shape 922">
              <a:extLst>
                <a:ext uri="{FF2B5EF4-FFF2-40B4-BE49-F238E27FC236}">
                  <a16:creationId xmlns:a16="http://schemas.microsoft.com/office/drawing/2014/main" id="{AB34BEF0-4EDC-C620-17E4-E562F8600F4A}"/>
                </a:ext>
              </a:extLst>
            </p:cNvPr>
            <p:cNvSpPr/>
            <p:nvPr/>
          </p:nvSpPr>
          <p:spPr bwMode="auto">
            <a:xfrm>
              <a:off x="6080483"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24" name="Oval 923">
              <a:extLst>
                <a:ext uri="{FF2B5EF4-FFF2-40B4-BE49-F238E27FC236}">
                  <a16:creationId xmlns:a16="http://schemas.microsoft.com/office/drawing/2014/main" id="{A9097C9F-9343-B14F-3EAE-EBC2C331A052}"/>
                </a:ext>
              </a:extLst>
            </p:cNvPr>
            <p:cNvSpPr/>
            <p:nvPr/>
          </p:nvSpPr>
          <p:spPr bwMode="auto">
            <a:xfrm>
              <a:off x="2873756"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57" tIns="137806" rIns="172257" bIns="137806" numCol="1" spcCol="0" rtlCol="0" fromWordArt="0" anchor="ctr"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25" name="Oval 924">
              <a:extLst>
                <a:ext uri="{FF2B5EF4-FFF2-40B4-BE49-F238E27FC236}">
                  <a16:creationId xmlns:a16="http://schemas.microsoft.com/office/drawing/2014/main" id="{D48F05A7-0EEE-A01A-E17A-C8DDC601B693}"/>
                </a:ext>
              </a:extLst>
            </p:cNvPr>
            <p:cNvSpPr/>
            <p:nvPr/>
          </p:nvSpPr>
          <p:spPr bwMode="auto">
            <a:xfrm>
              <a:off x="5312235"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mn-ea"/>
                <a:cs typeface="Segoe UI" pitchFamily="34" charset="0"/>
              </a:endParaRPr>
            </a:p>
          </p:txBody>
        </p:sp>
        <p:grpSp>
          <p:nvGrpSpPr>
            <p:cNvPr id="926" name="Group 925">
              <a:extLst>
                <a:ext uri="{FF2B5EF4-FFF2-40B4-BE49-F238E27FC236}">
                  <a16:creationId xmlns:a16="http://schemas.microsoft.com/office/drawing/2014/main" id="{1E454BA5-E16E-7204-44D1-4144FFE2CD16}"/>
                </a:ext>
              </a:extLst>
            </p:cNvPr>
            <p:cNvGrpSpPr/>
            <p:nvPr/>
          </p:nvGrpSpPr>
          <p:grpSpPr>
            <a:xfrm rot="7443536">
              <a:off x="3418347" y="3378042"/>
              <a:ext cx="1407673" cy="1932398"/>
              <a:chOff x="5553745" y="2621551"/>
              <a:chExt cx="1407673" cy="1932398"/>
            </a:xfrm>
          </p:grpSpPr>
          <p:sp>
            <p:nvSpPr>
              <p:cNvPr id="930" name="Freeform: Shape 929">
                <a:extLst>
                  <a:ext uri="{FF2B5EF4-FFF2-40B4-BE49-F238E27FC236}">
                    <a16:creationId xmlns:a16="http://schemas.microsoft.com/office/drawing/2014/main" id="{872C0BBA-E469-C4BB-52A8-D8E7C01AE6A6}"/>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31" name="Oval 930">
                <a:extLst>
                  <a:ext uri="{FF2B5EF4-FFF2-40B4-BE49-F238E27FC236}">
                    <a16:creationId xmlns:a16="http://schemas.microsoft.com/office/drawing/2014/main" id="{A9F14DF5-BCE3-B1A6-FE65-D279B02845F4}"/>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nvGrpSpPr>
            <p:cNvPr id="927" name="Group 926">
              <a:extLst>
                <a:ext uri="{FF2B5EF4-FFF2-40B4-BE49-F238E27FC236}">
                  <a16:creationId xmlns:a16="http://schemas.microsoft.com/office/drawing/2014/main" id="{ED5417D7-A289-B002-1809-68BA1C1FAC00}"/>
                </a:ext>
              </a:extLst>
            </p:cNvPr>
            <p:cNvGrpSpPr/>
            <p:nvPr/>
          </p:nvGrpSpPr>
          <p:grpSpPr>
            <a:xfrm rot="14861745">
              <a:off x="3691207" y="1366766"/>
              <a:ext cx="1407673" cy="1932398"/>
              <a:chOff x="5553745" y="2621551"/>
              <a:chExt cx="1407673" cy="1932398"/>
            </a:xfrm>
          </p:grpSpPr>
          <p:sp>
            <p:nvSpPr>
              <p:cNvPr id="928" name="Freeform: Shape 927">
                <a:extLst>
                  <a:ext uri="{FF2B5EF4-FFF2-40B4-BE49-F238E27FC236}">
                    <a16:creationId xmlns:a16="http://schemas.microsoft.com/office/drawing/2014/main" id="{263555CC-1849-633E-7DF7-E8428762B8FC}"/>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29" name="Oval 928">
                <a:extLst>
                  <a:ext uri="{FF2B5EF4-FFF2-40B4-BE49-F238E27FC236}">
                    <a16:creationId xmlns:a16="http://schemas.microsoft.com/office/drawing/2014/main" id="{65BFA4A2-7A90-CE0B-4B8B-69C0031F79BF}"/>
                  </a:ext>
                </a:extLst>
              </p:cNvPr>
              <p:cNvSpPr/>
              <p:nvPr/>
            </p:nvSpPr>
            <p:spPr bwMode="auto">
              <a:xfrm>
                <a:off x="5553745" y="2911781"/>
                <a:ext cx="1339237"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grpSp>
        <p:nvGrpSpPr>
          <p:cNvPr id="932" name="Math stuff">
            <a:extLst>
              <a:ext uri="{FF2B5EF4-FFF2-40B4-BE49-F238E27FC236}">
                <a16:creationId xmlns:a16="http://schemas.microsoft.com/office/drawing/2014/main" id="{CE25BAD1-B549-DABC-2C75-9A5AD57C572D}"/>
              </a:ext>
              <a:ext uri="{C183D7F6-B498-43B3-948B-1728B52AA6E4}">
                <adec:decorative xmlns:adec="http://schemas.microsoft.com/office/drawing/2017/decorative" val="1"/>
              </a:ext>
            </a:extLst>
          </p:cNvPr>
          <p:cNvGrpSpPr/>
          <p:nvPr/>
        </p:nvGrpSpPr>
        <p:grpSpPr>
          <a:xfrm>
            <a:off x="5311146" y="2207358"/>
            <a:ext cx="909456" cy="921446"/>
            <a:chOff x="4304659" y="1589541"/>
            <a:chExt cx="1073894" cy="1088052"/>
          </a:xfrm>
        </p:grpSpPr>
        <p:pic>
          <p:nvPicPr>
            <p:cNvPr id="933" name="Picture 932" descr="A picture containing water, rain, nature&#10;&#10;Description generated with high confidence">
              <a:extLst>
                <a:ext uri="{FF2B5EF4-FFF2-40B4-BE49-F238E27FC236}">
                  <a16:creationId xmlns:a16="http://schemas.microsoft.com/office/drawing/2014/main" id="{454947DF-AB63-9655-59C6-1CC1EF457298}"/>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934" name="chip">
              <a:extLst>
                <a:ext uri="{FF2B5EF4-FFF2-40B4-BE49-F238E27FC236}">
                  <a16:creationId xmlns:a16="http://schemas.microsoft.com/office/drawing/2014/main" id="{F6A0B243-DF74-B2A3-6F2D-CB74F3951EF0}"/>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935" name="TextBox 934">
              <a:extLst>
                <a:ext uri="{FF2B5EF4-FFF2-40B4-BE49-F238E27FC236}">
                  <a16:creationId xmlns:a16="http://schemas.microsoft.com/office/drawing/2014/main" id="{59AEAEFF-8162-7363-13A8-911F428643AD}"/>
                </a:ext>
              </a:extLst>
            </p:cNvPr>
            <p:cNvSpPr txBox="1"/>
            <p:nvPr/>
          </p:nvSpPr>
          <p:spPr>
            <a:xfrm>
              <a:off x="4421877" y="1911492"/>
              <a:ext cx="819453" cy="363426"/>
            </a:xfrm>
            <a:prstGeom prst="rect">
              <a:avLst/>
            </a:prstGeom>
            <a:ln w="9525">
              <a:noFill/>
            </a:ln>
          </p:spPr>
          <p:txBody>
            <a:bodyPr wrap="squar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Machine</a:t>
              </a:r>
              <a:b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learning</a:t>
              </a:r>
            </a:p>
          </p:txBody>
        </p:sp>
      </p:grpSp>
      <p:sp>
        <p:nvSpPr>
          <p:cNvPr id="995" name="TextBox 994">
            <a:extLst>
              <a:ext uri="{FF2B5EF4-FFF2-40B4-BE49-F238E27FC236}">
                <a16:creationId xmlns:a16="http://schemas.microsoft.com/office/drawing/2014/main" id="{6BB043F2-7E6B-252A-BCDD-C05C5A2141FF}"/>
              </a:ext>
              <a:ext uri="{C183D7F6-B498-43B3-948B-1728B52AA6E4}">
                <adec:decorative xmlns:adec="http://schemas.microsoft.com/office/drawing/2017/decorative" val="1"/>
              </a:ext>
            </a:extLst>
          </p:cNvPr>
          <p:cNvSpPr txBox="1"/>
          <p:nvPr/>
        </p:nvSpPr>
        <p:spPr>
          <a:xfrm>
            <a:off x="6304236" y="2105853"/>
            <a:ext cx="607859"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Session</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Risk</a:t>
            </a:r>
          </a:p>
        </p:txBody>
      </p:sp>
      <p:grpSp>
        <p:nvGrpSpPr>
          <p:cNvPr id="997" name="Group 996">
            <a:extLst>
              <a:ext uri="{FF2B5EF4-FFF2-40B4-BE49-F238E27FC236}">
                <a16:creationId xmlns:a16="http://schemas.microsoft.com/office/drawing/2014/main" id="{5C8C1EE9-53BC-01AE-C54A-F3F21A3830B9}"/>
              </a:ext>
              <a:ext uri="{C183D7F6-B498-43B3-948B-1728B52AA6E4}">
                <adec:decorative xmlns:adec="http://schemas.microsoft.com/office/drawing/2017/decorative" val="1"/>
              </a:ext>
            </a:extLst>
          </p:cNvPr>
          <p:cNvGrpSpPr/>
          <p:nvPr/>
        </p:nvGrpSpPr>
        <p:grpSpPr>
          <a:xfrm>
            <a:off x="6502493" y="2465019"/>
            <a:ext cx="471980" cy="471981"/>
            <a:chOff x="3060314" y="5492593"/>
            <a:chExt cx="820074" cy="820072"/>
          </a:xfrm>
        </p:grpSpPr>
        <p:sp>
          <p:nvSpPr>
            <p:cNvPr id="999" name="Circle: Hollow 998">
              <a:extLst>
                <a:ext uri="{FF2B5EF4-FFF2-40B4-BE49-F238E27FC236}">
                  <a16:creationId xmlns:a16="http://schemas.microsoft.com/office/drawing/2014/main" id="{E3CBD3F8-5D90-0427-3400-49387F0956CE}"/>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Semibold" panose="020B0702040204020203" pitchFamily="34" charset="0"/>
              </a:endParaRPr>
            </a:p>
          </p:txBody>
        </p:sp>
        <p:sp>
          <p:nvSpPr>
            <p:cNvPr id="1000" name="Block Arc 999">
              <a:extLst>
                <a:ext uri="{FF2B5EF4-FFF2-40B4-BE49-F238E27FC236}">
                  <a16:creationId xmlns:a16="http://schemas.microsoft.com/office/drawing/2014/main" id="{EEB18B91-19F6-2580-370E-C958035E3971}"/>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1001" name="Block Arc 1000">
              <a:extLst>
                <a:ext uri="{FF2B5EF4-FFF2-40B4-BE49-F238E27FC236}">
                  <a16:creationId xmlns:a16="http://schemas.microsoft.com/office/drawing/2014/main" id="{4D5A698F-88C9-185D-0BEE-1C5A7FD78E0E}"/>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004" name="Isosceles Triangle 1003">
            <a:extLst>
              <a:ext uri="{FF2B5EF4-FFF2-40B4-BE49-F238E27FC236}">
                <a16:creationId xmlns:a16="http://schemas.microsoft.com/office/drawing/2014/main" id="{3B6F9A11-799B-6C0C-15F6-88473671D5FC}"/>
              </a:ext>
              <a:ext uri="{C183D7F6-B498-43B3-948B-1728B52AA6E4}">
                <adec:decorative xmlns:adec="http://schemas.microsoft.com/office/drawing/2017/decorative" val="1"/>
              </a:ext>
            </a:extLst>
          </p:cNvPr>
          <p:cNvSpPr/>
          <p:nvPr/>
        </p:nvSpPr>
        <p:spPr bwMode="auto">
          <a:xfrm rot="5400000" flipH="1">
            <a:off x="6874344" y="2653696"/>
            <a:ext cx="99798" cy="99798"/>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nvGrpSpPr>
          <p:cNvPr id="19" name="Group 18">
            <a:extLst>
              <a:ext uri="{FF2B5EF4-FFF2-40B4-BE49-F238E27FC236}">
                <a16:creationId xmlns:a16="http://schemas.microsoft.com/office/drawing/2014/main" id="{A16A85BF-0BB2-8D01-89AE-224DECAF41FD}"/>
              </a:ext>
              <a:ext uri="{C183D7F6-B498-43B3-948B-1728B52AA6E4}">
                <adec:decorative xmlns:adec="http://schemas.microsoft.com/office/drawing/2017/decorative" val="1"/>
              </a:ext>
            </a:extLst>
          </p:cNvPr>
          <p:cNvGrpSpPr/>
          <p:nvPr/>
        </p:nvGrpSpPr>
        <p:grpSpPr>
          <a:xfrm>
            <a:off x="6502824" y="2558822"/>
            <a:ext cx="455741" cy="284374"/>
            <a:chOff x="6502825" y="2431256"/>
            <a:chExt cx="455741" cy="284374"/>
          </a:xfrm>
        </p:grpSpPr>
        <p:sp>
          <p:nvSpPr>
            <p:cNvPr id="998" name="Oval 997">
              <a:extLst>
                <a:ext uri="{FF2B5EF4-FFF2-40B4-BE49-F238E27FC236}">
                  <a16:creationId xmlns:a16="http://schemas.microsoft.com/office/drawing/2014/main" id="{5668A3DD-7459-4730-5A37-82461A58787D}"/>
                </a:ext>
              </a:extLst>
            </p:cNvPr>
            <p:cNvSpPr/>
            <p:nvPr/>
          </p:nvSpPr>
          <p:spPr bwMode="auto">
            <a:xfrm>
              <a:off x="6596297" y="2431256"/>
              <a:ext cx="284374" cy="284374"/>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Semibold" panose="020B0702040204020203" pitchFamily="34" charset="0"/>
              </a:endParaRPr>
            </a:p>
          </p:txBody>
        </p:sp>
        <p:sp>
          <p:nvSpPr>
            <p:cNvPr id="1003" name="Isosceles Triangle 1002">
              <a:extLst>
                <a:ext uri="{FF2B5EF4-FFF2-40B4-BE49-F238E27FC236}">
                  <a16:creationId xmlns:a16="http://schemas.microsoft.com/office/drawing/2014/main" id="{70754DCC-DAB5-C9BF-8E60-A3AC87D54193}"/>
                </a:ext>
              </a:extLst>
            </p:cNvPr>
            <p:cNvSpPr/>
            <p:nvPr/>
          </p:nvSpPr>
          <p:spPr bwMode="auto">
            <a:xfrm rot="16200000">
              <a:off x="6502825" y="2526130"/>
              <a:ext cx="99798" cy="99798"/>
            </a:xfrm>
            <a:prstGeom prst="triangl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23" name="Isosceles Triangle 22">
              <a:extLst>
                <a:ext uri="{FF2B5EF4-FFF2-40B4-BE49-F238E27FC236}">
                  <a16:creationId xmlns:a16="http://schemas.microsoft.com/office/drawing/2014/main" id="{26035D63-E97C-4087-FC24-CE3FAEA0F119}"/>
                </a:ext>
              </a:extLst>
            </p:cNvPr>
            <p:cNvSpPr/>
            <p:nvPr/>
          </p:nvSpPr>
          <p:spPr bwMode="auto">
            <a:xfrm rot="16200000">
              <a:off x="6858768" y="2526130"/>
              <a:ext cx="99798" cy="99798"/>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005" name="Oval 1004">
            <a:extLst>
              <a:ext uri="{FF2B5EF4-FFF2-40B4-BE49-F238E27FC236}">
                <a16:creationId xmlns:a16="http://schemas.microsoft.com/office/drawing/2014/main" id="{3DD68363-65C9-FF35-A282-C4829317BC88}"/>
              </a:ext>
              <a:ext uri="{C183D7F6-B498-43B3-948B-1728B52AA6E4}">
                <adec:decorative xmlns:adec="http://schemas.microsoft.com/office/drawing/2017/decorative" val="1"/>
              </a:ext>
            </a:extLst>
          </p:cNvPr>
          <p:cNvSpPr/>
          <p:nvPr/>
        </p:nvSpPr>
        <p:spPr bwMode="auto">
          <a:xfrm>
            <a:off x="6591614" y="2554138"/>
            <a:ext cx="293739" cy="293742"/>
          </a:xfrm>
          <a:prstGeom prst="ellipse">
            <a:avLst/>
          </a:prstGeom>
          <a:solidFill>
            <a:srgbClr val="FFFFFF"/>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Semibold" panose="020B0702040204020203" pitchFamily="34" charset="0"/>
            </a:endParaRPr>
          </a:p>
        </p:txBody>
      </p:sp>
      <p:sp>
        <p:nvSpPr>
          <p:cNvPr id="1006" name="Rectangle 1005">
            <a:extLst>
              <a:ext uri="{FF2B5EF4-FFF2-40B4-BE49-F238E27FC236}">
                <a16:creationId xmlns:a16="http://schemas.microsoft.com/office/drawing/2014/main" id="{C3734DC9-E632-A2F9-E2A1-D250EAA9E3F8}"/>
              </a:ext>
              <a:ext uri="{C183D7F6-B498-43B3-948B-1728B52AA6E4}">
                <adec:decorative xmlns:adec="http://schemas.microsoft.com/office/drawing/2017/decorative" val="1"/>
              </a:ext>
            </a:extLst>
          </p:cNvPr>
          <p:cNvSpPr/>
          <p:nvPr/>
        </p:nvSpPr>
        <p:spPr>
          <a:xfrm>
            <a:off x="6704018" y="2626651"/>
            <a:ext cx="68930" cy="153888"/>
          </a:xfrm>
          <a:prstGeom prst="rect">
            <a:avLst/>
          </a:prstGeom>
        </p:spPr>
        <p:txBody>
          <a:bodyPr wrap="none" lIns="0" tIns="0" rIns="0" bIns="0">
            <a:sp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ea typeface="Segoe UI" pitchFamily="34" charset="0"/>
                <a:cs typeface="Segoe UI Semibold" panose="020B0702040204020203" pitchFamily="34" charset="0"/>
              </a:rPr>
              <a:t>3</a:t>
            </a:r>
          </a:p>
        </p:txBody>
      </p:sp>
      <p:grpSp>
        <p:nvGrpSpPr>
          <p:cNvPr id="16" name="Group 15">
            <a:extLst>
              <a:ext uri="{FF2B5EF4-FFF2-40B4-BE49-F238E27FC236}">
                <a16:creationId xmlns:a16="http://schemas.microsoft.com/office/drawing/2014/main" id="{5AE74E46-C61D-6B49-F4ED-712A6AED15BD}"/>
              </a:ext>
              <a:ext uri="{C183D7F6-B498-43B3-948B-1728B52AA6E4}">
                <adec:decorative xmlns:adec="http://schemas.microsoft.com/office/drawing/2017/decorative" val="1"/>
              </a:ext>
            </a:extLst>
          </p:cNvPr>
          <p:cNvGrpSpPr/>
          <p:nvPr/>
        </p:nvGrpSpPr>
        <p:grpSpPr>
          <a:xfrm>
            <a:off x="5198716" y="1136549"/>
            <a:ext cx="1660754" cy="1225894"/>
            <a:chOff x="5198717" y="1008983"/>
            <a:chExt cx="1660754" cy="1225894"/>
          </a:xfrm>
        </p:grpSpPr>
        <p:sp>
          <p:nvSpPr>
            <p:cNvPr id="909" name="Isosceles Triangle 908">
              <a:extLst>
                <a:ext uri="{FF2B5EF4-FFF2-40B4-BE49-F238E27FC236}">
                  <a16:creationId xmlns:a16="http://schemas.microsoft.com/office/drawing/2014/main" id="{EACA8963-41BA-2EB1-CCFB-4C51B4CEECC8}"/>
                </a:ext>
              </a:extLst>
            </p:cNvPr>
            <p:cNvSpPr/>
            <p:nvPr/>
          </p:nvSpPr>
          <p:spPr bwMode="auto">
            <a:xfrm flipV="1">
              <a:off x="5198717" y="1097185"/>
              <a:ext cx="1660754" cy="1137692"/>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effectLst/>
                  <a:uLnTx/>
                  <a:uFillTx/>
                  <a:ea typeface="Segoe UI" pitchFamily="34" charset="0"/>
                  <a:cs typeface="Segoe UI" pitchFamily="34" charset="0"/>
                </a:rPr>
                <a:t> </a:t>
              </a:r>
            </a:p>
          </p:txBody>
        </p:sp>
        <p:sp>
          <p:nvSpPr>
            <p:cNvPr id="1008" name="Isosceles Triangle 1007">
              <a:extLst>
                <a:ext uri="{FF2B5EF4-FFF2-40B4-BE49-F238E27FC236}">
                  <a16:creationId xmlns:a16="http://schemas.microsoft.com/office/drawing/2014/main" id="{4C2D8488-3FAE-BAE9-EA73-8F6DE095D374}"/>
                </a:ext>
              </a:extLst>
            </p:cNvPr>
            <p:cNvSpPr/>
            <p:nvPr/>
          </p:nvSpPr>
          <p:spPr bwMode="auto">
            <a:xfrm flipV="1">
              <a:off x="5260334" y="1008983"/>
              <a:ext cx="1537522" cy="1032323"/>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effectLst/>
                  <a:uLnTx/>
                  <a:uFillTx/>
                  <a:ea typeface="Segoe UI" pitchFamily="34" charset="0"/>
                  <a:cs typeface="Segoe UI" pitchFamily="34" charset="0"/>
                </a:rPr>
                <a:t> </a:t>
              </a:r>
            </a:p>
          </p:txBody>
        </p:sp>
      </p:grpSp>
      <p:grpSp>
        <p:nvGrpSpPr>
          <p:cNvPr id="1009" name="10TB of Data">
            <a:extLst>
              <a:ext uri="{FF2B5EF4-FFF2-40B4-BE49-F238E27FC236}">
                <a16:creationId xmlns:a16="http://schemas.microsoft.com/office/drawing/2014/main" id="{BEA75D51-DDA4-515A-D9FC-D4B27269C2F5}"/>
              </a:ext>
              <a:ext uri="{C183D7F6-B498-43B3-948B-1728B52AA6E4}">
                <adec:decorative xmlns:adec="http://schemas.microsoft.com/office/drawing/2017/decorative" val="1"/>
              </a:ext>
            </a:extLst>
          </p:cNvPr>
          <p:cNvGrpSpPr/>
          <p:nvPr/>
        </p:nvGrpSpPr>
        <p:grpSpPr>
          <a:xfrm>
            <a:off x="5715497" y="962404"/>
            <a:ext cx="688254" cy="760366"/>
            <a:chOff x="4474513" y="437335"/>
            <a:chExt cx="787326" cy="869819"/>
          </a:xfrm>
        </p:grpSpPr>
        <p:grpSp>
          <p:nvGrpSpPr>
            <p:cNvPr id="1010" name="Group 167">
              <a:extLst>
                <a:ext uri="{FF2B5EF4-FFF2-40B4-BE49-F238E27FC236}">
                  <a16:creationId xmlns:a16="http://schemas.microsoft.com/office/drawing/2014/main" id="{7D3F8AD9-EF7B-9D03-7B95-D3B26BCF3575}"/>
                </a:ext>
              </a:extLst>
            </p:cNvPr>
            <p:cNvGrpSpPr>
              <a:grpSpLocks noChangeAspect="1"/>
            </p:cNvGrpSpPr>
            <p:nvPr/>
          </p:nvGrpSpPr>
          <p:grpSpPr bwMode="auto">
            <a:xfrm>
              <a:off x="4499386" y="437335"/>
              <a:ext cx="664881" cy="869819"/>
              <a:chOff x="6332" y="882"/>
              <a:chExt cx="425" cy="556"/>
            </a:xfrm>
            <a:solidFill>
              <a:srgbClr val="353535"/>
            </a:solidFill>
          </p:grpSpPr>
          <p:sp>
            <p:nvSpPr>
              <p:cNvPr id="1012" name="Freeform 169">
                <a:extLst>
                  <a:ext uri="{FF2B5EF4-FFF2-40B4-BE49-F238E27FC236}">
                    <a16:creationId xmlns:a16="http://schemas.microsoft.com/office/drawing/2014/main" id="{5A5AC919-94D0-A0AA-F870-C4FCDBD6D34B}"/>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3" name="Freeform 170">
                <a:extLst>
                  <a:ext uri="{FF2B5EF4-FFF2-40B4-BE49-F238E27FC236}">
                    <a16:creationId xmlns:a16="http://schemas.microsoft.com/office/drawing/2014/main" id="{4F31D8FF-7595-11A3-696A-AA571019F316}"/>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4" name="Freeform 171">
                <a:extLst>
                  <a:ext uri="{FF2B5EF4-FFF2-40B4-BE49-F238E27FC236}">
                    <a16:creationId xmlns:a16="http://schemas.microsoft.com/office/drawing/2014/main" id="{344AFE20-C296-D5AD-28EB-1EAB2653D349}"/>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5" name="Freeform 172">
                <a:extLst>
                  <a:ext uri="{FF2B5EF4-FFF2-40B4-BE49-F238E27FC236}">
                    <a16:creationId xmlns:a16="http://schemas.microsoft.com/office/drawing/2014/main" id="{210B6059-58EA-8862-992E-8CB2137128E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6" name="Freeform 173">
                <a:extLst>
                  <a:ext uri="{FF2B5EF4-FFF2-40B4-BE49-F238E27FC236}">
                    <a16:creationId xmlns:a16="http://schemas.microsoft.com/office/drawing/2014/main" id="{1E3BDBAF-4A61-5369-3600-4933469E29FB}"/>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7" name="Freeform 174">
                <a:extLst>
                  <a:ext uri="{FF2B5EF4-FFF2-40B4-BE49-F238E27FC236}">
                    <a16:creationId xmlns:a16="http://schemas.microsoft.com/office/drawing/2014/main" id="{D81B02EC-15BE-260A-8D53-FFBFA5CCF7F5}"/>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8" name="Freeform 175">
                <a:extLst>
                  <a:ext uri="{FF2B5EF4-FFF2-40B4-BE49-F238E27FC236}">
                    <a16:creationId xmlns:a16="http://schemas.microsoft.com/office/drawing/2014/main" id="{F23848B3-4AA7-694E-7516-99ACFCEDA7BE}"/>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9" name="Freeform 176">
                <a:extLst>
                  <a:ext uri="{FF2B5EF4-FFF2-40B4-BE49-F238E27FC236}">
                    <a16:creationId xmlns:a16="http://schemas.microsoft.com/office/drawing/2014/main" id="{739362E1-2DBF-566D-FC4F-AC7D80C6B970}"/>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0" name="Freeform 177">
                <a:extLst>
                  <a:ext uri="{FF2B5EF4-FFF2-40B4-BE49-F238E27FC236}">
                    <a16:creationId xmlns:a16="http://schemas.microsoft.com/office/drawing/2014/main" id="{F6420FCC-5289-C673-9191-631853205EF0}"/>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1" name="Freeform 178">
                <a:extLst>
                  <a:ext uri="{FF2B5EF4-FFF2-40B4-BE49-F238E27FC236}">
                    <a16:creationId xmlns:a16="http://schemas.microsoft.com/office/drawing/2014/main" id="{02FC009A-267F-1CDE-1C37-CB21978F5717}"/>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2" name="Freeform 179">
                <a:extLst>
                  <a:ext uri="{FF2B5EF4-FFF2-40B4-BE49-F238E27FC236}">
                    <a16:creationId xmlns:a16="http://schemas.microsoft.com/office/drawing/2014/main" id="{3ED91D3C-ADDE-4A75-B056-E389A4753B12}"/>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3" name="Freeform 180">
                <a:extLst>
                  <a:ext uri="{FF2B5EF4-FFF2-40B4-BE49-F238E27FC236}">
                    <a16:creationId xmlns:a16="http://schemas.microsoft.com/office/drawing/2014/main" id="{3777A228-F31A-1DEC-DC0A-B0A36F5C9BF4}"/>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4" name="Freeform 181">
                <a:extLst>
                  <a:ext uri="{FF2B5EF4-FFF2-40B4-BE49-F238E27FC236}">
                    <a16:creationId xmlns:a16="http://schemas.microsoft.com/office/drawing/2014/main" id="{F0EEFC2A-3AC1-3813-5468-A34D0968422D}"/>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5" name="Freeform 182">
                <a:extLst>
                  <a:ext uri="{FF2B5EF4-FFF2-40B4-BE49-F238E27FC236}">
                    <a16:creationId xmlns:a16="http://schemas.microsoft.com/office/drawing/2014/main" id="{2812BFE8-81D8-555D-26BE-C71560AF7E47}"/>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6" name="Freeform 183">
                <a:extLst>
                  <a:ext uri="{FF2B5EF4-FFF2-40B4-BE49-F238E27FC236}">
                    <a16:creationId xmlns:a16="http://schemas.microsoft.com/office/drawing/2014/main" id="{5E302430-1954-1373-985D-C1398941559E}"/>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sp>
          <p:nvSpPr>
            <p:cNvPr id="1011" name="TextBox 1010">
              <a:extLst>
                <a:ext uri="{FF2B5EF4-FFF2-40B4-BE49-F238E27FC236}">
                  <a16:creationId xmlns:a16="http://schemas.microsoft.com/office/drawing/2014/main" id="{8B8DB13D-A2A7-27E4-4D78-9A78ED14F33C}"/>
                </a:ext>
              </a:extLst>
            </p:cNvPr>
            <p:cNvSpPr txBox="1"/>
            <p:nvPr/>
          </p:nvSpPr>
          <p:spPr>
            <a:xfrm>
              <a:off x="4474513" y="1018137"/>
              <a:ext cx="787326" cy="211248"/>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chemeClr val="accent1">
                      <a:lumMod val="75000"/>
                    </a:schemeClr>
                  </a:solidFill>
                  <a:effectLst/>
                  <a:uLnTx/>
                  <a:uFillTx/>
                  <a:latin typeface="+mj-lt"/>
                  <a:ea typeface="+mn-ea"/>
                  <a:cs typeface="Segoe UI Semibold" panose="020B0702040204020203" pitchFamily="34" charset="0"/>
                </a:rPr>
                <a:t>171</a:t>
              </a:r>
              <a:r>
                <a:rPr kumimoji="0" lang="en-US" sz="1000" b="0" i="0" u="none" strike="noStrike" kern="0" cap="none" spc="0" normalizeH="0" baseline="0" noProof="0">
                  <a:ln>
                    <a:noFill/>
                  </a:ln>
                  <a:solidFill>
                    <a:schemeClr val="accent1">
                      <a:lumMod val="75000"/>
                    </a:schemeClr>
                  </a:solidFill>
                  <a:effectLst/>
                  <a:uLnTx/>
                  <a:uFillTx/>
                  <a:ea typeface="+mn-ea"/>
                </a:rPr>
                <a:t>TB</a:t>
              </a:r>
            </a:p>
          </p:txBody>
        </p:sp>
      </p:grpSp>
      <p:grpSp>
        <p:nvGrpSpPr>
          <p:cNvPr id="1030" name="Group 1029">
            <a:extLst>
              <a:ext uri="{FF2B5EF4-FFF2-40B4-BE49-F238E27FC236}">
                <a16:creationId xmlns:a16="http://schemas.microsoft.com/office/drawing/2014/main" id="{79D5D745-57AB-F317-B913-4D8A2B210070}"/>
              </a:ext>
              <a:ext uri="{C183D7F6-B498-43B3-948B-1728B52AA6E4}">
                <adec:decorative xmlns:adec="http://schemas.microsoft.com/office/drawing/2017/decorative" val="1"/>
              </a:ext>
            </a:extLst>
          </p:cNvPr>
          <p:cNvGrpSpPr/>
          <p:nvPr/>
        </p:nvGrpSpPr>
        <p:grpSpPr>
          <a:xfrm>
            <a:off x="9687820" y="2738690"/>
            <a:ext cx="1578674" cy="1236361"/>
            <a:chOff x="10192198" y="2810690"/>
            <a:chExt cx="1600200" cy="1253219"/>
          </a:xfrm>
        </p:grpSpPr>
        <p:sp>
          <p:nvSpPr>
            <p:cNvPr id="1031" name="Freeform 38">
              <a:extLst>
                <a:ext uri="{FF2B5EF4-FFF2-40B4-BE49-F238E27FC236}">
                  <a16:creationId xmlns:a16="http://schemas.microsoft.com/office/drawing/2014/main" id="{46BC5A23-4461-93A1-E5CF-D85E988CF65E}"/>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0"/>
              <a:stretch>
                <a:fillRect/>
              </a:stretch>
            </a:blipFill>
            <a:ln w="9525">
              <a:solidFill>
                <a:schemeClr val="bg2">
                  <a:lumMod val="75000"/>
                </a:schemeClr>
              </a:solidFill>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32" name="Rectangle 1031">
              <a:extLst>
                <a:ext uri="{FF2B5EF4-FFF2-40B4-BE49-F238E27FC236}">
                  <a16:creationId xmlns:a16="http://schemas.microsoft.com/office/drawing/2014/main" id="{B6AD0351-0F04-9CA5-093A-FE33A5178D19}"/>
                </a:ext>
              </a:extLst>
            </p:cNvPr>
            <p:cNvSpPr/>
            <p:nvPr/>
          </p:nvSpPr>
          <p:spPr>
            <a:xfrm>
              <a:off x="10192198" y="3783133"/>
              <a:ext cx="1600200" cy="28077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mj-lt"/>
                  <a:ea typeface="+mn-ea"/>
                  <a:cs typeface="Segoe UI" pitchFamily="34" charset="0"/>
                </a:rPr>
                <a:t>Cloud SaaS apps</a:t>
              </a:r>
              <a:endParaRPr kumimoji="0" lang="en-US" sz="1200" b="0" i="0" u="none" strike="noStrike" kern="1200" cap="none" spc="0" normalizeH="0" baseline="0" noProof="0">
                <a:ln>
                  <a:noFill/>
                </a:ln>
                <a:effectLst/>
                <a:uLnTx/>
                <a:uFillTx/>
                <a:latin typeface="+mj-lt"/>
                <a:ea typeface="+mn-ea"/>
              </a:endParaRPr>
            </a:p>
          </p:txBody>
        </p:sp>
      </p:grpSp>
      <p:grpSp>
        <p:nvGrpSpPr>
          <p:cNvPr id="1033" name="Group 1032">
            <a:extLst>
              <a:ext uri="{FF2B5EF4-FFF2-40B4-BE49-F238E27FC236}">
                <a16:creationId xmlns:a16="http://schemas.microsoft.com/office/drawing/2014/main" id="{96DE6A50-79CF-EF07-3E8A-6E77AFD85143}"/>
              </a:ext>
              <a:ext uri="{C183D7F6-B498-43B3-948B-1728B52AA6E4}">
                <adec:decorative xmlns:adec="http://schemas.microsoft.com/office/drawing/2017/decorative" val="1"/>
              </a:ext>
            </a:extLst>
          </p:cNvPr>
          <p:cNvGrpSpPr/>
          <p:nvPr/>
        </p:nvGrpSpPr>
        <p:grpSpPr>
          <a:xfrm>
            <a:off x="9576311" y="4216831"/>
            <a:ext cx="1713988" cy="1387575"/>
            <a:chOff x="10098218" y="4868079"/>
            <a:chExt cx="1737360" cy="1406497"/>
          </a:xfrm>
        </p:grpSpPr>
        <p:grpSp>
          <p:nvGrpSpPr>
            <p:cNvPr id="1034" name="Group 1033">
              <a:extLst>
                <a:ext uri="{FF2B5EF4-FFF2-40B4-BE49-F238E27FC236}">
                  <a16:creationId xmlns:a16="http://schemas.microsoft.com/office/drawing/2014/main" id="{4EEC206B-A1A8-E7FD-A12B-EF35A165BA3F}"/>
                </a:ext>
              </a:extLst>
            </p:cNvPr>
            <p:cNvGrpSpPr/>
            <p:nvPr/>
          </p:nvGrpSpPr>
          <p:grpSpPr>
            <a:xfrm>
              <a:off x="10221204" y="4868079"/>
              <a:ext cx="1491388" cy="1042782"/>
              <a:chOff x="7467600" y="4990305"/>
              <a:chExt cx="2214565" cy="1548429"/>
            </a:xfrm>
          </p:grpSpPr>
          <p:sp>
            <p:nvSpPr>
              <p:cNvPr id="1036" name="Oval 1035">
                <a:extLst>
                  <a:ext uri="{FF2B5EF4-FFF2-40B4-BE49-F238E27FC236}">
                    <a16:creationId xmlns:a16="http://schemas.microsoft.com/office/drawing/2014/main" id="{9DA52BF4-E688-A011-877E-124737D7D95B}"/>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nvGrpSpPr>
              <p:cNvPr id="1037" name="Group 1036">
                <a:extLst>
                  <a:ext uri="{FF2B5EF4-FFF2-40B4-BE49-F238E27FC236}">
                    <a16:creationId xmlns:a16="http://schemas.microsoft.com/office/drawing/2014/main" id="{346B4E8B-7579-29C7-4437-884BD46C3520}"/>
                  </a:ext>
                </a:extLst>
              </p:cNvPr>
              <p:cNvGrpSpPr/>
              <p:nvPr/>
            </p:nvGrpSpPr>
            <p:grpSpPr>
              <a:xfrm>
                <a:off x="8580166" y="5347140"/>
                <a:ext cx="894919" cy="752296"/>
                <a:chOff x="8554412" y="5299068"/>
                <a:chExt cx="894919" cy="752296"/>
              </a:xfrm>
            </p:grpSpPr>
            <p:sp>
              <p:nvSpPr>
                <p:cNvPr id="1067" name="Browser_2" title="Icon of a browser window with a home symbol inside">
                  <a:extLst>
                    <a:ext uri="{FF2B5EF4-FFF2-40B4-BE49-F238E27FC236}">
                      <a16:creationId xmlns:a16="http://schemas.microsoft.com/office/drawing/2014/main" id="{86907C5D-D5A7-5F31-DCED-73BD3F1DAC25}"/>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1068" name="GenericApp_EB3B" title="Icon of an app window">
                  <a:extLst>
                    <a:ext uri="{FF2B5EF4-FFF2-40B4-BE49-F238E27FC236}">
                      <a16:creationId xmlns:a16="http://schemas.microsoft.com/office/drawing/2014/main" id="{7132164E-D072-7B25-D010-98E66BF27925}"/>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1069" name="Website" title="Icon of multiple app windows">
                  <a:extLst>
                    <a:ext uri="{FF2B5EF4-FFF2-40B4-BE49-F238E27FC236}">
                      <a16:creationId xmlns:a16="http://schemas.microsoft.com/office/drawing/2014/main" id="{44A565E4-9EC1-1D1A-A888-A5E094BE05A2}"/>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grpSp>
            <p:nvGrpSpPr>
              <p:cNvPr id="1038" name="Group 207">
                <a:extLst>
                  <a:ext uri="{FF2B5EF4-FFF2-40B4-BE49-F238E27FC236}">
                    <a16:creationId xmlns:a16="http://schemas.microsoft.com/office/drawing/2014/main" id="{65362F07-0939-7D02-B39C-735AC4D8A290}"/>
                  </a:ext>
                </a:extLst>
              </p:cNvPr>
              <p:cNvGrpSpPr>
                <a:grpSpLocks noChangeAspect="1"/>
              </p:cNvGrpSpPr>
              <p:nvPr/>
            </p:nvGrpSpPr>
            <p:grpSpPr bwMode="auto">
              <a:xfrm>
                <a:off x="7467600" y="5496188"/>
                <a:ext cx="1071415" cy="1042546"/>
                <a:chOff x="3750" y="2040"/>
                <a:chExt cx="334" cy="325"/>
              </a:xfrm>
              <a:solidFill>
                <a:srgbClr val="0078D7"/>
              </a:solidFill>
            </p:grpSpPr>
            <p:sp>
              <p:nvSpPr>
                <p:cNvPr id="1039" name="Rectangle 208">
                  <a:extLst>
                    <a:ext uri="{FF2B5EF4-FFF2-40B4-BE49-F238E27FC236}">
                      <a16:creationId xmlns:a16="http://schemas.microsoft.com/office/drawing/2014/main" id="{A34427DA-523A-CE2D-387A-95A5A6A03C4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0" name="Freeform 209">
                  <a:extLst>
                    <a:ext uri="{FF2B5EF4-FFF2-40B4-BE49-F238E27FC236}">
                      <a16:creationId xmlns:a16="http://schemas.microsoft.com/office/drawing/2014/main" id="{6E521A8E-F156-C9FD-3E22-B675DF738AA7}"/>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1" name="Freeform 210">
                  <a:extLst>
                    <a:ext uri="{FF2B5EF4-FFF2-40B4-BE49-F238E27FC236}">
                      <a16:creationId xmlns:a16="http://schemas.microsoft.com/office/drawing/2014/main" id="{A271B2E4-6210-AF33-E20A-C61C0C27A570}"/>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2" name="Freeform 211">
                  <a:extLst>
                    <a:ext uri="{FF2B5EF4-FFF2-40B4-BE49-F238E27FC236}">
                      <a16:creationId xmlns:a16="http://schemas.microsoft.com/office/drawing/2014/main" id="{68565D12-C0E6-D533-072E-A853728D6D4E}"/>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3" name="Rectangle 212">
                  <a:extLst>
                    <a:ext uri="{FF2B5EF4-FFF2-40B4-BE49-F238E27FC236}">
                      <a16:creationId xmlns:a16="http://schemas.microsoft.com/office/drawing/2014/main" id="{D7D3B059-EEA7-BECF-245B-75D59E95C644}"/>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4" name="Rectangle 213">
                  <a:extLst>
                    <a:ext uri="{FF2B5EF4-FFF2-40B4-BE49-F238E27FC236}">
                      <a16:creationId xmlns:a16="http://schemas.microsoft.com/office/drawing/2014/main" id="{0EC47634-4364-0727-4426-83C97EC68A6E}"/>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5" name="Rectangle 214">
                  <a:extLst>
                    <a:ext uri="{FF2B5EF4-FFF2-40B4-BE49-F238E27FC236}">
                      <a16:creationId xmlns:a16="http://schemas.microsoft.com/office/drawing/2014/main" id="{F01408A8-1E9E-C921-F847-2506150B1B1E}"/>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6" name="Rectangle 215">
                  <a:extLst>
                    <a:ext uri="{FF2B5EF4-FFF2-40B4-BE49-F238E27FC236}">
                      <a16:creationId xmlns:a16="http://schemas.microsoft.com/office/drawing/2014/main" id="{0B6E160E-9668-6151-28D7-8CA8D8C07F2E}"/>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7" name="Rectangle 216">
                  <a:extLst>
                    <a:ext uri="{FF2B5EF4-FFF2-40B4-BE49-F238E27FC236}">
                      <a16:creationId xmlns:a16="http://schemas.microsoft.com/office/drawing/2014/main" id="{A447F2FF-E738-CA03-B207-2C80358705E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8" name="Rectangle 217">
                  <a:extLst>
                    <a:ext uri="{FF2B5EF4-FFF2-40B4-BE49-F238E27FC236}">
                      <a16:creationId xmlns:a16="http://schemas.microsoft.com/office/drawing/2014/main" id="{A5159BF9-F2E9-346A-2CA5-065DFCC947D3}"/>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9" name="Rectangle 218">
                  <a:extLst>
                    <a:ext uri="{FF2B5EF4-FFF2-40B4-BE49-F238E27FC236}">
                      <a16:creationId xmlns:a16="http://schemas.microsoft.com/office/drawing/2014/main" id="{463BD89B-D618-7C4E-F8BE-C9CD7E06CF9A}"/>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0" name="Rectangle 219">
                  <a:extLst>
                    <a:ext uri="{FF2B5EF4-FFF2-40B4-BE49-F238E27FC236}">
                      <a16:creationId xmlns:a16="http://schemas.microsoft.com/office/drawing/2014/main" id="{7FDFE6F0-9C5C-35D9-809C-A7CA4A54D3E4}"/>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1" name="Rectangle 220">
                  <a:extLst>
                    <a:ext uri="{FF2B5EF4-FFF2-40B4-BE49-F238E27FC236}">
                      <a16:creationId xmlns:a16="http://schemas.microsoft.com/office/drawing/2014/main" id="{A5710AE6-E230-7F03-9369-442ECA6C520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2" name="Rectangle 221">
                  <a:extLst>
                    <a:ext uri="{FF2B5EF4-FFF2-40B4-BE49-F238E27FC236}">
                      <a16:creationId xmlns:a16="http://schemas.microsoft.com/office/drawing/2014/main" id="{1D692AF7-2D5E-A7C9-9F9C-B437FA8352C4}"/>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3" name="Rectangle 222">
                  <a:extLst>
                    <a:ext uri="{FF2B5EF4-FFF2-40B4-BE49-F238E27FC236}">
                      <a16:creationId xmlns:a16="http://schemas.microsoft.com/office/drawing/2014/main" id="{BABD5D20-7C91-FFA1-5A40-D7E7E92E341D}"/>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4" name="Rectangle 223">
                  <a:extLst>
                    <a:ext uri="{FF2B5EF4-FFF2-40B4-BE49-F238E27FC236}">
                      <a16:creationId xmlns:a16="http://schemas.microsoft.com/office/drawing/2014/main" id="{008701D7-405E-7148-2E66-E740B264EF46}"/>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5" name="Rectangle 224">
                  <a:extLst>
                    <a:ext uri="{FF2B5EF4-FFF2-40B4-BE49-F238E27FC236}">
                      <a16:creationId xmlns:a16="http://schemas.microsoft.com/office/drawing/2014/main" id="{98540F91-5BD8-BC0E-9CAD-CE82E82F57A8}"/>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6" name="Rectangle 225">
                  <a:extLst>
                    <a:ext uri="{FF2B5EF4-FFF2-40B4-BE49-F238E27FC236}">
                      <a16:creationId xmlns:a16="http://schemas.microsoft.com/office/drawing/2014/main" id="{3F230833-8F28-2D29-447B-7115900A2EE4}"/>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7" name="Rectangle 226">
                  <a:extLst>
                    <a:ext uri="{FF2B5EF4-FFF2-40B4-BE49-F238E27FC236}">
                      <a16:creationId xmlns:a16="http://schemas.microsoft.com/office/drawing/2014/main" id="{06842414-C2CE-0D77-3FA2-21A0FF3700CC}"/>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8" name="Rectangle 227">
                  <a:extLst>
                    <a:ext uri="{FF2B5EF4-FFF2-40B4-BE49-F238E27FC236}">
                      <a16:creationId xmlns:a16="http://schemas.microsoft.com/office/drawing/2014/main" id="{01F3BECA-5B11-B257-26CC-C71BA0A4A6F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9" name="Rectangle 228">
                  <a:extLst>
                    <a:ext uri="{FF2B5EF4-FFF2-40B4-BE49-F238E27FC236}">
                      <a16:creationId xmlns:a16="http://schemas.microsoft.com/office/drawing/2014/main" id="{DAE85F98-C1ED-159C-29D4-373BB7D1AC04}"/>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0" name="Rectangle 229">
                  <a:extLst>
                    <a:ext uri="{FF2B5EF4-FFF2-40B4-BE49-F238E27FC236}">
                      <a16:creationId xmlns:a16="http://schemas.microsoft.com/office/drawing/2014/main" id="{DDE031E4-1017-B3E6-0B5E-A6B51165EDCA}"/>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1" name="Rectangle 230">
                  <a:extLst>
                    <a:ext uri="{FF2B5EF4-FFF2-40B4-BE49-F238E27FC236}">
                      <a16:creationId xmlns:a16="http://schemas.microsoft.com/office/drawing/2014/main" id="{B7C19AB9-B486-8AD6-2219-56A1DC183D46}"/>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2" name="Rectangle 231">
                  <a:extLst>
                    <a:ext uri="{FF2B5EF4-FFF2-40B4-BE49-F238E27FC236}">
                      <a16:creationId xmlns:a16="http://schemas.microsoft.com/office/drawing/2014/main" id="{14C6CC85-E452-0C25-0354-033178DD0594}"/>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3" name="Rectangle 232">
                  <a:extLst>
                    <a:ext uri="{FF2B5EF4-FFF2-40B4-BE49-F238E27FC236}">
                      <a16:creationId xmlns:a16="http://schemas.microsoft.com/office/drawing/2014/main" id="{AE6BD7FA-3A33-1842-6502-B9DA0A4FB1D6}"/>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4" name="Rectangle 233">
                  <a:extLst>
                    <a:ext uri="{FF2B5EF4-FFF2-40B4-BE49-F238E27FC236}">
                      <a16:creationId xmlns:a16="http://schemas.microsoft.com/office/drawing/2014/main" id="{FBFFB9F7-4A56-2C12-A6C9-87EE9F48B690}"/>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5" name="Rectangle 234">
                  <a:extLst>
                    <a:ext uri="{FF2B5EF4-FFF2-40B4-BE49-F238E27FC236}">
                      <a16:creationId xmlns:a16="http://schemas.microsoft.com/office/drawing/2014/main" id="{CE660462-BCE7-BD04-39DB-1FBCB8336482}"/>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6" name="Rectangle 235">
                  <a:extLst>
                    <a:ext uri="{FF2B5EF4-FFF2-40B4-BE49-F238E27FC236}">
                      <a16:creationId xmlns:a16="http://schemas.microsoft.com/office/drawing/2014/main" id="{794CB491-2AB8-15FD-9B51-1A2F72864068}"/>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grpSp>
        <p:sp>
          <p:nvSpPr>
            <p:cNvPr id="1035" name="Rectangle 1034">
              <a:extLst>
                <a:ext uri="{FF2B5EF4-FFF2-40B4-BE49-F238E27FC236}">
                  <a16:creationId xmlns:a16="http://schemas.microsoft.com/office/drawing/2014/main" id="{7B0EC6B6-B7B9-3997-4F72-1B8C02F50C8E}"/>
                </a:ext>
              </a:extLst>
            </p:cNvPr>
            <p:cNvSpPr/>
            <p:nvPr/>
          </p:nvSpPr>
          <p:spPr>
            <a:xfrm>
              <a:off x="10098218" y="5993800"/>
              <a:ext cx="1737360" cy="28077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mj-lt"/>
                  <a:ea typeface="+mn-ea"/>
                  <a:cs typeface="Segoe UI" pitchFamily="34" charset="0"/>
                </a:rPr>
                <a:t>On-premises apps</a:t>
              </a:r>
              <a:endParaRPr kumimoji="0" lang="en-US" sz="1200" b="0" i="0" u="none" strike="noStrike" kern="1200" cap="none" spc="0" normalizeH="0" baseline="0" noProof="0">
                <a:ln>
                  <a:noFill/>
                </a:ln>
                <a:effectLst/>
                <a:uLnTx/>
                <a:uFillTx/>
                <a:latin typeface="+mj-lt"/>
                <a:ea typeface="+mn-ea"/>
              </a:endParaRPr>
            </a:p>
          </p:txBody>
        </p:sp>
      </p:grpSp>
      <p:sp>
        <p:nvSpPr>
          <p:cNvPr id="1071" name="Rectangle 1070">
            <a:extLst>
              <a:ext uri="{FF2B5EF4-FFF2-40B4-BE49-F238E27FC236}">
                <a16:creationId xmlns:a16="http://schemas.microsoft.com/office/drawing/2014/main" id="{0779D624-23F3-33D4-3F25-27F9244C1E95}"/>
              </a:ext>
              <a:ext uri="{C183D7F6-B498-43B3-948B-1728B52AA6E4}">
                <adec:decorative xmlns:adec="http://schemas.microsoft.com/office/drawing/2017/decorative" val="1"/>
              </a:ext>
            </a:extLst>
          </p:cNvPr>
          <p:cNvSpPr/>
          <p:nvPr/>
        </p:nvSpPr>
        <p:spPr>
          <a:xfrm>
            <a:off x="9287969" y="2356386"/>
            <a:ext cx="1194421" cy="507831"/>
          </a:xfrm>
          <a:prstGeom prst="rect">
            <a:avLst/>
          </a:prstGeom>
        </p:spPr>
        <p:txBody>
          <a:bodyPr wrap="square" lIns="0" tIns="0" rIns="0" bIns="0">
            <a:spAutoFit/>
          </a:bodyPr>
          <a:lstStyle/>
          <a:p>
            <a:pPr lvl="0" defTabSz="878222">
              <a:defRPr/>
            </a:pPr>
            <a:r>
              <a:rPr lang="nn-NO" sz="1100" kern="0">
                <a:ea typeface="ＭＳ Ｐゴシック" charset="0"/>
              </a:rPr>
              <a:t>Microsoft Defender for Cloud Apps</a:t>
            </a:r>
            <a:endParaRPr kumimoji="0" lang="en-US" sz="1000" b="0" i="0" u="none" strike="noStrike" kern="0" cap="none" spc="0" normalizeH="0" baseline="0" noProof="0">
              <a:ln>
                <a:noFill/>
              </a:ln>
              <a:effectLst/>
              <a:uLnTx/>
              <a:uFillTx/>
              <a:ea typeface="ＭＳ Ｐゴシック" charset="0"/>
              <a:cs typeface="+mn-cs"/>
            </a:endParaRPr>
          </a:p>
        </p:txBody>
      </p:sp>
      <p:grpSp>
        <p:nvGrpSpPr>
          <p:cNvPr id="1073" name="Group 1072">
            <a:extLst>
              <a:ext uri="{FF2B5EF4-FFF2-40B4-BE49-F238E27FC236}">
                <a16:creationId xmlns:a16="http://schemas.microsoft.com/office/drawing/2014/main" id="{5C7F97F4-5B45-6C7E-4220-505312E2DDBA}"/>
              </a:ext>
              <a:ext uri="{C183D7F6-B498-43B3-948B-1728B52AA6E4}">
                <adec:decorative xmlns:adec="http://schemas.microsoft.com/office/drawing/2017/decorative" val="1"/>
              </a:ext>
            </a:extLst>
          </p:cNvPr>
          <p:cNvGrpSpPr/>
          <p:nvPr/>
        </p:nvGrpSpPr>
        <p:grpSpPr>
          <a:xfrm>
            <a:off x="9552821" y="2790726"/>
            <a:ext cx="442182" cy="442182"/>
            <a:chOff x="8603515" y="2504434"/>
            <a:chExt cx="1600200" cy="1600200"/>
          </a:xfrm>
        </p:grpSpPr>
        <p:sp>
          <p:nvSpPr>
            <p:cNvPr id="1075" name="Oval 1074">
              <a:extLst>
                <a:ext uri="{FF2B5EF4-FFF2-40B4-BE49-F238E27FC236}">
                  <a16:creationId xmlns:a16="http://schemas.microsoft.com/office/drawing/2014/main" id="{BEEB84BF-75DC-DB8E-8EEE-457535BC06B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1076" name="Circle: Hollow 1075">
              <a:extLst>
                <a:ext uri="{FF2B5EF4-FFF2-40B4-BE49-F238E27FC236}">
                  <a16:creationId xmlns:a16="http://schemas.microsoft.com/office/drawing/2014/main" id="{9232747E-F2E3-7CBA-C513-BBA82BDB9BB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nvGrpSpPr>
          <p:cNvPr id="1077" name="Group 1076">
            <a:extLst>
              <a:ext uri="{FF2B5EF4-FFF2-40B4-BE49-F238E27FC236}">
                <a16:creationId xmlns:a16="http://schemas.microsoft.com/office/drawing/2014/main" id="{5FD96E1B-D537-D767-BF70-A73D18EEC781}"/>
              </a:ext>
              <a:ext uri="{C183D7F6-B498-43B3-948B-1728B52AA6E4}">
                <adec:decorative xmlns:adec="http://schemas.microsoft.com/office/drawing/2017/decorative" val="1"/>
              </a:ext>
            </a:extLst>
          </p:cNvPr>
          <p:cNvGrpSpPr/>
          <p:nvPr/>
        </p:nvGrpSpPr>
        <p:grpSpPr>
          <a:xfrm>
            <a:off x="9506589" y="884382"/>
            <a:ext cx="1734846" cy="1259279"/>
            <a:chOff x="10008494" y="870996"/>
            <a:chExt cx="1758503" cy="1276451"/>
          </a:xfrm>
        </p:grpSpPr>
        <p:grpSp>
          <p:nvGrpSpPr>
            <p:cNvPr id="1078" name="Group 1077">
              <a:extLst>
                <a:ext uri="{FF2B5EF4-FFF2-40B4-BE49-F238E27FC236}">
                  <a16:creationId xmlns:a16="http://schemas.microsoft.com/office/drawing/2014/main" id="{51B3DC03-6ED4-D572-76BC-0E5EC70F4756}"/>
                </a:ext>
              </a:extLst>
            </p:cNvPr>
            <p:cNvGrpSpPr/>
            <p:nvPr/>
          </p:nvGrpSpPr>
          <p:grpSpPr>
            <a:xfrm>
              <a:off x="10008494" y="870996"/>
              <a:ext cx="1723127" cy="1060679"/>
              <a:chOff x="13283193" y="691690"/>
              <a:chExt cx="2014419" cy="1239985"/>
            </a:xfrm>
          </p:grpSpPr>
          <p:grpSp>
            <p:nvGrpSpPr>
              <p:cNvPr id="1080" name="Group 1079">
                <a:extLst>
                  <a:ext uri="{FF2B5EF4-FFF2-40B4-BE49-F238E27FC236}">
                    <a16:creationId xmlns:a16="http://schemas.microsoft.com/office/drawing/2014/main" id="{209F7428-A693-5F59-41C3-0105A98D8F99}"/>
                  </a:ext>
                </a:extLst>
              </p:cNvPr>
              <p:cNvGrpSpPr/>
              <p:nvPr/>
            </p:nvGrpSpPr>
            <p:grpSpPr>
              <a:xfrm>
                <a:off x="13283193" y="691690"/>
                <a:ext cx="2014419" cy="1239985"/>
                <a:chOff x="9682252" y="2345440"/>
                <a:chExt cx="2014419" cy="1239985"/>
              </a:xfrm>
            </p:grpSpPr>
            <p:grpSp>
              <p:nvGrpSpPr>
                <p:cNvPr id="1084" name="Group 1083">
                  <a:extLst>
                    <a:ext uri="{FF2B5EF4-FFF2-40B4-BE49-F238E27FC236}">
                      <a16:creationId xmlns:a16="http://schemas.microsoft.com/office/drawing/2014/main" id="{E9BF91BE-BCBB-12F8-D3C8-EDA9D389F6A0}"/>
                    </a:ext>
                  </a:extLst>
                </p:cNvPr>
                <p:cNvGrpSpPr/>
                <p:nvPr/>
              </p:nvGrpSpPr>
              <p:grpSpPr>
                <a:xfrm>
                  <a:off x="10070785" y="2345440"/>
                  <a:ext cx="1625886" cy="1069106"/>
                  <a:chOff x="10846854" y="1787463"/>
                  <a:chExt cx="1625886" cy="1069106"/>
                </a:xfrm>
              </p:grpSpPr>
              <p:sp>
                <p:nvSpPr>
                  <p:cNvPr id="1088" name="Freeform 38">
                    <a:extLst>
                      <a:ext uri="{FF2B5EF4-FFF2-40B4-BE49-F238E27FC236}">
                        <a16:creationId xmlns:a16="http://schemas.microsoft.com/office/drawing/2014/main" id="{C8B25291-739F-BF49-85C2-4761F74C1639}"/>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89" name="Freeform 131">
                    <a:extLst>
                      <a:ext uri="{FF2B5EF4-FFF2-40B4-BE49-F238E27FC236}">
                        <a16:creationId xmlns:a16="http://schemas.microsoft.com/office/drawing/2014/main" id="{D02D39B0-E8EC-8F57-D8E2-3CD141DBB14F}"/>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14" tIns="45706" rIns="91414" bIns="45706"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grpSp>
              <p:nvGrpSpPr>
                <p:cNvPr id="1085" name="Group 1084">
                  <a:extLst>
                    <a:ext uri="{FF2B5EF4-FFF2-40B4-BE49-F238E27FC236}">
                      <a16:creationId xmlns:a16="http://schemas.microsoft.com/office/drawing/2014/main" id="{59EFD69D-4475-26B7-EBED-FA6511714AC6}"/>
                    </a:ext>
                  </a:extLst>
                </p:cNvPr>
                <p:cNvGrpSpPr/>
                <p:nvPr/>
              </p:nvGrpSpPr>
              <p:grpSpPr>
                <a:xfrm>
                  <a:off x="9682252" y="2749670"/>
                  <a:ext cx="1271007" cy="835755"/>
                  <a:chOff x="10909197" y="2287518"/>
                  <a:chExt cx="1271007" cy="835755"/>
                </a:xfrm>
              </p:grpSpPr>
              <p:sp>
                <p:nvSpPr>
                  <p:cNvPr id="1086" name="Freeform 38">
                    <a:extLst>
                      <a:ext uri="{FF2B5EF4-FFF2-40B4-BE49-F238E27FC236}">
                        <a16:creationId xmlns:a16="http://schemas.microsoft.com/office/drawing/2014/main" id="{7770AD71-641F-4F74-4417-6258EF61B47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pic>
                <p:nvPicPr>
                  <p:cNvPr id="1087" name="Picture 2" descr="https://azure.microsoft.com/svghandler/preview/?width=600&amp;amp;height=315">
                    <a:extLst>
                      <a:ext uri="{FF2B5EF4-FFF2-40B4-BE49-F238E27FC236}">
                        <a16:creationId xmlns:a16="http://schemas.microsoft.com/office/drawing/2014/main" id="{2FAB6C76-EAC1-BEB1-CF78-D93339678E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1081" name="Freeform 22">
                <a:extLst>
                  <a:ext uri="{FF2B5EF4-FFF2-40B4-BE49-F238E27FC236}">
                    <a16:creationId xmlns:a16="http://schemas.microsoft.com/office/drawing/2014/main" id="{D9F210F9-12CC-3963-EC3A-8E32574A9AC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pic>
            <p:nvPicPr>
              <p:cNvPr id="1082" name="Picture 1081">
                <a:extLst>
                  <a:ext uri="{FF2B5EF4-FFF2-40B4-BE49-F238E27FC236}">
                    <a16:creationId xmlns:a16="http://schemas.microsoft.com/office/drawing/2014/main" id="{472DF363-17FF-9C64-DD35-6714A0C289A9}"/>
                  </a:ext>
                </a:extLst>
              </p:cNvPr>
              <p:cNvPicPr>
                <a:picLocks noChangeAspect="1"/>
              </p:cNvPicPr>
              <p:nvPr/>
            </p:nvPicPr>
            <p:blipFill rotWithShape="1">
              <a:blip r:embed="rId12"/>
              <a:srcRect l="8" t="-2837" r="78638" b="-3522"/>
              <a:stretch/>
            </p:blipFill>
            <p:spPr>
              <a:xfrm>
                <a:off x="14623158" y="1371082"/>
                <a:ext cx="254092" cy="254091"/>
              </a:xfrm>
              <a:prstGeom prst="rect">
                <a:avLst/>
              </a:prstGeom>
            </p:spPr>
          </p:pic>
          <p:pic>
            <p:nvPicPr>
              <p:cNvPr id="1083" name="Picture 1082">
                <a:extLst>
                  <a:ext uri="{FF2B5EF4-FFF2-40B4-BE49-F238E27FC236}">
                    <a16:creationId xmlns:a16="http://schemas.microsoft.com/office/drawing/2014/main" id="{C85E0B5D-87F0-4CDB-04C0-EF24D6F1C1B6}"/>
                  </a:ext>
                </a:extLst>
              </p:cNvPr>
              <p:cNvPicPr>
                <a:picLocks noChangeAspect="1"/>
              </p:cNvPicPr>
              <p:nvPr/>
            </p:nvPicPr>
            <p:blipFill rotWithShape="1">
              <a:blip r:embed="rId13"/>
              <a:srcRect r="67906"/>
              <a:stretch/>
            </p:blipFill>
            <p:spPr>
              <a:xfrm>
                <a:off x="14933808" y="1399169"/>
                <a:ext cx="221162" cy="215399"/>
              </a:xfrm>
              <a:prstGeom prst="rect">
                <a:avLst/>
              </a:prstGeom>
            </p:spPr>
          </p:pic>
        </p:grpSp>
        <p:sp>
          <p:nvSpPr>
            <p:cNvPr id="1079" name="Rectangle 1078">
              <a:extLst>
                <a:ext uri="{FF2B5EF4-FFF2-40B4-BE49-F238E27FC236}">
                  <a16:creationId xmlns:a16="http://schemas.microsoft.com/office/drawing/2014/main" id="{65D4C3BF-1C18-BE8F-A00A-30BBD32BE1DC}"/>
                </a:ext>
              </a:extLst>
            </p:cNvPr>
            <p:cNvSpPr/>
            <p:nvPr/>
          </p:nvSpPr>
          <p:spPr>
            <a:xfrm>
              <a:off x="10166797" y="1960263"/>
              <a:ext cx="1600200" cy="187184"/>
            </a:xfrm>
            <a:prstGeom prst="rect">
              <a:avLst/>
            </a:prstGeom>
          </p:spPr>
          <p:txBody>
            <a:bodyPr wrap="square" lIns="0" tIns="0" rIns="0" bIns="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mj-lt"/>
                  <a:ea typeface="+mn-ea"/>
                  <a:cs typeface="Segoe UI" pitchFamily="34" charset="0"/>
                </a:rPr>
                <a:t>Microsoft Cloud</a:t>
              </a:r>
              <a:endParaRPr kumimoji="0" lang="en-US" sz="1200" b="0" i="0" u="none" strike="noStrike" kern="1200" cap="none" spc="0" normalizeH="0" baseline="0" noProof="0">
                <a:ln>
                  <a:noFill/>
                </a:ln>
                <a:effectLst/>
                <a:uLnTx/>
                <a:uFillTx/>
                <a:latin typeface="+mj-lt"/>
                <a:ea typeface="+mn-ea"/>
              </a:endParaRPr>
            </a:p>
          </p:txBody>
        </p:sp>
      </p:grpSp>
      <p:grpSp>
        <p:nvGrpSpPr>
          <p:cNvPr id="2385" name="Group 2384">
            <a:extLst>
              <a:ext uri="{FF2B5EF4-FFF2-40B4-BE49-F238E27FC236}">
                <a16:creationId xmlns:a16="http://schemas.microsoft.com/office/drawing/2014/main" id="{F8D43FB4-F8D6-5C23-3FA0-071617173338}"/>
              </a:ext>
              <a:ext uri="{C183D7F6-B498-43B3-948B-1728B52AA6E4}">
                <adec:decorative xmlns:adec="http://schemas.microsoft.com/office/drawing/2017/decorative" val="1"/>
              </a:ext>
            </a:extLst>
          </p:cNvPr>
          <p:cNvGrpSpPr/>
          <p:nvPr/>
        </p:nvGrpSpPr>
        <p:grpSpPr>
          <a:xfrm>
            <a:off x="2243163" y="3166438"/>
            <a:ext cx="879463" cy="879462"/>
            <a:chOff x="-1620781" y="11228268"/>
            <a:chExt cx="879463" cy="879462"/>
          </a:xfrm>
        </p:grpSpPr>
        <p:sp>
          <p:nvSpPr>
            <p:cNvPr id="915" name="Oval 914">
              <a:extLst>
                <a:ext uri="{FF2B5EF4-FFF2-40B4-BE49-F238E27FC236}">
                  <a16:creationId xmlns:a16="http://schemas.microsoft.com/office/drawing/2014/main" id="{A9FE78F8-7EE8-3AC6-821E-CA07A9EE60BC}"/>
                </a:ext>
              </a:extLst>
            </p:cNvPr>
            <p:cNvSpPr/>
            <p:nvPr/>
          </p:nvSpPr>
          <p:spPr bwMode="auto">
            <a:xfrm>
              <a:off x="-1620781" y="11228268"/>
              <a:ext cx="879463" cy="87946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nvGrpSpPr>
            <p:cNvPr id="1174" name="Group 1173">
              <a:extLst>
                <a:ext uri="{FF2B5EF4-FFF2-40B4-BE49-F238E27FC236}">
                  <a16:creationId xmlns:a16="http://schemas.microsoft.com/office/drawing/2014/main" id="{BEE63988-057F-FC63-5700-E151D4100354}"/>
                </a:ext>
              </a:extLst>
            </p:cNvPr>
            <p:cNvGrpSpPr/>
            <p:nvPr/>
          </p:nvGrpSpPr>
          <p:grpSpPr>
            <a:xfrm>
              <a:off x="-1498867" y="11484965"/>
              <a:ext cx="635636" cy="366068"/>
              <a:chOff x="8500699" y="3331798"/>
              <a:chExt cx="545783" cy="314325"/>
            </a:xfrm>
          </p:grpSpPr>
          <p:sp>
            <p:nvSpPr>
              <p:cNvPr id="1175" name="Freeform: Shape 1174">
                <a:extLst>
                  <a:ext uri="{FF2B5EF4-FFF2-40B4-BE49-F238E27FC236}">
                    <a16:creationId xmlns:a16="http://schemas.microsoft.com/office/drawing/2014/main" id="{CC9A05E6-7B1F-48E3-5E75-5D33B06FD68D}"/>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6" name="Freeform: Shape 1175">
                <a:extLst>
                  <a:ext uri="{FF2B5EF4-FFF2-40B4-BE49-F238E27FC236}">
                    <a16:creationId xmlns:a16="http://schemas.microsoft.com/office/drawing/2014/main" id="{9DEA2B35-98FF-F206-B73B-E4F33CB9C6E4}"/>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7" name="Freeform: Shape 1176">
                <a:extLst>
                  <a:ext uri="{FF2B5EF4-FFF2-40B4-BE49-F238E27FC236}">
                    <a16:creationId xmlns:a16="http://schemas.microsoft.com/office/drawing/2014/main" id="{FD6F5AA1-862E-8A9B-F946-97A8E19D980A}"/>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8" name="Freeform: Shape 1177">
                <a:extLst>
                  <a:ext uri="{FF2B5EF4-FFF2-40B4-BE49-F238E27FC236}">
                    <a16:creationId xmlns:a16="http://schemas.microsoft.com/office/drawing/2014/main" id="{ED9E4327-9722-30F1-BAD0-76F67EE9A112}"/>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9" name="Freeform: Shape 1178">
                <a:extLst>
                  <a:ext uri="{FF2B5EF4-FFF2-40B4-BE49-F238E27FC236}">
                    <a16:creationId xmlns:a16="http://schemas.microsoft.com/office/drawing/2014/main" id="{69BF215C-C627-F02B-2334-9FDAD0824059}"/>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grpSp>
      <p:grpSp>
        <p:nvGrpSpPr>
          <p:cNvPr id="14" name="Group 13">
            <a:extLst>
              <a:ext uri="{FF2B5EF4-FFF2-40B4-BE49-F238E27FC236}">
                <a16:creationId xmlns:a16="http://schemas.microsoft.com/office/drawing/2014/main" id="{3F54EB30-8D8B-3B40-AA81-53F8D068B5E0}"/>
              </a:ext>
              <a:ext uri="{C183D7F6-B498-43B3-948B-1728B52AA6E4}">
                <adec:decorative xmlns:adec="http://schemas.microsoft.com/office/drawing/2017/decorative" val="1"/>
              </a:ext>
            </a:extLst>
          </p:cNvPr>
          <p:cNvGrpSpPr/>
          <p:nvPr/>
        </p:nvGrpSpPr>
        <p:grpSpPr>
          <a:xfrm>
            <a:off x="6756121" y="3170639"/>
            <a:ext cx="773399" cy="878190"/>
            <a:chOff x="6813091" y="3043073"/>
            <a:chExt cx="773399" cy="878190"/>
          </a:xfrm>
        </p:grpSpPr>
        <p:sp>
          <p:nvSpPr>
            <p:cNvPr id="987" name="TextBox 986">
              <a:extLst>
                <a:ext uri="{FF2B5EF4-FFF2-40B4-BE49-F238E27FC236}">
                  <a16:creationId xmlns:a16="http://schemas.microsoft.com/office/drawing/2014/main" id="{70A06FB7-02C6-090F-1F0F-97E121B05D37}"/>
                </a:ext>
              </a:extLst>
            </p:cNvPr>
            <p:cNvSpPr txBox="1"/>
            <p:nvPr/>
          </p:nvSpPr>
          <p:spPr>
            <a:xfrm>
              <a:off x="6813091" y="3459598"/>
              <a:ext cx="773399" cy="461665"/>
            </a:xfrm>
            <a:prstGeom prst="rect">
              <a:avLst/>
            </a:prstGeom>
          </p:spPr>
          <p:txBody>
            <a:bodyPr wrap="squar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Real time</a:t>
              </a:r>
              <a:b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Evaluation Engine</a:t>
              </a:r>
            </a:p>
          </p:txBody>
        </p:sp>
        <p:grpSp>
          <p:nvGrpSpPr>
            <p:cNvPr id="1180" name="Graphic 30">
              <a:extLst>
                <a:ext uri="{FF2B5EF4-FFF2-40B4-BE49-F238E27FC236}">
                  <a16:creationId xmlns:a16="http://schemas.microsoft.com/office/drawing/2014/main" id="{FB855178-3D3F-1AA1-E1E2-0ACBAC5BA02F}"/>
                </a:ext>
              </a:extLst>
            </p:cNvPr>
            <p:cNvGrpSpPr/>
            <p:nvPr/>
          </p:nvGrpSpPr>
          <p:grpSpPr>
            <a:xfrm>
              <a:off x="7051652" y="3043073"/>
              <a:ext cx="419763" cy="345682"/>
              <a:chOff x="6216650" y="3413776"/>
              <a:chExt cx="509776" cy="419809"/>
            </a:xfrm>
          </p:grpSpPr>
          <p:sp>
            <p:nvSpPr>
              <p:cNvPr id="1181" name="Freeform: Shape 1180">
                <a:extLst>
                  <a:ext uri="{FF2B5EF4-FFF2-40B4-BE49-F238E27FC236}">
                    <a16:creationId xmlns:a16="http://schemas.microsoft.com/office/drawing/2014/main" id="{9DD2F5AE-7338-5D94-763C-945B8224571F}"/>
                  </a:ext>
                </a:extLst>
              </p:cNvPr>
              <p:cNvSpPr/>
              <p:nvPr/>
            </p:nvSpPr>
            <p:spPr>
              <a:xfrm>
                <a:off x="6216650" y="3413776"/>
                <a:ext cx="359797" cy="391300"/>
              </a:xfrm>
              <a:custGeom>
                <a:avLst/>
                <a:gdLst>
                  <a:gd name="connsiteX0" fmla="*/ 351139 w 479830"/>
                  <a:gd name="connsiteY0" fmla="*/ 434352 h 521848"/>
                  <a:gd name="connsiteX1" fmla="*/ 283746 w 479830"/>
                  <a:gd name="connsiteY1" fmla="*/ 469285 h 521848"/>
                  <a:gd name="connsiteX2" fmla="*/ 283746 w 479830"/>
                  <a:gd name="connsiteY2" fmla="*/ 521849 h 521848"/>
                  <a:gd name="connsiteX3" fmla="*/ 189658 w 479830"/>
                  <a:gd name="connsiteY3" fmla="*/ 521849 h 521848"/>
                  <a:gd name="connsiteX4" fmla="*/ 189658 w 479830"/>
                  <a:gd name="connsiteY4" fmla="*/ 463023 h 521848"/>
                  <a:gd name="connsiteX5" fmla="*/ 89309 w 479830"/>
                  <a:gd name="connsiteY5" fmla="*/ 404198 h 521848"/>
                  <a:gd name="connsiteX6" fmla="*/ 43831 w 479830"/>
                  <a:gd name="connsiteY6" fmla="*/ 428091 h 521848"/>
                  <a:gd name="connsiteX7" fmla="*/ 0 w 479830"/>
                  <a:gd name="connsiteY7" fmla="*/ 340594 h 521848"/>
                  <a:gd name="connsiteX8" fmla="*/ 43831 w 479830"/>
                  <a:gd name="connsiteY8" fmla="*/ 316701 h 521848"/>
                  <a:gd name="connsiteX9" fmla="*/ 32791 w 479830"/>
                  <a:gd name="connsiteY9" fmla="*/ 257876 h 521848"/>
                  <a:gd name="connsiteX10" fmla="*/ 43831 w 479830"/>
                  <a:gd name="connsiteY10" fmla="*/ 199051 h 521848"/>
                  <a:gd name="connsiteX11" fmla="*/ 0 w 479830"/>
                  <a:gd name="connsiteY11" fmla="*/ 176806 h 521848"/>
                  <a:gd name="connsiteX12" fmla="*/ 43831 w 479830"/>
                  <a:gd name="connsiteY12" fmla="*/ 87661 h 521848"/>
                  <a:gd name="connsiteX13" fmla="*/ 89309 w 479830"/>
                  <a:gd name="connsiteY13" fmla="*/ 111554 h 521848"/>
                  <a:gd name="connsiteX14" fmla="*/ 189658 w 479830"/>
                  <a:gd name="connsiteY14" fmla="*/ 52564 h 521848"/>
                  <a:gd name="connsiteX15" fmla="*/ 189658 w 479830"/>
                  <a:gd name="connsiteY15" fmla="*/ 0 h 521848"/>
                  <a:gd name="connsiteX16" fmla="*/ 283746 w 479830"/>
                  <a:gd name="connsiteY16" fmla="*/ 0 h 521848"/>
                  <a:gd name="connsiteX17" fmla="*/ 283746 w 479830"/>
                  <a:gd name="connsiteY17" fmla="*/ 47785 h 521848"/>
                  <a:gd name="connsiteX18" fmla="*/ 390356 w 479830"/>
                  <a:gd name="connsiteY18" fmla="*/ 111389 h 521848"/>
                  <a:gd name="connsiteX19" fmla="*/ 429573 w 479830"/>
                  <a:gd name="connsiteY19" fmla="*/ 87497 h 521848"/>
                  <a:gd name="connsiteX20" fmla="*/ 479830 w 479830"/>
                  <a:gd name="connsiteY20" fmla="*/ 176641 h 521848"/>
                  <a:gd name="connsiteX21" fmla="*/ 434352 w 479830"/>
                  <a:gd name="connsiteY21" fmla="*/ 198886 h 521848"/>
                  <a:gd name="connsiteX22" fmla="*/ 442261 w 479830"/>
                  <a:gd name="connsiteY22" fmla="*/ 257711 h 521848"/>
                  <a:gd name="connsiteX23" fmla="*/ 437483 w 479830"/>
                  <a:gd name="connsiteY23" fmla="*/ 299070 h 521848"/>
                  <a:gd name="connsiteX24" fmla="*/ 291655 w 479830"/>
                  <a:gd name="connsiteY24" fmla="*/ 159175 h 521848"/>
                  <a:gd name="connsiteX25" fmla="*/ 235137 w 479830"/>
                  <a:gd name="connsiteY25" fmla="*/ 141708 h 521848"/>
                  <a:gd name="connsiteX26" fmla="*/ 117486 w 479830"/>
                  <a:gd name="connsiteY26" fmla="*/ 264138 h 521848"/>
                  <a:gd name="connsiteX27" fmla="*/ 167743 w 479830"/>
                  <a:gd name="connsiteY27" fmla="*/ 36761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830" h="521848">
                    <a:moveTo>
                      <a:pt x="351139" y="434352"/>
                    </a:moveTo>
                    <a:cubicBezTo>
                      <a:pt x="333838" y="451818"/>
                      <a:pt x="305661" y="463023"/>
                      <a:pt x="283746" y="469285"/>
                    </a:cubicBezTo>
                    <a:cubicBezTo>
                      <a:pt x="283746" y="469285"/>
                      <a:pt x="283746" y="469285"/>
                      <a:pt x="283746" y="521849"/>
                    </a:cubicBezTo>
                    <a:cubicBezTo>
                      <a:pt x="283746" y="521849"/>
                      <a:pt x="283746" y="521849"/>
                      <a:pt x="189658" y="521849"/>
                    </a:cubicBezTo>
                    <a:cubicBezTo>
                      <a:pt x="189658" y="521849"/>
                      <a:pt x="189658" y="521849"/>
                      <a:pt x="189658" y="463023"/>
                    </a:cubicBezTo>
                    <a:cubicBezTo>
                      <a:pt x="150441" y="456597"/>
                      <a:pt x="117486" y="434352"/>
                      <a:pt x="89309" y="404198"/>
                    </a:cubicBezTo>
                    <a:cubicBezTo>
                      <a:pt x="89309" y="404198"/>
                      <a:pt x="89309" y="404198"/>
                      <a:pt x="43831" y="428091"/>
                    </a:cubicBezTo>
                    <a:cubicBezTo>
                      <a:pt x="43831" y="428091"/>
                      <a:pt x="43831" y="428091"/>
                      <a:pt x="0" y="340594"/>
                    </a:cubicBezTo>
                    <a:cubicBezTo>
                      <a:pt x="0" y="340594"/>
                      <a:pt x="0" y="340594"/>
                      <a:pt x="43831" y="316701"/>
                    </a:cubicBezTo>
                    <a:cubicBezTo>
                      <a:pt x="39052" y="299235"/>
                      <a:pt x="32791" y="281769"/>
                      <a:pt x="32791" y="257876"/>
                    </a:cubicBezTo>
                    <a:cubicBezTo>
                      <a:pt x="32791" y="240410"/>
                      <a:pt x="39052" y="216517"/>
                      <a:pt x="43831" y="199051"/>
                    </a:cubicBezTo>
                    <a:cubicBezTo>
                      <a:pt x="43831" y="199051"/>
                      <a:pt x="43831" y="199051"/>
                      <a:pt x="0" y="176806"/>
                    </a:cubicBezTo>
                    <a:cubicBezTo>
                      <a:pt x="0" y="176806"/>
                      <a:pt x="0" y="176806"/>
                      <a:pt x="43831" y="87661"/>
                    </a:cubicBezTo>
                    <a:cubicBezTo>
                      <a:pt x="43831" y="87661"/>
                      <a:pt x="43831" y="87661"/>
                      <a:pt x="89309" y="111554"/>
                    </a:cubicBezTo>
                    <a:cubicBezTo>
                      <a:pt x="117486" y="82883"/>
                      <a:pt x="150441" y="58990"/>
                      <a:pt x="189658" y="52564"/>
                    </a:cubicBezTo>
                    <a:cubicBezTo>
                      <a:pt x="189658" y="52564"/>
                      <a:pt x="189658" y="52564"/>
                      <a:pt x="189658" y="0"/>
                    </a:cubicBezTo>
                    <a:cubicBezTo>
                      <a:pt x="189658" y="0"/>
                      <a:pt x="189658" y="0"/>
                      <a:pt x="283746" y="0"/>
                    </a:cubicBezTo>
                    <a:cubicBezTo>
                      <a:pt x="283746" y="0"/>
                      <a:pt x="283746" y="0"/>
                      <a:pt x="283746" y="47785"/>
                    </a:cubicBezTo>
                    <a:cubicBezTo>
                      <a:pt x="322963" y="58990"/>
                      <a:pt x="362180" y="82718"/>
                      <a:pt x="390356" y="111389"/>
                    </a:cubicBezTo>
                    <a:cubicBezTo>
                      <a:pt x="390356" y="111389"/>
                      <a:pt x="390356" y="111389"/>
                      <a:pt x="429573" y="87497"/>
                    </a:cubicBezTo>
                    <a:cubicBezTo>
                      <a:pt x="429573" y="87497"/>
                      <a:pt x="429573" y="87497"/>
                      <a:pt x="479830" y="176641"/>
                    </a:cubicBezTo>
                    <a:cubicBezTo>
                      <a:pt x="479830" y="176641"/>
                      <a:pt x="479830" y="176641"/>
                      <a:pt x="434352" y="198886"/>
                    </a:cubicBezTo>
                    <a:cubicBezTo>
                      <a:pt x="440613" y="216352"/>
                      <a:pt x="442261" y="238597"/>
                      <a:pt x="442261" y="257711"/>
                    </a:cubicBezTo>
                    <a:cubicBezTo>
                      <a:pt x="442261" y="268916"/>
                      <a:pt x="442261" y="283087"/>
                      <a:pt x="437483" y="299070"/>
                    </a:cubicBezTo>
                    <a:moveTo>
                      <a:pt x="291655" y="159175"/>
                    </a:moveTo>
                    <a:cubicBezTo>
                      <a:pt x="276001" y="147970"/>
                      <a:pt x="258700" y="141708"/>
                      <a:pt x="235137" y="141708"/>
                    </a:cubicBezTo>
                    <a:cubicBezTo>
                      <a:pt x="167743" y="141708"/>
                      <a:pt x="117486" y="200534"/>
                      <a:pt x="117486" y="264138"/>
                    </a:cubicBezTo>
                    <a:cubicBezTo>
                      <a:pt x="117486" y="310275"/>
                      <a:pt x="133140" y="345208"/>
                      <a:pt x="167743" y="36761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82" name="Freeform: Shape 1181">
                <a:extLst>
                  <a:ext uri="{FF2B5EF4-FFF2-40B4-BE49-F238E27FC236}">
                    <a16:creationId xmlns:a16="http://schemas.microsoft.com/office/drawing/2014/main" id="{3A7ED970-C550-6C16-DF83-1FDFD442CB71}"/>
                  </a:ext>
                </a:extLst>
              </p:cNvPr>
              <p:cNvSpPr/>
              <p:nvPr/>
            </p:nvSpPr>
            <p:spPr>
              <a:xfrm>
                <a:off x="6378513" y="3564892"/>
                <a:ext cx="347913" cy="268693"/>
              </a:xfrm>
              <a:custGeom>
                <a:avLst/>
                <a:gdLst>
                  <a:gd name="connsiteX0" fmla="*/ 122985 w 347913"/>
                  <a:gd name="connsiteY0" fmla="*/ 159867 h 268692"/>
                  <a:gd name="connsiteX1" fmla="*/ 281335 w 347913"/>
                  <a:gd name="connsiteY1" fmla="*/ 261699 h 268692"/>
                  <a:gd name="connsiteX2" fmla="*/ 340985 w 347913"/>
                  <a:gd name="connsiteY2" fmla="*/ 249011 h 268692"/>
                  <a:gd name="connsiteX3" fmla="*/ 328461 w 347913"/>
                  <a:gd name="connsiteY3" fmla="*/ 188538 h 268692"/>
                  <a:gd name="connsiteX4" fmla="*/ 166980 w 347913"/>
                  <a:gd name="connsiteY4" fmla="*/ 91484 h 268692"/>
                  <a:gd name="connsiteX5" fmla="*/ 163849 w 347913"/>
                  <a:gd name="connsiteY5" fmla="*/ 89836 h 268692"/>
                  <a:gd name="connsiteX6" fmla="*/ 162202 w 347913"/>
                  <a:gd name="connsiteY6" fmla="*/ 65944 h 268692"/>
                  <a:gd name="connsiteX7" fmla="*/ 64983 w 347913"/>
                  <a:gd name="connsiteY7" fmla="*/ 2340 h 268692"/>
                  <a:gd name="connsiteX8" fmla="*/ 22636 w 347913"/>
                  <a:gd name="connsiteY8" fmla="*/ 24585 h 268692"/>
                  <a:gd name="connsiteX9" fmla="*/ 99422 w 347913"/>
                  <a:gd name="connsiteY9" fmla="*/ 72370 h 268692"/>
                  <a:gd name="connsiteX10" fmla="*/ 80637 w 347913"/>
                  <a:gd name="connsiteY10" fmla="*/ 97746 h 268692"/>
                  <a:gd name="connsiteX11" fmla="*/ 6982 w 347913"/>
                  <a:gd name="connsiteY11" fmla="*/ 49960 h 268692"/>
                  <a:gd name="connsiteX12" fmla="*/ 2203 w 347913"/>
                  <a:gd name="connsiteY12" fmla="*/ 100876 h 268692"/>
                  <a:gd name="connsiteX13" fmla="*/ 99422 w 347913"/>
                  <a:gd name="connsiteY13" fmla="*/ 164480 h 268692"/>
                  <a:gd name="connsiteX14" fmla="*/ 119854 w 347913"/>
                  <a:gd name="connsiteY14" fmla="*/ 158054 h 268692"/>
                  <a:gd name="connsiteX15" fmla="*/ 122985 w 347913"/>
                  <a:gd name="connsiteY15" fmla="*/ 159867 h 268692"/>
                  <a:gd name="connsiteX16" fmla="*/ 122985 w 347913"/>
                  <a:gd name="connsiteY16" fmla="*/ 159867 h 268692"/>
                  <a:gd name="connsiteX17" fmla="*/ 122985 w 347913"/>
                  <a:gd name="connsiteY17" fmla="*/ 159867 h 26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913" h="268692">
                    <a:moveTo>
                      <a:pt x="122985" y="159867"/>
                    </a:moveTo>
                    <a:cubicBezTo>
                      <a:pt x="281335" y="261699"/>
                      <a:pt x="281335" y="261699"/>
                      <a:pt x="281335" y="261699"/>
                    </a:cubicBezTo>
                    <a:cubicBezTo>
                      <a:pt x="301768" y="274387"/>
                      <a:pt x="328461" y="269608"/>
                      <a:pt x="340985" y="249011"/>
                    </a:cubicBezTo>
                    <a:cubicBezTo>
                      <a:pt x="353508" y="229897"/>
                      <a:pt x="348894" y="202873"/>
                      <a:pt x="328461" y="188538"/>
                    </a:cubicBezTo>
                    <a:cubicBezTo>
                      <a:pt x="166980" y="91484"/>
                      <a:pt x="166980" y="91484"/>
                      <a:pt x="166980" y="91484"/>
                    </a:cubicBezTo>
                    <a:cubicBezTo>
                      <a:pt x="163849" y="89836"/>
                      <a:pt x="163849" y="89836"/>
                      <a:pt x="163849" y="89836"/>
                    </a:cubicBezTo>
                    <a:cubicBezTo>
                      <a:pt x="165497" y="81927"/>
                      <a:pt x="163849" y="73853"/>
                      <a:pt x="162202" y="65944"/>
                    </a:cubicBezTo>
                    <a:cubicBezTo>
                      <a:pt x="152809" y="21454"/>
                      <a:pt x="108814" y="-8865"/>
                      <a:pt x="64983" y="2340"/>
                    </a:cubicBezTo>
                    <a:cubicBezTo>
                      <a:pt x="49329" y="5471"/>
                      <a:pt x="33676" y="13545"/>
                      <a:pt x="22636" y="24585"/>
                    </a:cubicBezTo>
                    <a:cubicBezTo>
                      <a:pt x="99422" y="72370"/>
                      <a:pt x="99422" y="72370"/>
                      <a:pt x="99422" y="72370"/>
                    </a:cubicBezTo>
                    <a:cubicBezTo>
                      <a:pt x="80637" y="97746"/>
                      <a:pt x="80637" y="97746"/>
                      <a:pt x="80637" y="97746"/>
                    </a:cubicBezTo>
                    <a:cubicBezTo>
                      <a:pt x="6982" y="49960"/>
                      <a:pt x="6982" y="49960"/>
                      <a:pt x="6982" y="49960"/>
                    </a:cubicBezTo>
                    <a:cubicBezTo>
                      <a:pt x="720" y="65944"/>
                      <a:pt x="-2410" y="83410"/>
                      <a:pt x="2203" y="100876"/>
                    </a:cubicBezTo>
                    <a:cubicBezTo>
                      <a:pt x="11596" y="145366"/>
                      <a:pt x="53943" y="174037"/>
                      <a:pt x="99422" y="164480"/>
                    </a:cubicBezTo>
                    <a:cubicBezTo>
                      <a:pt x="105683" y="162833"/>
                      <a:pt x="113592" y="161350"/>
                      <a:pt x="119854" y="158054"/>
                    </a:cubicBezTo>
                    <a:lnTo>
                      <a:pt x="122985" y="159867"/>
                    </a:lnTo>
                    <a:lnTo>
                      <a:pt x="122985" y="159867"/>
                    </a:lnTo>
                    <a:lnTo>
                      <a:pt x="122985" y="159867"/>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grpSp>
        <p:nvGrpSpPr>
          <p:cNvPr id="15" name="Group 14">
            <a:extLst>
              <a:ext uri="{FF2B5EF4-FFF2-40B4-BE49-F238E27FC236}">
                <a16:creationId xmlns:a16="http://schemas.microsoft.com/office/drawing/2014/main" id="{13542834-0A13-3A86-C0B8-17CE26A31523}"/>
              </a:ext>
              <a:ext uri="{C183D7F6-B498-43B3-948B-1728B52AA6E4}">
                <adec:decorative xmlns:adec="http://schemas.microsoft.com/office/drawing/2017/decorative" val="1"/>
              </a:ext>
            </a:extLst>
          </p:cNvPr>
          <p:cNvGrpSpPr/>
          <p:nvPr/>
        </p:nvGrpSpPr>
        <p:grpSpPr>
          <a:xfrm>
            <a:off x="5300609" y="4094421"/>
            <a:ext cx="415242" cy="544463"/>
            <a:chOff x="5300610" y="4043693"/>
            <a:chExt cx="415242" cy="544463"/>
          </a:xfrm>
        </p:grpSpPr>
        <p:sp>
          <p:nvSpPr>
            <p:cNvPr id="938" name="TextBox 937">
              <a:extLst>
                <a:ext uri="{FF2B5EF4-FFF2-40B4-BE49-F238E27FC236}">
                  <a16:creationId xmlns:a16="http://schemas.microsoft.com/office/drawing/2014/main" id="{8B096FBA-1043-90EB-F37E-74F098B33CC9}"/>
                </a:ext>
              </a:extLst>
            </p:cNvPr>
            <p:cNvSpPr txBox="1"/>
            <p:nvPr/>
          </p:nvSpPr>
          <p:spPr>
            <a:xfrm>
              <a:off x="5300610" y="4434268"/>
              <a:ext cx="415242"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Policies</a:t>
              </a:r>
            </a:p>
          </p:txBody>
        </p:sp>
        <p:sp>
          <p:nvSpPr>
            <p:cNvPr id="1183" name="Script_F03A" title="Icon of an unrolled document with writing on it">
              <a:extLst>
                <a:ext uri="{FF2B5EF4-FFF2-40B4-BE49-F238E27FC236}">
                  <a16:creationId xmlns:a16="http://schemas.microsoft.com/office/drawing/2014/main" id="{CE7B4122-5267-2DB3-19D5-43D8F047FE1F}"/>
                </a:ext>
              </a:extLst>
            </p:cNvPr>
            <p:cNvSpPr>
              <a:spLocks noChangeAspect="1" noEditPoints="1"/>
            </p:cNvSpPr>
            <p:nvPr/>
          </p:nvSpPr>
          <p:spPr bwMode="auto">
            <a:xfrm>
              <a:off x="5384151" y="4043693"/>
              <a:ext cx="311800" cy="31195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nvGrpSpPr>
          <p:cNvPr id="22" name="Group 21">
            <a:extLst>
              <a:ext uri="{FF2B5EF4-FFF2-40B4-BE49-F238E27FC236}">
                <a16:creationId xmlns:a16="http://schemas.microsoft.com/office/drawing/2014/main" id="{54494BF2-4BB8-711C-6660-1C478417774E}"/>
              </a:ext>
              <a:ext uri="{C183D7F6-B498-43B3-948B-1728B52AA6E4}">
                <adec:decorative xmlns:adec="http://schemas.microsoft.com/office/drawing/2017/decorative" val="1"/>
              </a:ext>
            </a:extLst>
          </p:cNvPr>
          <p:cNvGrpSpPr/>
          <p:nvPr/>
        </p:nvGrpSpPr>
        <p:grpSpPr>
          <a:xfrm>
            <a:off x="6289012" y="4186033"/>
            <a:ext cx="656783" cy="862004"/>
            <a:chOff x="6289013" y="4058467"/>
            <a:chExt cx="656783" cy="862004"/>
          </a:xfrm>
        </p:grpSpPr>
        <p:grpSp>
          <p:nvGrpSpPr>
            <p:cNvPr id="21" name="Group 20">
              <a:extLst>
                <a:ext uri="{FF2B5EF4-FFF2-40B4-BE49-F238E27FC236}">
                  <a16:creationId xmlns:a16="http://schemas.microsoft.com/office/drawing/2014/main" id="{1CC80F21-68D6-ECBD-6A05-22FFC7CFE085}"/>
                </a:ext>
              </a:extLst>
            </p:cNvPr>
            <p:cNvGrpSpPr/>
            <p:nvPr/>
          </p:nvGrpSpPr>
          <p:grpSpPr>
            <a:xfrm>
              <a:off x="6289013" y="4058467"/>
              <a:ext cx="656783" cy="862004"/>
              <a:chOff x="6289013" y="4058467"/>
              <a:chExt cx="656783" cy="862004"/>
            </a:xfrm>
          </p:grpSpPr>
          <p:sp>
            <p:nvSpPr>
              <p:cNvPr id="1027" name="TextBox 1026">
                <a:extLst>
                  <a:ext uri="{FF2B5EF4-FFF2-40B4-BE49-F238E27FC236}">
                    <a16:creationId xmlns:a16="http://schemas.microsoft.com/office/drawing/2014/main" id="{BCF0B59E-3965-4E62-A973-4DB653254243}"/>
                  </a:ext>
                </a:extLst>
              </p:cNvPr>
              <p:cNvSpPr txBox="1"/>
              <p:nvPr/>
            </p:nvSpPr>
            <p:spPr>
              <a:xfrm>
                <a:off x="6289013" y="4520361"/>
                <a:ext cx="656783"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Effective</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policy</a:t>
                </a:r>
              </a:p>
            </p:txBody>
          </p:sp>
          <p:grpSp>
            <p:nvGrpSpPr>
              <p:cNvPr id="1190" name="Group 1189">
                <a:extLst>
                  <a:ext uri="{FF2B5EF4-FFF2-40B4-BE49-F238E27FC236}">
                    <a16:creationId xmlns:a16="http://schemas.microsoft.com/office/drawing/2014/main" id="{DBF85F1E-0574-7F7A-1361-75D10DCA1992}"/>
                  </a:ext>
                </a:extLst>
              </p:cNvPr>
              <p:cNvGrpSpPr/>
              <p:nvPr/>
            </p:nvGrpSpPr>
            <p:grpSpPr>
              <a:xfrm>
                <a:off x="6298756" y="4058467"/>
                <a:ext cx="472086" cy="472658"/>
                <a:chOff x="4751419" y="4542635"/>
                <a:chExt cx="472086" cy="472658"/>
              </a:xfrm>
            </p:grpSpPr>
            <p:sp>
              <p:nvSpPr>
                <p:cNvPr id="1185" name="Oval 1184">
                  <a:extLst>
                    <a:ext uri="{FF2B5EF4-FFF2-40B4-BE49-F238E27FC236}">
                      <a16:creationId xmlns:a16="http://schemas.microsoft.com/office/drawing/2014/main" id="{B587AD0F-ACD2-63FA-0E19-0397CBA45B46}"/>
                    </a:ext>
                  </a:extLst>
                </p:cNvPr>
                <p:cNvSpPr/>
                <p:nvPr/>
              </p:nvSpPr>
              <p:spPr bwMode="auto">
                <a:xfrm>
                  <a:off x="4751419" y="4542635"/>
                  <a:ext cx="472086" cy="47265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6" name="Arc 1185">
                  <a:extLst>
                    <a:ext uri="{FF2B5EF4-FFF2-40B4-BE49-F238E27FC236}">
                      <a16:creationId xmlns:a16="http://schemas.microsoft.com/office/drawing/2014/main" id="{6C258131-1FBD-518E-47C3-4D8D858CAFA0}"/>
                    </a:ext>
                  </a:extLst>
                </p:cNvPr>
                <p:cNvSpPr/>
                <p:nvPr/>
              </p:nvSpPr>
              <p:spPr bwMode="auto">
                <a:xfrm>
                  <a:off x="4767835" y="4559070"/>
                  <a:ext cx="439254" cy="439787"/>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7" name="Arc 6_1">
                  <a:extLst>
                    <a:ext uri="{FF2B5EF4-FFF2-40B4-BE49-F238E27FC236}">
                      <a16:creationId xmlns:a16="http://schemas.microsoft.com/office/drawing/2014/main" id="{A86A6FAA-996C-8BC1-B5B6-3AE893CD6F69}"/>
                    </a:ext>
                  </a:extLst>
                </p:cNvPr>
                <p:cNvSpPr/>
                <p:nvPr/>
              </p:nvSpPr>
              <p:spPr bwMode="auto">
                <a:xfrm rot="5034430">
                  <a:off x="4767569" y="4559336"/>
                  <a:ext cx="439787" cy="43925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8" name="Arc 6_1_1">
                  <a:extLst>
                    <a:ext uri="{FF2B5EF4-FFF2-40B4-BE49-F238E27FC236}">
                      <a16:creationId xmlns:a16="http://schemas.microsoft.com/office/drawing/2014/main" id="{FBCE8C7F-29F0-E517-456F-29C78D74012B}"/>
                    </a:ext>
                  </a:extLst>
                </p:cNvPr>
                <p:cNvSpPr/>
                <p:nvPr/>
              </p:nvSpPr>
              <p:spPr bwMode="auto">
                <a:xfrm rot="6118602">
                  <a:off x="4767569" y="4559337"/>
                  <a:ext cx="439787" cy="43925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9" name="Oval 1188">
                  <a:extLst>
                    <a:ext uri="{FF2B5EF4-FFF2-40B4-BE49-F238E27FC236}">
                      <a16:creationId xmlns:a16="http://schemas.microsoft.com/office/drawing/2014/main" id="{8924BFA3-348B-7523-F644-5B69768F66CA}"/>
                    </a:ext>
                  </a:extLst>
                </p:cNvPr>
                <p:cNvSpPr/>
                <p:nvPr/>
              </p:nvSpPr>
              <p:spPr bwMode="auto">
                <a:xfrm>
                  <a:off x="4766565" y="4738924"/>
                  <a:ext cx="8152" cy="816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grpSp>
          <p:nvGrpSpPr>
            <p:cNvPr id="1191" name="Graphic 3">
              <a:extLst>
                <a:ext uri="{FF2B5EF4-FFF2-40B4-BE49-F238E27FC236}">
                  <a16:creationId xmlns:a16="http://schemas.microsoft.com/office/drawing/2014/main" id="{08F570E6-45CB-00BE-30E0-7E4BD64CCCCB}"/>
                </a:ext>
              </a:extLst>
            </p:cNvPr>
            <p:cNvGrpSpPr/>
            <p:nvPr/>
          </p:nvGrpSpPr>
          <p:grpSpPr>
            <a:xfrm>
              <a:off x="6422315" y="4166392"/>
              <a:ext cx="224968" cy="256808"/>
              <a:chOff x="737374" y="1981326"/>
              <a:chExt cx="379571" cy="433292"/>
            </a:xfrm>
            <a:noFill/>
          </p:grpSpPr>
          <p:sp>
            <p:nvSpPr>
              <p:cNvPr id="1192" name="Freeform: Shape 1191">
                <a:extLst>
                  <a:ext uri="{FF2B5EF4-FFF2-40B4-BE49-F238E27FC236}">
                    <a16:creationId xmlns:a16="http://schemas.microsoft.com/office/drawing/2014/main" id="{D1145DB7-E22A-A794-467A-36B2F6395178}"/>
                  </a:ext>
                </a:extLst>
              </p:cNvPr>
              <p:cNvSpPr/>
              <p:nvPr/>
            </p:nvSpPr>
            <p:spPr>
              <a:xfrm>
                <a:off x="737374" y="1981326"/>
                <a:ext cx="379571" cy="433292"/>
              </a:xfrm>
              <a:custGeom>
                <a:avLst/>
                <a:gdLst>
                  <a:gd name="connsiteX0" fmla="*/ 0 w 379571"/>
                  <a:gd name="connsiteY0" fmla="*/ 0 h 433292"/>
                  <a:gd name="connsiteX1" fmla="*/ 379571 w 379571"/>
                  <a:gd name="connsiteY1" fmla="*/ 0 h 433292"/>
                  <a:gd name="connsiteX2" fmla="*/ 379571 w 379571"/>
                  <a:gd name="connsiteY2" fmla="*/ 433292 h 433292"/>
                  <a:gd name="connsiteX3" fmla="*/ 0 w 379571"/>
                  <a:gd name="connsiteY3" fmla="*/ 433292 h 433292"/>
                </a:gdLst>
                <a:ahLst/>
                <a:cxnLst>
                  <a:cxn ang="0">
                    <a:pos x="connsiteX0" y="connsiteY0"/>
                  </a:cxn>
                  <a:cxn ang="0">
                    <a:pos x="connsiteX1" y="connsiteY1"/>
                  </a:cxn>
                  <a:cxn ang="0">
                    <a:pos x="connsiteX2" y="connsiteY2"/>
                  </a:cxn>
                  <a:cxn ang="0">
                    <a:pos x="connsiteX3" y="connsiteY3"/>
                  </a:cxn>
                </a:cxnLst>
                <a:rect l="l" t="t" r="r" b="b"/>
                <a:pathLst>
                  <a:path w="379571" h="433292">
                    <a:moveTo>
                      <a:pt x="0" y="0"/>
                    </a:moveTo>
                    <a:lnTo>
                      <a:pt x="379571" y="0"/>
                    </a:lnTo>
                    <a:lnTo>
                      <a:pt x="379571" y="433292"/>
                    </a:lnTo>
                    <a:lnTo>
                      <a:pt x="0" y="433292"/>
                    </a:lnTo>
                    <a:close/>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ea typeface="+mn-ea"/>
                  <a:cs typeface="+mn-cs"/>
                </a:endParaRPr>
              </a:p>
            </p:txBody>
          </p:sp>
          <p:sp>
            <p:nvSpPr>
              <p:cNvPr id="1193" name="Freeform: Shape 1192">
                <a:extLst>
                  <a:ext uri="{FF2B5EF4-FFF2-40B4-BE49-F238E27FC236}">
                    <a16:creationId xmlns:a16="http://schemas.microsoft.com/office/drawing/2014/main" id="{014DD5CD-D93D-AD7F-D142-C0C57234F6E1}"/>
                  </a:ext>
                </a:extLst>
              </p:cNvPr>
              <p:cNvSpPr/>
              <p:nvPr/>
            </p:nvSpPr>
            <p:spPr>
              <a:xfrm>
                <a:off x="783285" y="2040095"/>
                <a:ext cx="287750" cy="312419"/>
              </a:xfrm>
              <a:custGeom>
                <a:avLst/>
                <a:gdLst>
                  <a:gd name="connsiteX0" fmla="*/ 0 w 287750"/>
                  <a:gd name="connsiteY0" fmla="*/ 0 h 312419"/>
                  <a:gd name="connsiteX1" fmla="*/ 287750 w 287750"/>
                  <a:gd name="connsiteY1" fmla="*/ 0 h 312419"/>
                  <a:gd name="connsiteX2" fmla="*/ 0 w 287750"/>
                  <a:gd name="connsiteY2" fmla="*/ 50673 h 312419"/>
                  <a:gd name="connsiteX3" fmla="*/ 287750 w 287750"/>
                  <a:gd name="connsiteY3" fmla="*/ 50673 h 312419"/>
                  <a:gd name="connsiteX4" fmla="*/ 0 w 287750"/>
                  <a:gd name="connsiteY4" fmla="*/ 101251 h 312419"/>
                  <a:gd name="connsiteX5" fmla="*/ 287750 w 287750"/>
                  <a:gd name="connsiteY5" fmla="*/ 101251 h 312419"/>
                  <a:gd name="connsiteX6" fmla="*/ 0 w 287750"/>
                  <a:gd name="connsiteY6" fmla="*/ 211169 h 312419"/>
                  <a:gd name="connsiteX7" fmla="*/ 145161 w 287750"/>
                  <a:gd name="connsiteY7" fmla="*/ 211169 h 312419"/>
                  <a:gd name="connsiteX8" fmla="*/ 0 w 287750"/>
                  <a:gd name="connsiteY8" fmla="*/ 261747 h 312419"/>
                  <a:gd name="connsiteX9" fmla="*/ 145161 w 287750"/>
                  <a:gd name="connsiteY9" fmla="*/ 261747 h 312419"/>
                  <a:gd name="connsiteX10" fmla="*/ 0 w 287750"/>
                  <a:gd name="connsiteY10" fmla="*/ 312420 h 312419"/>
                  <a:gd name="connsiteX11" fmla="*/ 145161 w 287750"/>
                  <a:gd name="connsiteY11" fmla="*/ 312420 h 3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50" h="312419">
                    <a:moveTo>
                      <a:pt x="0" y="0"/>
                    </a:moveTo>
                    <a:lnTo>
                      <a:pt x="287750" y="0"/>
                    </a:lnTo>
                    <a:moveTo>
                      <a:pt x="0" y="50673"/>
                    </a:moveTo>
                    <a:lnTo>
                      <a:pt x="287750" y="50673"/>
                    </a:lnTo>
                    <a:moveTo>
                      <a:pt x="0" y="101251"/>
                    </a:moveTo>
                    <a:lnTo>
                      <a:pt x="287750" y="101251"/>
                    </a:lnTo>
                    <a:moveTo>
                      <a:pt x="0" y="211169"/>
                    </a:moveTo>
                    <a:lnTo>
                      <a:pt x="145161" y="211169"/>
                    </a:lnTo>
                    <a:moveTo>
                      <a:pt x="0" y="261747"/>
                    </a:moveTo>
                    <a:lnTo>
                      <a:pt x="145161" y="261747"/>
                    </a:lnTo>
                    <a:moveTo>
                      <a:pt x="0" y="312420"/>
                    </a:moveTo>
                    <a:lnTo>
                      <a:pt x="145161" y="312420"/>
                    </a:ln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ea typeface="+mn-ea"/>
                  <a:cs typeface="+mn-cs"/>
                </a:endParaRPr>
              </a:p>
            </p:txBody>
          </p:sp>
          <p:sp>
            <p:nvSpPr>
              <p:cNvPr id="1194" name="Freeform: Shape 1193">
                <a:extLst>
                  <a:ext uri="{FF2B5EF4-FFF2-40B4-BE49-F238E27FC236}">
                    <a16:creationId xmlns:a16="http://schemas.microsoft.com/office/drawing/2014/main" id="{D78F5FEF-95E4-217F-E100-B5C1FAA3B126}"/>
                  </a:ext>
                </a:extLst>
              </p:cNvPr>
              <p:cNvSpPr/>
              <p:nvPr/>
            </p:nvSpPr>
            <p:spPr>
              <a:xfrm>
                <a:off x="971975" y="2252694"/>
                <a:ext cx="97536" cy="101060"/>
              </a:xfrm>
              <a:custGeom>
                <a:avLst/>
                <a:gdLst>
                  <a:gd name="connsiteX0" fmla="*/ 0 w 97536"/>
                  <a:gd name="connsiteY0" fmla="*/ 0 h 101060"/>
                  <a:gd name="connsiteX1" fmla="*/ 97536 w 97536"/>
                  <a:gd name="connsiteY1" fmla="*/ 0 h 101060"/>
                  <a:gd name="connsiteX2" fmla="*/ 97536 w 97536"/>
                  <a:gd name="connsiteY2" fmla="*/ 101060 h 101060"/>
                  <a:gd name="connsiteX3" fmla="*/ 0 w 97536"/>
                  <a:gd name="connsiteY3" fmla="*/ 101060 h 101060"/>
                </a:gdLst>
                <a:ahLst/>
                <a:cxnLst>
                  <a:cxn ang="0">
                    <a:pos x="connsiteX0" y="connsiteY0"/>
                  </a:cxn>
                  <a:cxn ang="0">
                    <a:pos x="connsiteX1" y="connsiteY1"/>
                  </a:cxn>
                  <a:cxn ang="0">
                    <a:pos x="connsiteX2" y="connsiteY2"/>
                  </a:cxn>
                  <a:cxn ang="0">
                    <a:pos x="connsiteX3" y="connsiteY3"/>
                  </a:cxn>
                </a:cxnLst>
                <a:rect l="l" t="t" r="r" b="b"/>
                <a:pathLst>
                  <a:path w="97536" h="101060">
                    <a:moveTo>
                      <a:pt x="0" y="0"/>
                    </a:moveTo>
                    <a:lnTo>
                      <a:pt x="97536" y="0"/>
                    </a:lnTo>
                    <a:lnTo>
                      <a:pt x="97536" y="101060"/>
                    </a:lnTo>
                    <a:lnTo>
                      <a:pt x="0" y="101060"/>
                    </a:lnTo>
                    <a:close/>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ea typeface="+mn-ea"/>
                  <a:cs typeface="+mn-cs"/>
                </a:endParaRPr>
              </a:p>
            </p:txBody>
          </p:sp>
        </p:grpSp>
      </p:grpSp>
      <p:grpSp>
        <p:nvGrpSpPr>
          <p:cNvPr id="27" name="Group 26">
            <a:extLst>
              <a:ext uri="{FF2B5EF4-FFF2-40B4-BE49-F238E27FC236}">
                <a16:creationId xmlns:a16="http://schemas.microsoft.com/office/drawing/2014/main" id="{DC680789-9B8D-DC8A-A247-E18173E8C392}"/>
              </a:ext>
              <a:ext uri="{C183D7F6-B498-43B3-948B-1728B52AA6E4}">
                <adec:decorative xmlns:adec="http://schemas.microsoft.com/office/drawing/2017/decorative" val="1"/>
              </a:ext>
            </a:extLst>
          </p:cNvPr>
          <p:cNvGrpSpPr/>
          <p:nvPr/>
        </p:nvGrpSpPr>
        <p:grpSpPr>
          <a:xfrm>
            <a:off x="7738534" y="2417212"/>
            <a:ext cx="1273914" cy="783624"/>
            <a:chOff x="7738535" y="2289646"/>
            <a:chExt cx="1273914" cy="783624"/>
          </a:xfrm>
        </p:grpSpPr>
        <p:sp>
          <p:nvSpPr>
            <p:cNvPr id="861" name="Rectangle 860">
              <a:extLst>
                <a:ext uri="{FF2B5EF4-FFF2-40B4-BE49-F238E27FC236}">
                  <a16:creationId xmlns:a16="http://schemas.microsoft.com/office/drawing/2014/main" id="{0B2DACEE-A0B3-57F3-9978-426FBBD8477F}"/>
                </a:ext>
              </a:extLst>
            </p:cNvPr>
            <p:cNvSpPr/>
            <p:nvPr/>
          </p:nvSpPr>
          <p:spPr>
            <a:xfrm>
              <a:off x="8594065" y="2527570"/>
              <a:ext cx="418384" cy="307777"/>
            </a:xfrm>
            <a:prstGeom prst="rect">
              <a:avLst/>
            </a:prstGeom>
          </p:spPr>
          <p:txBody>
            <a:bodyPr wrap="none" lIns="0" tIns="0" rIns="0" bIns="0">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Limited</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access</a:t>
              </a:r>
            </a:p>
          </p:txBody>
        </p:sp>
        <p:grpSp>
          <p:nvGrpSpPr>
            <p:cNvPr id="863" name="Group 862">
              <a:extLst>
                <a:ext uri="{FF2B5EF4-FFF2-40B4-BE49-F238E27FC236}">
                  <a16:creationId xmlns:a16="http://schemas.microsoft.com/office/drawing/2014/main" id="{4C04BB66-62F4-F645-989C-B16EDD2F2BDA}"/>
                </a:ext>
              </a:extLst>
            </p:cNvPr>
            <p:cNvGrpSpPr/>
            <p:nvPr/>
          </p:nvGrpSpPr>
          <p:grpSpPr>
            <a:xfrm>
              <a:off x="7738535" y="2289646"/>
              <a:ext cx="783625" cy="783624"/>
              <a:chOff x="8603515" y="2504434"/>
              <a:chExt cx="1600200" cy="1600200"/>
            </a:xfrm>
          </p:grpSpPr>
          <p:sp>
            <p:nvSpPr>
              <p:cNvPr id="868" name="Oval 867">
                <a:extLst>
                  <a:ext uri="{FF2B5EF4-FFF2-40B4-BE49-F238E27FC236}">
                    <a16:creationId xmlns:a16="http://schemas.microsoft.com/office/drawing/2014/main" id="{4068ADC9-DE2A-9665-A42F-3A1CBEDF2F25}"/>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869" name="Circle: Hollow 868">
                <a:extLst>
                  <a:ext uri="{FF2B5EF4-FFF2-40B4-BE49-F238E27FC236}">
                    <a16:creationId xmlns:a16="http://schemas.microsoft.com/office/drawing/2014/main" id="{E594D6C8-73A5-63BA-294E-9133F7EE3B0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197" name="swipe" title="Icon of a rectangle with a smaller rectangle inside and an arrow pointing towards it">
              <a:extLst>
                <a:ext uri="{FF2B5EF4-FFF2-40B4-BE49-F238E27FC236}">
                  <a16:creationId xmlns:a16="http://schemas.microsoft.com/office/drawing/2014/main" id="{39A07A14-AA77-CFB7-3E75-171CA12F2523}"/>
                </a:ext>
              </a:extLst>
            </p:cNvPr>
            <p:cNvSpPr>
              <a:spLocks noChangeAspect="1" noEditPoints="1"/>
            </p:cNvSpPr>
            <p:nvPr/>
          </p:nvSpPr>
          <p:spPr bwMode="auto">
            <a:xfrm>
              <a:off x="7961064" y="2588003"/>
              <a:ext cx="338566" cy="186910"/>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grpSp>
        <p:nvGrpSpPr>
          <p:cNvPr id="26" name="Group 25">
            <a:extLst>
              <a:ext uri="{FF2B5EF4-FFF2-40B4-BE49-F238E27FC236}">
                <a16:creationId xmlns:a16="http://schemas.microsoft.com/office/drawing/2014/main" id="{2528502F-709C-FBD6-C7D3-68C19B711653}"/>
              </a:ext>
              <a:ext uri="{C183D7F6-B498-43B3-948B-1728B52AA6E4}">
                <adec:decorative xmlns:adec="http://schemas.microsoft.com/office/drawing/2017/decorative" val="1"/>
              </a:ext>
            </a:extLst>
          </p:cNvPr>
          <p:cNvGrpSpPr/>
          <p:nvPr/>
        </p:nvGrpSpPr>
        <p:grpSpPr>
          <a:xfrm>
            <a:off x="7313231" y="1719459"/>
            <a:ext cx="1542336" cy="783624"/>
            <a:chOff x="7313232" y="1591893"/>
            <a:chExt cx="1542336" cy="783624"/>
          </a:xfrm>
        </p:grpSpPr>
        <p:grpSp>
          <p:nvGrpSpPr>
            <p:cNvPr id="425" name="Group 424">
              <a:extLst>
                <a:ext uri="{FF2B5EF4-FFF2-40B4-BE49-F238E27FC236}">
                  <a16:creationId xmlns:a16="http://schemas.microsoft.com/office/drawing/2014/main" id="{22D8C9C4-3D40-BFC7-A309-A1D2D317B20A}"/>
                </a:ext>
              </a:extLst>
            </p:cNvPr>
            <p:cNvGrpSpPr/>
            <p:nvPr/>
          </p:nvGrpSpPr>
          <p:grpSpPr>
            <a:xfrm>
              <a:off x="7313232" y="1591893"/>
              <a:ext cx="783625" cy="783624"/>
              <a:chOff x="8603515" y="2504434"/>
              <a:chExt cx="1600200" cy="1600200"/>
            </a:xfrm>
          </p:grpSpPr>
          <p:sp>
            <p:nvSpPr>
              <p:cNvPr id="427" name="Oval 426">
                <a:extLst>
                  <a:ext uri="{FF2B5EF4-FFF2-40B4-BE49-F238E27FC236}">
                    <a16:creationId xmlns:a16="http://schemas.microsoft.com/office/drawing/2014/main" id="{19ABC681-F6DC-A880-4EF9-374E6330B496}"/>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428" name="Circle: Hollow 427">
                <a:extLst>
                  <a:ext uri="{FF2B5EF4-FFF2-40B4-BE49-F238E27FC236}">
                    <a16:creationId xmlns:a16="http://schemas.microsoft.com/office/drawing/2014/main" id="{88BCF8D0-1A7D-7F6F-D295-96F8750B880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437" name="Rectangle 436">
              <a:extLst>
                <a:ext uri="{FF2B5EF4-FFF2-40B4-BE49-F238E27FC236}">
                  <a16:creationId xmlns:a16="http://schemas.microsoft.com/office/drawing/2014/main" id="{2200EA4D-DAF9-D30F-684D-5246FC52BEFA}"/>
                </a:ext>
              </a:extLst>
            </p:cNvPr>
            <p:cNvSpPr/>
            <p:nvPr/>
          </p:nvSpPr>
          <p:spPr>
            <a:xfrm>
              <a:off x="8168312" y="1751173"/>
              <a:ext cx="687256" cy="307777"/>
            </a:xfrm>
            <a:prstGeom prst="rect">
              <a:avLst/>
            </a:prstGeom>
          </p:spPr>
          <p:txBody>
            <a:bodyPr wrap="square" lIns="0" tIns="0" rIns="0" bIns="0">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Allow/block</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access</a:t>
              </a:r>
            </a:p>
          </p:txBody>
        </p:sp>
        <p:pic>
          <p:nvPicPr>
            <p:cNvPr id="1198" name="Graphic 1197">
              <a:extLst>
                <a:ext uri="{FF2B5EF4-FFF2-40B4-BE49-F238E27FC236}">
                  <a16:creationId xmlns:a16="http://schemas.microsoft.com/office/drawing/2014/main" id="{CAFA78C6-FB3E-F3D0-D49C-C5B30AB50E9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46169" y="1901855"/>
              <a:ext cx="225088" cy="163700"/>
            </a:xfrm>
            <a:prstGeom prst="rect">
              <a:avLst/>
            </a:prstGeom>
          </p:spPr>
        </p:pic>
        <p:pic>
          <p:nvPicPr>
            <p:cNvPr id="1199" name="Graphic 1198">
              <a:extLst>
                <a:ext uri="{FF2B5EF4-FFF2-40B4-BE49-F238E27FC236}">
                  <a16:creationId xmlns:a16="http://schemas.microsoft.com/office/drawing/2014/main" id="{05E2B5A2-D75F-C104-7AAB-2A2F9D3BAE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77104" y="1872987"/>
              <a:ext cx="210892" cy="221436"/>
            </a:xfrm>
            <a:prstGeom prst="rect">
              <a:avLst/>
            </a:prstGeom>
          </p:spPr>
        </p:pic>
      </p:grpSp>
      <p:grpSp>
        <p:nvGrpSpPr>
          <p:cNvPr id="28" name="Group 27">
            <a:extLst>
              <a:ext uri="{FF2B5EF4-FFF2-40B4-BE49-F238E27FC236}">
                <a16:creationId xmlns:a16="http://schemas.microsoft.com/office/drawing/2014/main" id="{7C9E2B85-36FC-023D-9D6A-EF881F43B4A2}"/>
              </a:ext>
              <a:ext uri="{C183D7F6-B498-43B3-948B-1728B52AA6E4}">
                <adec:decorative xmlns:adec="http://schemas.microsoft.com/office/drawing/2017/decorative" val="1"/>
              </a:ext>
            </a:extLst>
          </p:cNvPr>
          <p:cNvGrpSpPr/>
          <p:nvPr/>
        </p:nvGrpSpPr>
        <p:grpSpPr>
          <a:xfrm>
            <a:off x="7825594" y="3270738"/>
            <a:ext cx="1357540" cy="783624"/>
            <a:chOff x="7825595" y="3143172"/>
            <a:chExt cx="1357540" cy="783624"/>
          </a:xfrm>
        </p:grpSpPr>
        <p:sp>
          <p:nvSpPr>
            <p:cNvPr id="431" name="Rectangle 430">
              <a:extLst>
                <a:ext uri="{FF2B5EF4-FFF2-40B4-BE49-F238E27FC236}">
                  <a16:creationId xmlns:a16="http://schemas.microsoft.com/office/drawing/2014/main" id="{221F02C1-7802-AF6B-BA37-4A43582D2A70}"/>
                </a:ext>
              </a:extLst>
            </p:cNvPr>
            <p:cNvSpPr/>
            <p:nvPr/>
          </p:nvSpPr>
          <p:spPr>
            <a:xfrm>
              <a:off x="8564055" y="3368864"/>
              <a:ext cx="619080" cy="400110"/>
            </a:xfrm>
            <a:prstGeom prst="rect">
              <a:avLst/>
            </a:prstGeom>
          </p:spPr>
          <p:txBody>
            <a:bodyPr wrap="none">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Require</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MFA</a:t>
              </a:r>
            </a:p>
          </p:txBody>
        </p:sp>
        <p:grpSp>
          <p:nvGrpSpPr>
            <p:cNvPr id="433" name="Group 432">
              <a:extLst>
                <a:ext uri="{FF2B5EF4-FFF2-40B4-BE49-F238E27FC236}">
                  <a16:creationId xmlns:a16="http://schemas.microsoft.com/office/drawing/2014/main" id="{9608656E-3928-4A31-1F9C-9F043E672CEF}"/>
                </a:ext>
              </a:extLst>
            </p:cNvPr>
            <p:cNvGrpSpPr/>
            <p:nvPr/>
          </p:nvGrpSpPr>
          <p:grpSpPr>
            <a:xfrm>
              <a:off x="7825595" y="3143172"/>
              <a:ext cx="783625" cy="783624"/>
              <a:chOff x="8603515" y="2504434"/>
              <a:chExt cx="1600200" cy="1600200"/>
            </a:xfrm>
          </p:grpSpPr>
          <p:sp>
            <p:nvSpPr>
              <p:cNvPr id="435" name="Oval 434">
                <a:extLst>
                  <a:ext uri="{FF2B5EF4-FFF2-40B4-BE49-F238E27FC236}">
                    <a16:creationId xmlns:a16="http://schemas.microsoft.com/office/drawing/2014/main" id="{6D99B0D2-9702-FF84-0DD8-A79263A8B349}"/>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436" name="Circle: Hollow 435">
                <a:extLst>
                  <a:ext uri="{FF2B5EF4-FFF2-40B4-BE49-F238E27FC236}">
                    <a16:creationId xmlns:a16="http://schemas.microsoft.com/office/drawing/2014/main" id="{5A3C46DE-9018-8D8A-410D-5EF4EA8E07F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200" name="server_2" title="Icon of a server tower with a padlock on the lower right corner">
              <a:extLst>
                <a:ext uri="{FF2B5EF4-FFF2-40B4-BE49-F238E27FC236}">
                  <a16:creationId xmlns:a16="http://schemas.microsoft.com/office/drawing/2014/main" id="{F5D0331B-B19B-8EA8-6265-8B7D3757A74D}"/>
                </a:ext>
              </a:extLst>
            </p:cNvPr>
            <p:cNvSpPr>
              <a:spLocks noChangeAspect="1" noEditPoints="1"/>
            </p:cNvSpPr>
            <p:nvPr/>
          </p:nvSpPr>
          <p:spPr bwMode="auto">
            <a:xfrm>
              <a:off x="8129175" y="3319863"/>
              <a:ext cx="316650" cy="39301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grpSp>
        <p:nvGrpSpPr>
          <p:cNvPr id="29" name="Group 28">
            <a:extLst>
              <a:ext uri="{FF2B5EF4-FFF2-40B4-BE49-F238E27FC236}">
                <a16:creationId xmlns:a16="http://schemas.microsoft.com/office/drawing/2014/main" id="{46D669A4-3367-F817-AA80-E3414DA8AA26}"/>
              </a:ext>
              <a:ext uri="{C183D7F6-B498-43B3-948B-1728B52AA6E4}">
                <adec:decorative xmlns:adec="http://schemas.microsoft.com/office/drawing/2017/decorative" val="1"/>
              </a:ext>
            </a:extLst>
          </p:cNvPr>
          <p:cNvGrpSpPr/>
          <p:nvPr/>
        </p:nvGrpSpPr>
        <p:grpSpPr>
          <a:xfrm>
            <a:off x="7731917" y="4092653"/>
            <a:ext cx="1476271" cy="783624"/>
            <a:chOff x="7731918" y="3965087"/>
            <a:chExt cx="1476271" cy="783624"/>
          </a:xfrm>
        </p:grpSpPr>
        <p:sp>
          <p:nvSpPr>
            <p:cNvPr id="445" name="Rectangle 444">
              <a:extLst>
                <a:ext uri="{FF2B5EF4-FFF2-40B4-BE49-F238E27FC236}">
                  <a16:creationId xmlns:a16="http://schemas.microsoft.com/office/drawing/2014/main" id="{10C6C03F-DC51-FD21-610C-9FD5CC1E98B0}"/>
                </a:ext>
              </a:extLst>
            </p:cNvPr>
            <p:cNvSpPr/>
            <p:nvPr/>
          </p:nvSpPr>
          <p:spPr>
            <a:xfrm>
              <a:off x="8484914" y="4100086"/>
              <a:ext cx="723275" cy="553998"/>
            </a:xfrm>
            <a:prstGeom prst="rect">
              <a:avLst/>
            </a:prstGeom>
          </p:spPr>
          <p:txBody>
            <a:bodyPr wrap="none">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Force</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password</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reset</a:t>
              </a:r>
            </a:p>
          </p:txBody>
        </p:sp>
        <p:grpSp>
          <p:nvGrpSpPr>
            <p:cNvPr id="447" name="Group 446">
              <a:extLst>
                <a:ext uri="{FF2B5EF4-FFF2-40B4-BE49-F238E27FC236}">
                  <a16:creationId xmlns:a16="http://schemas.microsoft.com/office/drawing/2014/main" id="{29AFC145-9287-E92C-8C89-7D0F33623211}"/>
                </a:ext>
              </a:extLst>
            </p:cNvPr>
            <p:cNvGrpSpPr/>
            <p:nvPr/>
          </p:nvGrpSpPr>
          <p:grpSpPr>
            <a:xfrm>
              <a:off x="7731918" y="3965087"/>
              <a:ext cx="783625" cy="783624"/>
              <a:chOff x="8603515" y="2504434"/>
              <a:chExt cx="1600200" cy="1600200"/>
            </a:xfrm>
          </p:grpSpPr>
          <p:sp>
            <p:nvSpPr>
              <p:cNvPr id="859" name="Oval 858">
                <a:extLst>
                  <a:ext uri="{FF2B5EF4-FFF2-40B4-BE49-F238E27FC236}">
                    <a16:creationId xmlns:a16="http://schemas.microsoft.com/office/drawing/2014/main" id="{79F34B2E-2C02-A38D-301C-F6179ADC5A2C}"/>
                  </a:ext>
                </a:extLst>
              </p:cNvPr>
              <p:cNvSpPr/>
              <p:nvPr/>
            </p:nvSpPr>
            <p:spPr bwMode="auto">
              <a:xfrm>
                <a:off x="8672095" y="2573014"/>
                <a:ext cx="1463042" cy="146304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860" name="Circle: Hollow 859">
                <a:extLst>
                  <a:ext uri="{FF2B5EF4-FFF2-40B4-BE49-F238E27FC236}">
                    <a16:creationId xmlns:a16="http://schemas.microsoft.com/office/drawing/2014/main" id="{BC0B848E-E28F-77C7-C302-5514C71192F2}"/>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nvGrpSpPr>
            <p:cNvPr id="854" name="Group 853">
              <a:extLst>
                <a:ext uri="{FF2B5EF4-FFF2-40B4-BE49-F238E27FC236}">
                  <a16:creationId xmlns:a16="http://schemas.microsoft.com/office/drawing/2014/main" id="{06071B7B-F50F-D683-443C-4A01402A39DE}"/>
                </a:ext>
              </a:extLst>
            </p:cNvPr>
            <p:cNvGrpSpPr>
              <a:grpSpLocks noChangeAspect="1"/>
            </p:cNvGrpSpPr>
            <p:nvPr/>
          </p:nvGrpSpPr>
          <p:grpSpPr>
            <a:xfrm>
              <a:off x="7970783" y="4263648"/>
              <a:ext cx="445366" cy="195907"/>
              <a:chOff x="8169311" y="5982085"/>
              <a:chExt cx="1251679" cy="550587"/>
            </a:xfrm>
          </p:grpSpPr>
          <p:sp>
            <p:nvSpPr>
              <p:cNvPr id="857" name="Rectangle 856">
                <a:extLst>
                  <a:ext uri="{FF2B5EF4-FFF2-40B4-BE49-F238E27FC236}">
                    <a16:creationId xmlns:a16="http://schemas.microsoft.com/office/drawing/2014/main" id="{351C96FB-3441-A65F-C902-64A2327105B8}"/>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645" marR="0" lvl="0" indent="0" algn="l" defTabSz="895579" rtl="0" eaLnBrk="1" fontAlgn="base" latinLnBrk="0" hangingPunct="1">
                  <a:lnSpc>
                    <a:spcPct val="100000"/>
                  </a:lnSpc>
                  <a:spcBef>
                    <a:spcPts val="0"/>
                  </a:spcBef>
                  <a:spcAft>
                    <a:spcPct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858" name="Rectangle 857">
                <a:extLst>
                  <a:ext uri="{FF2B5EF4-FFF2-40B4-BE49-F238E27FC236}">
                    <a16:creationId xmlns:a16="http://schemas.microsoft.com/office/drawing/2014/main" id="{EFFD1C0C-056B-2CD7-7443-3C4D73D7AD4A}"/>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579" rtl="0" eaLnBrk="1" fontAlgn="base" latinLnBrk="0" hangingPunct="1">
                  <a:lnSpc>
                    <a:spcPct val="100000"/>
                  </a:lnSpc>
                  <a:spcBef>
                    <a:spcPts val="0"/>
                  </a:spcBef>
                  <a:spcAft>
                    <a:spcPct val="0"/>
                  </a:spcAft>
                  <a:buClrTx/>
                  <a:buSzTx/>
                  <a:buFontTx/>
                  <a:buNone/>
                  <a:tabLst/>
                  <a:defRPr/>
                </a:pPr>
                <a:r>
                  <a:rPr kumimoji="0" lang="en-US" sz="1000" b="0" i="0" u="none" strike="noStrike" kern="0" cap="none" spc="0" normalizeH="0" baseline="0" noProof="0">
                    <a:ln>
                      <a:noFill/>
                    </a:ln>
                    <a:effectLst/>
                    <a:uLnTx/>
                    <a:uFillTx/>
                    <a:ea typeface="+mn-ea"/>
                    <a:cs typeface="+mn-cs"/>
                  </a:rPr>
                  <a:t> ******</a:t>
                </a:r>
              </a:p>
            </p:txBody>
          </p:sp>
        </p:grpSp>
        <p:pic>
          <p:nvPicPr>
            <p:cNvPr id="1201" name="Graphic 1200">
              <a:extLst>
                <a:ext uri="{FF2B5EF4-FFF2-40B4-BE49-F238E27FC236}">
                  <a16:creationId xmlns:a16="http://schemas.microsoft.com/office/drawing/2014/main" id="{E22D977A-F723-2F82-1E8D-D13299D4D5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21052" y="4238625"/>
              <a:ext cx="231556" cy="243134"/>
            </a:xfrm>
            <a:prstGeom prst="rect">
              <a:avLst/>
            </a:prstGeom>
          </p:spPr>
        </p:pic>
      </p:grpSp>
      <p:grpSp>
        <p:nvGrpSpPr>
          <p:cNvPr id="31" name="Group 30">
            <a:extLst>
              <a:ext uri="{FF2B5EF4-FFF2-40B4-BE49-F238E27FC236}">
                <a16:creationId xmlns:a16="http://schemas.microsoft.com/office/drawing/2014/main" id="{3DE6651A-1849-41C2-06DB-132D02DFEEC8}"/>
              </a:ext>
              <a:ext uri="{C183D7F6-B498-43B3-948B-1728B52AA6E4}">
                <adec:decorative xmlns:adec="http://schemas.microsoft.com/office/drawing/2017/decorative" val="1"/>
              </a:ext>
            </a:extLst>
          </p:cNvPr>
          <p:cNvGrpSpPr/>
          <p:nvPr/>
        </p:nvGrpSpPr>
        <p:grpSpPr>
          <a:xfrm>
            <a:off x="7269409" y="4782786"/>
            <a:ext cx="1750385" cy="783624"/>
            <a:chOff x="7269410" y="4655220"/>
            <a:chExt cx="1750385" cy="783624"/>
          </a:xfrm>
        </p:grpSpPr>
        <p:sp>
          <p:nvSpPr>
            <p:cNvPr id="439" name="Rectangle 438">
              <a:extLst>
                <a:ext uri="{FF2B5EF4-FFF2-40B4-BE49-F238E27FC236}">
                  <a16:creationId xmlns:a16="http://schemas.microsoft.com/office/drawing/2014/main" id="{2DB81525-BF75-6ED2-ECDF-D391C4D2987A}"/>
                </a:ext>
              </a:extLst>
            </p:cNvPr>
            <p:cNvSpPr/>
            <p:nvPr/>
          </p:nvSpPr>
          <p:spPr>
            <a:xfrm>
              <a:off x="8022406" y="4951237"/>
              <a:ext cx="997389" cy="400110"/>
            </a:xfrm>
            <a:prstGeom prst="rect">
              <a:avLst/>
            </a:prstGeom>
          </p:spPr>
          <p:txBody>
            <a:bodyPr wrap="none">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Block legacy</a:t>
              </a:r>
              <a:br>
                <a:rPr kumimoji="0" lang="en-US" sz="1000" b="0" i="0" u="none" strike="noStrike" kern="0" cap="none" spc="0" normalizeH="0" baseline="0" noProof="0">
                  <a:ln>
                    <a:noFill/>
                  </a:ln>
                  <a:effectLst/>
                  <a:uLnTx/>
                  <a:uFillTx/>
                  <a:ea typeface="ＭＳ Ｐゴシック" charset="0"/>
                  <a:cs typeface="+mn-cs"/>
                </a:rPr>
              </a:br>
              <a:r>
                <a:rPr kumimoji="0" lang="en-US" sz="1000" b="0" i="0" u="none" strike="noStrike" kern="0" cap="none" spc="0" normalizeH="0" baseline="0" noProof="0">
                  <a:ln>
                    <a:noFill/>
                  </a:ln>
                  <a:effectLst/>
                  <a:uLnTx/>
                  <a:uFillTx/>
                  <a:ea typeface="ＭＳ Ｐゴシック" charset="0"/>
                  <a:cs typeface="+mn-cs"/>
                </a:rPr>
                <a:t>authentication</a:t>
              </a:r>
            </a:p>
          </p:txBody>
        </p:sp>
        <p:grpSp>
          <p:nvGrpSpPr>
            <p:cNvPr id="441" name="Group 440">
              <a:extLst>
                <a:ext uri="{FF2B5EF4-FFF2-40B4-BE49-F238E27FC236}">
                  <a16:creationId xmlns:a16="http://schemas.microsoft.com/office/drawing/2014/main" id="{EF346AC1-EECA-E318-E878-F0AB47B6ACCD}"/>
                </a:ext>
              </a:extLst>
            </p:cNvPr>
            <p:cNvGrpSpPr/>
            <p:nvPr/>
          </p:nvGrpSpPr>
          <p:grpSpPr>
            <a:xfrm>
              <a:off x="7269410" y="4655220"/>
              <a:ext cx="783625" cy="783624"/>
              <a:chOff x="8603515" y="2504434"/>
              <a:chExt cx="1600200" cy="1600200"/>
            </a:xfrm>
          </p:grpSpPr>
          <p:sp>
            <p:nvSpPr>
              <p:cNvPr id="443" name="Oval 442">
                <a:extLst>
                  <a:ext uri="{FF2B5EF4-FFF2-40B4-BE49-F238E27FC236}">
                    <a16:creationId xmlns:a16="http://schemas.microsoft.com/office/drawing/2014/main" id="{98827A8A-4240-E684-698C-6091F3758D74}"/>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444" name="Circle: Hollow 443">
                <a:extLst>
                  <a:ext uri="{FF2B5EF4-FFF2-40B4-BE49-F238E27FC236}">
                    <a16:creationId xmlns:a16="http://schemas.microsoft.com/office/drawing/2014/main" id="{5C29C3B7-F725-B588-F9A9-99E98BF6C846}"/>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pic>
          <p:nvPicPr>
            <p:cNvPr id="1202" name="Graphic 1201">
              <a:extLst>
                <a:ext uri="{FF2B5EF4-FFF2-40B4-BE49-F238E27FC236}">
                  <a16:creationId xmlns:a16="http://schemas.microsoft.com/office/drawing/2014/main" id="{B5B1A92E-F4A8-8E26-C27B-56D2821FC3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60690" y="4836473"/>
              <a:ext cx="401064" cy="421118"/>
            </a:xfrm>
            <a:prstGeom prst="rect">
              <a:avLst/>
            </a:prstGeom>
          </p:spPr>
        </p:pic>
      </p:grpSp>
      <p:pic>
        <p:nvPicPr>
          <p:cNvPr id="1203" name="Graphic 1202">
            <a:extLst>
              <a:ext uri="{FF2B5EF4-FFF2-40B4-BE49-F238E27FC236}">
                <a16:creationId xmlns:a16="http://schemas.microsoft.com/office/drawing/2014/main" id="{DD21C236-FC21-BC80-5607-31EFF82DC5E2}"/>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38650" y="2900833"/>
            <a:ext cx="270524" cy="221968"/>
          </a:xfrm>
          <a:prstGeom prst="rect">
            <a:avLst/>
          </a:prstGeom>
        </p:spPr>
      </p:pic>
      <p:sp>
        <p:nvSpPr>
          <p:cNvPr id="25" name="Oval 24">
            <a:extLst>
              <a:ext uri="{FF2B5EF4-FFF2-40B4-BE49-F238E27FC236}">
                <a16:creationId xmlns:a16="http://schemas.microsoft.com/office/drawing/2014/main" id="{0F5001BF-2AB2-FDDB-372A-7ED6AE58B8D0}"/>
              </a:ext>
              <a:ext uri="{C183D7F6-B498-43B3-948B-1728B52AA6E4}">
                <adec:decorative xmlns:adec="http://schemas.microsoft.com/office/drawing/2017/decorative" val="1"/>
              </a:ext>
            </a:extLst>
          </p:cNvPr>
          <p:cNvSpPr/>
          <p:nvPr/>
        </p:nvSpPr>
        <p:spPr bwMode="auto">
          <a:xfrm>
            <a:off x="4381499" y="1888414"/>
            <a:ext cx="3467100" cy="343980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568" kern="0">
              <a:ea typeface="Segoe UI" pitchFamily="34" charset="0"/>
              <a:cs typeface="Segoe UI" pitchFamily="34" charset="0"/>
            </a:endParaRPr>
          </a:p>
        </p:txBody>
      </p:sp>
    </p:spTree>
    <p:extLst>
      <p:ext uri="{BB962C8B-B14F-4D97-AF65-F5344CB8AC3E}">
        <p14:creationId xmlns:p14="http://schemas.microsoft.com/office/powerpoint/2010/main" val="3857278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85"/>
                                        </p:tgtEl>
                                        <p:attrNameLst>
                                          <p:attrName>style.visibility</p:attrName>
                                        </p:attrNameLst>
                                      </p:cBhvr>
                                      <p:to>
                                        <p:strVal val="visible"/>
                                      </p:to>
                                    </p:set>
                                    <p:anim calcmode="lin" valueType="num">
                                      <p:cBhvr additive="base">
                                        <p:cTn id="7" dur="500" fill="hold"/>
                                        <p:tgtEl>
                                          <p:spTgt spid="2385"/>
                                        </p:tgtEl>
                                        <p:attrNameLst>
                                          <p:attrName>ppt_x</p:attrName>
                                        </p:attrNameLst>
                                      </p:cBhvr>
                                      <p:tavLst>
                                        <p:tav tm="0">
                                          <p:val>
                                            <p:strVal val="0-#ppt_w/2"/>
                                          </p:val>
                                        </p:tav>
                                        <p:tav tm="100000">
                                          <p:val>
                                            <p:strVal val="#ppt_x"/>
                                          </p:val>
                                        </p:tav>
                                      </p:tavLst>
                                    </p:anim>
                                    <p:anim calcmode="lin" valueType="num">
                                      <p:cBhvr additive="base">
                                        <p:cTn id="8" dur="500" fill="hold"/>
                                        <p:tgtEl>
                                          <p:spTgt spid="23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71"/>
                                        </p:tgtEl>
                                        <p:attrNameLst>
                                          <p:attrName>style.visibility</p:attrName>
                                        </p:attrNameLst>
                                      </p:cBhvr>
                                      <p:to>
                                        <p:strVal val="visible"/>
                                      </p:to>
                                    </p:set>
                                    <p:animEffect transition="in" filter="wipe(left)">
                                      <p:cBhvr>
                                        <p:cTn id="12" dur="500"/>
                                        <p:tgtEl>
                                          <p:spTgt spid="87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96"/>
                                        </p:tgtEl>
                                        <p:attrNameLst>
                                          <p:attrName>style.visibility</p:attrName>
                                        </p:attrNameLst>
                                      </p:cBhvr>
                                      <p:to>
                                        <p:strVal val="visible"/>
                                      </p:to>
                                    </p:set>
                                    <p:animEffect transition="in" filter="wipe(left)">
                                      <p:cBhvr>
                                        <p:cTn id="16" dur="500"/>
                                        <p:tgtEl>
                                          <p:spTgt spid="896"/>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921"/>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5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nodeType="withEffect">
                                  <p:stCondLst>
                                    <p:cond delay="250"/>
                                  </p:stCondLst>
                                  <p:childTnLst>
                                    <p:set>
                                      <p:cBhvr>
                                        <p:cTn id="29" dur="1" fill="hold">
                                          <p:stCondLst>
                                            <p:cond delay="0"/>
                                          </p:stCondLst>
                                        </p:cTn>
                                        <p:tgtEl>
                                          <p:spTgt spid="11"/>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25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250"/>
                                  </p:stCondLst>
                                  <p:childTnLst>
                                    <p:set>
                                      <p:cBhvr>
                                        <p:cTn id="34" dur="1" fill="hold">
                                          <p:stCondLst>
                                            <p:cond delay="0"/>
                                          </p:stCondLst>
                                        </p:cTn>
                                        <p:tgtEl>
                                          <p:spTgt spid="12"/>
                                        </p:tgtEl>
                                        <p:attrNameLst>
                                          <p:attrName>style.visibility</p:attrName>
                                        </p:attrNameLst>
                                      </p:cBhvr>
                                      <p:to>
                                        <p:strVal val="visible"/>
                                      </p:to>
                                    </p:set>
                                  </p:childTnLst>
                                </p:cTn>
                              </p:par>
                            </p:childTnLst>
                          </p:cTn>
                        </p:par>
                        <p:par>
                          <p:cTn id="35" fill="hold">
                            <p:stCondLst>
                              <p:cond delay="2250"/>
                            </p:stCondLst>
                            <p:childTnLst>
                              <p:par>
                                <p:cTn id="36" presetID="1" presetClass="entr" presetSubtype="0" fill="hold" nodeType="afterEffect">
                                  <p:stCondLst>
                                    <p:cond delay="25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entr" presetSubtype="0" fill="hold" nodeType="withEffect">
                                  <p:stCondLst>
                                    <p:cond delay="25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922"/>
                                        </p:tgtEl>
                                        <p:attrNameLst>
                                          <p:attrName>style.visibility</p:attrName>
                                        </p:attrNameLst>
                                      </p:cBhvr>
                                      <p:to>
                                        <p:strVal val="visible"/>
                                      </p:to>
                                    </p:set>
                                    <p:animEffect transition="in" filter="wipe(left)">
                                      <p:cBhvr>
                                        <p:cTn id="44" dur="500"/>
                                        <p:tgtEl>
                                          <p:spTgt spid="922"/>
                                        </p:tgtEl>
                                      </p:cBhvr>
                                    </p:animEffec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932"/>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nodeType="afterEffect">
                                  <p:stCondLst>
                                    <p:cond delay="250"/>
                                  </p:stCondLst>
                                  <p:childTnLst>
                                    <p:set>
                                      <p:cBhvr>
                                        <p:cTn id="50" dur="1" fill="hold">
                                          <p:stCondLst>
                                            <p:cond delay="0"/>
                                          </p:stCondLst>
                                        </p:cTn>
                                        <p:tgtEl>
                                          <p:spTgt spid="14"/>
                                        </p:tgtEl>
                                        <p:attrNameLst>
                                          <p:attrName>style.visibility</p:attrName>
                                        </p:attrNameLst>
                                      </p:cBhvr>
                                      <p:to>
                                        <p:strVal val="visible"/>
                                      </p:to>
                                    </p:set>
                                  </p:childTnLst>
                                </p:cTn>
                              </p:par>
                            </p:childTnLst>
                          </p:cTn>
                        </p:par>
                        <p:par>
                          <p:cTn id="51" fill="hold">
                            <p:stCondLst>
                              <p:cond delay="750"/>
                            </p:stCondLst>
                            <p:childTnLst>
                              <p:par>
                                <p:cTn id="52" presetID="1" presetClass="entr" presetSubtype="0" fill="hold" nodeType="afterEffect">
                                  <p:stCondLst>
                                    <p:cond delay="250"/>
                                  </p:stCondLst>
                                  <p:childTnLst>
                                    <p:set>
                                      <p:cBhvr>
                                        <p:cTn id="53" dur="1" fill="hold">
                                          <p:stCondLst>
                                            <p:cond delay="0"/>
                                          </p:stCondLst>
                                        </p:cTn>
                                        <p:tgtEl>
                                          <p:spTgt spid="15"/>
                                        </p:tgtEl>
                                        <p:attrNameLst>
                                          <p:attrName>style.visibility</p:attrName>
                                        </p:attrNameLst>
                                      </p:cBhvr>
                                      <p:to>
                                        <p:strVal val="visible"/>
                                      </p:to>
                                    </p:set>
                                  </p:childTnLst>
                                </p:cTn>
                              </p:par>
                            </p:childTnLst>
                          </p:cTn>
                        </p:par>
                        <p:par>
                          <p:cTn id="54" fill="hold">
                            <p:stCondLst>
                              <p:cond delay="1000"/>
                            </p:stCondLst>
                            <p:childTnLst>
                              <p:par>
                                <p:cTn id="55" presetID="47" presetClass="entr" presetSubtype="0"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7" presetClass="entr" presetSubtype="0" fill="hold" nodeType="afterEffect">
                                  <p:stCondLst>
                                    <p:cond delay="0"/>
                                  </p:stCondLst>
                                  <p:childTnLst>
                                    <p:set>
                                      <p:cBhvr>
                                        <p:cTn id="62" dur="1" fill="hold">
                                          <p:stCondLst>
                                            <p:cond delay="0"/>
                                          </p:stCondLst>
                                        </p:cTn>
                                        <p:tgtEl>
                                          <p:spTgt spid="1009"/>
                                        </p:tgtEl>
                                        <p:attrNameLst>
                                          <p:attrName>style.visibility</p:attrName>
                                        </p:attrNameLst>
                                      </p:cBhvr>
                                      <p:to>
                                        <p:strVal val="visible"/>
                                      </p:to>
                                    </p:set>
                                    <p:animEffect transition="in" filter="fade">
                                      <p:cBhvr>
                                        <p:cTn id="63" dur="1000"/>
                                        <p:tgtEl>
                                          <p:spTgt spid="1009"/>
                                        </p:tgtEl>
                                      </p:cBhvr>
                                    </p:animEffect>
                                    <p:anim calcmode="lin" valueType="num">
                                      <p:cBhvr>
                                        <p:cTn id="64" dur="1000" fill="hold"/>
                                        <p:tgtEl>
                                          <p:spTgt spid="1009"/>
                                        </p:tgtEl>
                                        <p:attrNameLst>
                                          <p:attrName>ppt_x</p:attrName>
                                        </p:attrNameLst>
                                      </p:cBhvr>
                                      <p:tavLst>
                                        <p:tav tm="0">
                                          <p:val>
                                            <p:strVal val="#ppt_x"/>
                                          </p:val>
                                        </p:tav>
                                        <p:tav tm="100000">
                                          <p:val>
                                            <p:strVal val="#ppt_x"/>
                                          </p:val>
                                        </p:tav>
                                      </p:tavLst>
                                    </p:anim>
                                    <p:anim calcmode="lin" valueType="num">
                                      <p:cBhvr>
                                        <p:cTn id="65" dur="1000" fill="hold"/>
                                        <p:tgtEl>
                                          <p:spTgt spid="1009"/>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95"/>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997"/>
                                        </p:tgtEl>
                                        <p:attrNameLst>
                                          <p:attrName>style.visibility</p:attrName>
                                        </p:attrNameLst>
                                      </p:cBhvr>
                                      <p:to>
                                        <p:strVal val="visible"/>
                                      </p:to>
                                    </p:set>
                                  </p:childTnLst>
                                </p:cTn>
                              </p:par>
                              <p:par>
                                <p:cTn id="72" presetID="1" presetClass="entr" presetSubtype="0" fill="hold" grpId="0" nodeType="withEffect" nodePh="1">
                                  <p:stCondLst>
                                    <p:cond delay="0"/>
                                  </p:stCondLst>
                                  <p:endCondLst>
                                    <p:cond evt="begin" delay="0">
                                      <p:tn val="72"/>
                                    </p:cond>
                                  </p:endCondLst>
                                  <p:childTnLst>
                                    <p:set>
                                      <p:cBhvr>
                                        <p:cTn id="73" dur="1" fill="hold">
                                          <p:stCondLst>
                                            <p:cond delay="0"/>
                                          </p:stCondLst>
                                        </p:cTn>
                                        <p:tgtEl>
                                          <p:spTgt spid="100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00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00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childTnLst>
                                </p:cTn>
                              </p:par>
                            </p:childTnLst>
                          </p:cTn>
                        </p:par>
                        <p:par>
                          <p:cTn id="80" fill="hold">
                            <p:stCondLst>
                              <p:cond delay="0"/>
                            </p:stCondLst>
                            <p:childTnLst>
                              <p:par>
                                <p:cTn id="81" presetID="8" presetClass="emph" presetSubtype="0" fill="hold" nodeType="afterEffect">
                                  <p:stCondLst>
                                    <p:cond delay="0"/>
                                  </p:stCondLst>
                                  <p:childTnLst>
                                    <p:animRot by="21600000">
                                      <p:cBhvr>
                                        <p:cTn id="82" dur="2000" fill="hold"/>
                                        <p:tgtEl>
                                          <p:spTgt spid="19"/>
                                        </p:tgtEl>
                                        <p:attrNameLst>
                                          <p:attrName>r</p:attrName>
                                        </p:attrNameLst>
                                      </p:cBhvr>
                                    </p:animRot>
                                  </p:childTnLst>
                                </p:cTn>
                              </p:par>
                            </p:childTnLst>
                          </p:cTn>
                        </p:par>
                        <p:par>
                          <p:cTn id="83" fill="hold">
                            <p:stCondLst>
                              <p:cond delay="2000"/>
                            </p:stCondLst>
                            <p:childTnLst>
                              <p:par>
                                <p:cTn id="84" presetID="1" presetClass="entr" presetSubtype="0"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left)">
                                      <p:cBhvr>
                                        <p:cTn id="90" dur="500"/>
                                        <p:tgtEl>
                                          <p:spTgt spid="24"/>
                                        </p:tgtEl>
                                      </p:cBhvr>
                                    </p:animEffect>
                                  </p:childTnLst>
                                </p:cTn>
                              </p:par>
                              <p:par>
                                <p:cTn id="91" presetID="21" presetClass="entr" presetSubtype="8"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heel(8)">
                                      <p:cBhvr>
                                        <p:cTn id="93" dur="500"/>
                                        <p:tgtEl>
                                          <p:spTgt spid="25"/>
                                        </p:tgtEl>
                                      </p:cBhvr>
                                    </p:animEffect>
                                  </p:childTnLst>
                                </p:cTn>
                              </p:par>
                              <p:par>
                                <p:cTn id="94" presetID="8" presetClass="emph" presetSubtype="0" fill="hold" grpId="1" nodeType="withEffect">
                                  <p:stCondLst>
                                    <p:cond delay="0"/>
                                  </p:stCondLst>
                                  <p:childTnLst>
                                    <p:animRot by="21600000">
                                      <p:cBhvr>
                                        <p:cTn id="95" dur="3000" fill="hold"/>
                                        <p:tgtEl>
                                          <p:spTgt spid="25"/>
                                        </p:tgtEl>
                                        <p:attrNameLst>
                                          <p:attrName>r</p:attrName>
                                        </p:attrNameLst>
                                      </p:cBhvr>
                                    </p:animRot>
                                  </p:childTnLst>
                                </p:cTn>
                              </p:par>
                            </p:childTnLst>
                          </p:cTn>
                        </p:par>
                        <p:par>
                          <p:cTn id="96" fill="hold">
                            <p:stCondLst>
                              <p:cond delay="3000"/>
                            </p:stCondLst>
                            <p:childTnLst>
                              <p:par>
                                <p:cTn id="97" presetID="1" presetClass="entr" presetSubtype="0" fill="hold" grpId="0" nodeType="afterEffect">
                                  <p:stCondLst>
                                    <p:cond delay="0"/>
                                  </p:stCondLst>
                                  <p:childTnLst>
                                    <p:set>
                                      <p:cBhvr>
                                        <p:cTn id="98" dur="1" fill="hold">
                                          <p:stCondLst>
                                            <p:cond delay="0"/>
                                          </p:stCondLst>
                                        </p:cTn>
                                        <p:tgtEl>
                                          <p:spTgt spid="87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par>
                          <p:cTn id="109" fill="hold">
                            <p:stCondLst>
                              <p:cond delay="3000"/>
                            </p:stCondLst>
                            <p:childTnLst>
                              <p:par>
                                <p:cTn id="110" presetID="10" presetClass="entr" presetSubtype="0" fill="hold" nodeType="afterEffect">
                                  <p:stCondLst>
                                    <p:cond delay="0"/>
                                  </p:stCondLst>
                                  <p:childTnLst>
                                    <p:set>
                                      <p:cBhvr>
                                        <p:cTn id="111" dur="1" fill="hold">
                                          <p:stCondLst>
                                            <p:cond delay="0"/>
                                          </p:stCondLst>
                                        </p:cTn>
                                        <p:tgtEl>
                                          <p:spTgt spid="1077"/>
                                        </p:tgtEl>
                                        <p:attrNameLst>
                                          <p:attrName>style.visibility</p:attrName>
                                        </p:attrNameLst>
                                      </p:cBhvr>
                                      <p:to>
                                        <p:strVal val="visible"/>
                                      </p:to>
                                    </p:set>
                                    <p:animEffect transition="in" filter="fade">
                                      <p:cBhvr>
                                        <p:cTn id="112" dur="500"/>
                                        <p:tgtEl>
                                          <p:spTgt spid="1077"/>
                                        </p:tgtEl>
                                      </p:cBhvr>
                                    </p:animEffect>
                                  </p:childTnLst>
                                </p:cTn>
                              </p:par>
                            </p:childTnLst>
                          </p:cTn>
                        </p:par>
                        <p:par>
                          <p:cTn id="113" fill="hold">
                            <p:stCondLst>
                              <p:cond delay="3500"/>
                            </p:stCondLst>
                            <p:childTnLst>
                              <p:par>
                                <p:cTn id="114" presetID="10" presetClass="entr" presetSubtype="0" fill="hold" nodeType="afterEffect">
                                  <p:stCondLst>
                                    <p:cond delay="0"/>
                                  </p:stCondLst>
                                  <p:childTnLst>
                                    <p:set>
                                      <p:cBhvr>
                                        <p:cTn id="115" dur="1" fill="hold">
                                          <p:stCondLst>
                                            <p:cond delay="0"/>
                                          </p:stCondLst>
                                        </p:cTn>
                                        <p:tgtEl>
                                          <p:spTgt spid="1030"/>
                                        </p:tgtEl>
                                        <p:attrNameLst>
                                          <p:attrName>style.visibility</p:attrName>
                                        </p:attrNameLst>
                                      </p:cBhvr>
                                      <p:to>
                                        <p:strVal val="visible"/>
                                      </p:to>
                                    </p:set>
                                    <p:animEffect transition="in" filter="fade">
                                      <p:cBhvr>
                                        <p:cTn id="116" dur="500"/>
                                        <p:tgtEl>
                                          <p:spTgt spid="1030"/>
                                        </p:tgtEl>
                                      </p:cBhvr>
                                    </p:animEffect>
                                  </p:childTnLst>
                                </p:cTn>
                              </p:par>
                            </p:childTnLst>
                          </p:cTn>
                        </p:par>
                        <p:par>
                          <p:cTn id="117" fill="hold">
                            <p:stCondLst>
                              <p:cond delay="4500"/>
                            </p:stCondLst>
                            <p:childTnLst>
                              <p:par>
                                <p:cTn id="118" presetID="10" presetClass="entr" presetSubtype="0" fill="hold" grpId="0" nodeType="afterEffect">
                                  <p:stCondLst>
                                    <p:cond delay="0"/>
                                  </p:stCondLst>
                                  <p:childTnLst>
                                    <p:set>
                                      <p:cBhvr>
                                        <p:cTn id="119" dur="1" fill="hold">
                                          <p:stCondLst>
                                            <p:cond delay="0"/>
                                          </p:stCondLst>
                                        </p:cTn>
                                        <p:tgtEl>
                                          <p:spTgt spid="1071"/>
                                        </p:tgtEl>
                                        <p:attrNameLst>
                                          <p:attrName>style.visibility</p:attrName>
                                        </p:attrNameLst>
                                      </p:cBhvr>
                                      <p:to>
                                        <p:strVal val="visible"/>
                                      </p:to>
                                    </p:set>
                                    <p:animEffect transition="in" filter="fade">
                                      <p:cBhvr>
                                        <p:cTn id="120" dur="500"/>
                                        <p:tgtEl>
                                          <p:spTgt spid="1071"/>
                                        </p:tgtEl>
                                      </p:cBhvr>
                                    </p:animEffect>
                                  </p:childTnLst>
                                </p:cTn>
                              </p:par>
                            </p:childTnLst>
                          </p:cTn>
                        </p:par>
                        <p:par>
                          <p:cTn id="121" fill="hold">
                            <p:stCondLst>
                              <p:cond delay="5000"/>
                            </p:stCondLst>
                            <p:childTnLst>
                              <p:par>
                                <p:cTn id="122" presetID="10" presetClass="entr" presetSubtype="0" fill="hold" nodeType="afterEffect">
                                  <p:stCondLst>
                                    <p:cond delay="0"/>
                                  </p:stCondLst>
                                  <p:childTnLst>
                                    <p:set>
                                      <p:cBhvr>
                                        <p:cTn id="123" dur="1" fill="hold">
                                          <p:stCondLst>
                                            <p:cond delay="0"/>
                                          </p:stCondLst>
                                        </p:cTn>
                                        <p:tgtEl>
                                          <p:spTgt spid="1073"/>
                                        </p:tgtEl>
                                        <p:attrNameLst>
                                          <p:attrName>style.visibility</p:attrName>
                                        </p:attrNameLst>
                                      </p:cBhvr>
                                      <p:to>
                                        <p:strVal val="visible"/>
                                      </p:to>
                                    </p:set>
                                    <p:animEffect transition="in" filter="fade">
                                      <p:cBhvr>
                                        <p:cTn id="124" dur="500"/>
                                        <p:tgtEl>
                                          <p:spTgt spid="1073"/>
                                        </p:tgtEl>
                                      </p:cBhvr>
                                    </p:animEffect>
                                  </p:childTnLst>
                                </p:cTn>
                              </p:par>
                            </p:childTnLst>
                          </p:cTn>
                        </p:par>
                        <p:par>
                          <p:cTn id="125" fill="hold">
                            <p:stCondLst>
                              <p:cond delay="5500"/>
                            </p:stCondLst>
                            <p:childTnLst>
                              <p:par>
                                <p:cTn id="126" presetID="10" presetClass="entr" presetSubtype="0" fill="hold" nodeType="afterEffect">
                                  <p:stCondLst>
                                    <p:cond delay="0"/>
                                  </p:stCondLst>
                                  <p:childTnLst>
                                    <p:set>
                                      <p:cBhvr>
                                        <p:cTn id="127" dur="1" fill="hold">
                                          <p:stCondLst>
                                            <p:cond delay="0"/>
                                          </p:stCondLst>
                                        </p:cTn>
                                        <p:tgtEl>
                                          <p:spTgt spid="1203"/>
                                        </p:tgtEl>
                                        <p:attrNameLst>
                                          <p:attrName>style.visibility</p:attrName>
                                        </p:attrNameLst>
                                      </p:cBhvr>
                                      <p:to>
                                        <p:strVal val="visible"/>
                                      </p:to>
                                    </p:set>
                                    <p:animEffect transition="in" filter="fade">
                                      <p:cBhvr>
                                        <p:cTn id="128" dur="500"/>
                                        <p:tgtEl>
                                          <p:spTgt spid="1203"/>
                                        </p:tgtEl>
                                      </p:cBhvr>
                                    </p:animEffect>
                                  </p:childTnLst>
                                </p:cTn>
                              </p:par>
                            </p:childTnLst>
                          </p:cTn>
                        </p:par>
                        <p:par>
                          <p:cTn id="129" fill="hold">
                            <p:stCondLst>
                              <p:cond delay="6000"/>
                            </p:stCondLst>
                            <p:childTnLst>
                              <p:par>
                                <p:cTn id="130" presetID="10" presetClass="entr" presetSubtype="0" fill="hold" nodeType="afterEffect">
                                  <p:stCondLst>
                                    <p:cond delay="0"/>
                                  </p:stCondLst>
                                  <p:childTnLst>
                                    <p:set>
                                      <p:cBhvr>
                                        <p:cTn id="131" dur="1" fill="hold">
                                          <p:stCondLst>
                                            <p:cond delay="0"/>
                                          </p:stCondLst>
                                        </p:cTn>
                                        <p:tgtEl>
                                          <p:spTgt spid="1033"/>
                                        </p:tgtEl>
                                        <p:attrNameLst>
                                          <p:attrName>style.visibility</p:attrName>
                                        </p:attrNameLst>
                                      </p:cBhvr>
                                      <p:to>
                                        <p:strVal val="visible"/>
                                      </p:to>
                                    </p:set>
                                    <p:animEffect transition="in" filter="fade">
                                      <p:cBhvr>
                                        <p:cTn id="132"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 grpId="0" animBg="1"/>
      <p:bldP spid="870" grpId="0"/>
      <p:bldP spid="896" grpId="0" animBg="1"/>
      <p:bldP spid="921" grpId="0"/>
      <p:bldP spid="995" grpId="0"/>
      <p:bldP spid="1004" grpId="0"/>
      <p:bldP spid="1005" grpId="0" animBg="1"/>
      <p:bldP spid="1006" grpId="0"/>
      <p:bldP spid="1071" grpId="0"/>
      <p:bldP spid="25" grpId="0" animBg="1"/>
      <p:bldP spid="25" grpId="1"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C48D-71E6-37F7-11E8-6051E9908060}"/>
              </a:ext>
            </a:extLst>
          </p:cNvPr>
          <p:cNvSpPr>
            <a:spLocks noGrp="1"/>
          </p:cNvSpPr>
          <p:nvPr>
            <p:ph type="title"/>
          </p:nvPr>
        </p:nvSpPr>
        <p:spPr/>
        <p:txBody>
          <a:bodyPr>
            <a:normAutofit/>
          </a:bodyPr>
          <a:lstStyle/>
          <a:p>
            <a:r>
              <a:rPr lang="en-US" sz="3200" dirty="0"/>
              <a:t>Controls: App Control – Monitor</a:t>
            </a:r>
          </a:p>
        </p:txBody>
      </p:sp>
      <p:grpSp>
        <p:nvGrpSpPr>
          <p:cNvPr id="4" name="Group 3">
            <a:extLst>
              <a:ext uri="{FF2B5EF4-FFF2-40B4-BE49-F238E27FC236}">
                <a16:creationId xmlns:a16="http://schemas.microsoft.com/office/drawing/2014/main" id="{5C5F8CD1-5E94-182D-3532-7DC72CDE6795}"/>
              </a:ext>
              <a:ext uri="{C183D7F6-B498-43B3-948B-1728B52AA6E4}">
                <adec:decorative xmlns:adec="http://schemas.microsoft.com/office/drawing/2017/decorative" val="1"/>
              </a:ext>
            </a:extLst>
          </p:cNvPr>
          <p:cNvGrpSpPr/>
          <p:nvPr/>
        </p:nvGrpSpPr>
        <p:grpSpPr>
          <a:xfrm>
            <a:off x="-2" y="1582699"/>
            <a:ext cx="12077707" cy="4343442"/>
            <a:chOff x="-2" y="1582699"/>
            <a:chExt cx="12077707" cy="4343442"/>
          </a:xfrm>
        </p:grpSpPr>
        <p:sp>
          <p:nvSpPr>
            <p:cNvPr id="3" name="Rectangle: Top Corners Rounded 2">
              <a:extLst>
                <a:ext uri="{FF2B5EF4-FFF2-40B4-BE49-F238E27FC236}">
                  <a16:creationId xmlns:a16="http://schemas.microsoft.com/office/drawing/2014/main" id="{FD85278B-10BE-EB28-2ED6-1F0F7C5A914D}"/>
                </a:ext>
                <a:ext uri="{C183D7F6-B498-43B3-948B-1728B52AA6E4}">
                  <adec:decorative xmlns:adec="http://schemas.microsoft.com/office/drawing/2017/decorative" val="1"/>
                </a:ext>
              </a:extLst>
            </p:cNvPr>
            <p:cNvSpPr/>
            <p:nvPr/>
          </p:nvSpPr>
          <p:spPr bwMode="auto">
            <a:xfrm rot="5400000" flipH="1">
              <a:off x="-1790722" y="3373419"/>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5" name="Rectangle: Rounded Corners 4">
              <a:extLst>
                <a:ext uri="{FF2B5EF4-FFF2-40B4-BE49-F238E27FC236}">
                  <a16:creationId xmlns:a16="http://schemas.microsoft.com/office/drawing/2014/main" id="{605DF762-1D8B-69BC-8EBE-C0EBB39413C6}"/>
                </a:ext>
                <a:ext uri="{C183D7F6-B498-43B3-948B-1728B52AA6E4}">
                  <adec:decorative xmlns:adec="http://schemas.microsoft.com/office/drawing/2017/decorative" val="1"/>
                </a:ext>
              </a:extLst>
            </p:cNvPr>
            <p:cNvSpPr/>
            <p:nvPr/>
          </p:nvSpPr>
          <p:spPr bwMode="auto">
            <a:xfrm>
              <a:off x="393700" y="1654476"/>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14" name="Rectangle: Top Corners Rounded 13">
              <a:hlinkClick r:id="" action="ppaction://noaction"/>
              <a:extLst>
                <a:ext uri="{FF2B5EF4-FFF2-40B4-BE49-F238E27FC236}">
                  <a16:creationId xmlns:a16="http://schemas.microsoft.com/office/drawing/2014/main" id="{303B6890-F9CA-2359-92F8-3211DD85DB1F}"/>
                </a:ext>
                <a:ext uri="{C183D7F6-B498-43B3-948B-1728B52AA6E4}">
                  <adec:decorative xmlns:adec="http://schemas.microsoft.com/office/drawing/2017/decorative" val="1"/>
                </a:ext>
              </a:extLst>
            </p:cNvPr>
            <p:cNvSpPr/>
            <p:nvPr/>
          </p:nvSpPr>
          <p:spPr bwMode="auto">
            <a:xfrm rot="16200000">
              <a:off x="7159384" y="-106381"/>
              <a:ext cx="2115040" cy="7721603"/>
            </a:xfrm>
            <a:prstGeom prst="round2SameRect">
              <a:avLst>
                <a:gd name="adj1" fmla="val 834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200"/>
                </a:spcAft>
              </a:pPr>
              <a:endParaRPr lang="en-US" sz="1400">
                <a:solidFill>
                  <a:schemeClr val="tx1"/>
                </a:solidFill>
              </a:endParaRPr>
            </a:p>
          </p:txBody>
        </p:sp>
      </p:grpSp>
      <p:pic>
        <p:nvPicPr>
          <p:cNvPr id="7" name="Picture 6" descr="A screen capture of a dialogue box on Session">
            <a:extLst>
              <a:ext uri="{FF2B5EF4-FFF2-40B4-BE49-F238E27FC236}">
                <a16:creationId xmlns:a16="http://schemas.microsoft.com/office/drawing/2014/main" id="{9B898FDC-2B01-8238-2499-FD5EA8CCB334}"/>
              </a:ext>
            </a:extLst>
          </p:cNvPr>
          <p:cNvPicPr>
            <a:picLocks/>
          </p:cNvPicPr>
          <p:nvPr/>
        </p:nvPicPr>
        <p:blipFill rotWithShape="1">
          <a:blip r:embed="rId2"/>
          <a:srcRect t="134" b="134"/>
          <a:stretch/>
        </p:blipFill>
        <p:spPr>
          <a:xfrm>
            <a:off x="1285875" y="1884891"/>
            <a:ext cx="2333625" cy="3458634"/>
          </a:xfrm>
          <a:prstGeom prst="roundRect">
            <a:avLst>
              <a:gd name="adj" fmla="val 4380"/>
            </a:avLst>
          </a:prstGeom>
          <a:ln w="3175">
            <a:solidFill>
              <a:schemeClr val="bg1">
                <a:lumMod val="85000"/>
              </a:schemeClr>
            </a:solidFill>
          </a:ln>
          <a:effectLst/>
        </p:spPr>
      </p:pic>
      <p:sp>
        <p:nvSpPr>
          <p:cNvPr id="13" name="TextBox 12">
            <a:extLst>
              <a:ext uri="{FF2B5EF4-FFF2-40B4-BE49-F238E27FC236}">
                <a16:creationId xmlns:a16="http://schemas.microsoft.com/office/drawing/2014/main" id="{FD8B894A-353C-B037-E720-9217B07516E0}"/>
              </a:ext>
            </a:extLst>
          </p:cNvPr>
          <p:cNvSpPr txBox="1"/>
          <p:nvPr/>
        </p:nvSpPr>
        <p:spPr>
          <a:xfrm>
            <a:off x="4456253" y="2938812"/>
            <a:ext cx="7150531" cy="1631216"/>
          </a:xfrm>
          <a:prstGeom prst="rect">
            <a:avLst/>
          </a:prstGeom>
          <a:noFill/>
        </p:spPr>
        <p:txBody>
          <a:bodyPr wrap="square">
            <a:spAutoFit/>
          </a:bodyPr>
          <a:lstStyle/>
          <a:p>
            <a:r>
              <a:rPr lang="en-US" sz="2000" dirty="0"/>
              <a:t>Typically used to monitor and alert on users’ behavior in MDCA as well as if you want MDCA to detect a new application or web sites that you want to protect access to using MDCA policies because it may not be targetable in Conditional Access.</a:t>
            </a:r>
          </a:p>
        </p:txBody>
      </p:sp>
    </p:spTree>
    <p:extLst>
      <p:ext uri="{BB962C8B-B14F-4D97-AF65-F5344CB8AC3E}">
        <p14:creationId xmlns:p14="http://schemas.microsoft.com/office/powerpoint/2010/main" val="11842508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C48D-71E6-37F7-11E8-6051E9908060}"/>
              </a:ext>
            </a:extLst>
          </p:cNvPr>
          <p:cNvSpPr>
            <a:spLocks noGrp="1"/>
          </p:cNvSpPr>
          <p:nvPr>
            <p:ph type="title"/>
          </p:nvPr>
        </p:nvSpPr>
        <p:spPr>
          <a:xfrm>
            <a:off x="588263" y="457200"/>
            <a:ext cx="11018520" cy="553998"/>
          </a:xfrm>
        </p:spPr>
        <p:txBody>
          <a:bodyPr>
            <a:normAutofit/>
          </a:bodyPr>
          <a:lstStyle/>
          <a:p>
            <a:r>
              <a:rPr lang="en-US" sz="3200" dirty="0"/>
              <a:t>Controls: App Control – Monitor – Block downloads</a:t>
            </a:r>
          </a:p>
        </p:txBody>
      </p:sp>
      <p:grpSp>
        <p:nvGrpSpPr>
          <p:cNvPr id="6" name="Group 5">
            <a:extLst>
              <a:ext uri="{FF2B5EF4-FFF2-40B4-BE49-F238E27FC236}">
                <a16:creationId xmlns:a16="http://schemas.microsoft.com/office/drawing/2014/main" id="{9AE7139A-576E-343B-1CBE-EC57DA71A9F4}"/>
              </a:ext>
              <a:ext uri="{C183D7F6-B498-43B3-948B-1728B52AA6E4}">
                <adec:decorative xmlns:adec="http://schemas.microsoft.com/office/drawing/2017/decorative" val="1"/>
              </a:ext>
            </a:extLst>
          </p:cNvPr>
          <p:cNvGrpSpPr/>
          <p:nvPr/>
        </p:nvGrpSpPr>
        <p:grpSpPr>
          <a:xfrm>
            <a:off x="-2" y="1582699"/>
            <a:ext cx="12077702" cy="4343442"/>
            <a:chOff x="-2" y="1582699"/>
            <a:chExt cx="12077702" cy="4343442"/>
          </a:xfrm>
        </p:grpSpPr>
        <p:sp>
          <p:nvSpPr>
            <p:cNvPr id="13" name="Rectangle: Top Corners Rounded 12">
              <a:extLst>
                <a:ext uri="{FF2B5EF4-FFF2-40B4-BE49-F238E27FC236}">
                  <a16:creationId xmlns:a16="http://schemas.microsoft.com/office/drawing/2014/main" id="{835CD396-3CAE-C93A-6933-DD7318B72568}"/>
                </a:ext>
                <a:ext uri="{C183D7F6-B498-43B3-948B-1728B52AA6E4}">
                  <adec:decorative xmlns:adec="http://schemas.microsoft.com/office/drawing/2017/decorative" val="1"/>
                </a:ext>
              </a:extLst>
            </p:cNvPr>
            <p:cNvSpPr/>
            <p:nvPr/>
          </p:nvSpPr>
          <p:spPr bwMode="auto">
            <a:xfrm rot="5400000" flipH="1">
              <a:off x="-1790722" y="3373419"/>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14" name="Rectangle: Rounded Corners 13">
              <a:extLst>
                <a:ext uri="{FF2B5EF4-FFF2-40B4-BE49-F238E27FC236}">
                  <a16:creationId xmlns:a16="http://schemas.microsoft.com/office/drawing/2014/main" id="{4DEBA1F6-65BD-5A6C-F986-899F5000FF47}"/>
                </a:ext>
                <a:ext uri="{C183D7F6-B498-43B3-948B-1728B52AA6E4}">
                  <adec:decorative xmlns:adec="http://schemas.microsoft.com/office/drawing/2017/decorative" val="1"/>
                </a:ext>
              </a:extLst>
            </p:cNvPr>
            <p:cNvSpPr/>
            <p:nvPr/>
          </p:nvSpPr>
          <p:spPr bwMode="auto">
            <a:xfrm>
              <a:off x="393700" y="1654476"/>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pic>
        <p:nvPicPr>
          <p:cNvPr id="20" name="Picture 19" descr="A screen capture of a dialogue box on Session">
            <a:extLst>
              <a:ext uri="{FF2B5EF4-FFF2-40B4-BE49-F238E27FC236}">
                <a16:creationId xmlns:a16="http://schemas.microsoft.com/office/drawing/2014/main" id="{6428E9E0-7E9E-BCA7-B8D4-E156E5C708ED}"/>
              </a:ext>
            </a:extLst>
          </p:cNvPr>
          <p:cNvPicPr>
            <a:picLocks/>
          </p:cNvPicPr>
          <p:nvPr/>
        </p:nvPicPr>
        <p:blipFill rotWithShape="1">
          <a:blip r:embed="rId2"/>
          <a:srcRect l="-100" r="-100"/>
          <a:stretch/>
        </p:blipFill>
        <p:spPr>
          <a:xfrm>
            <a:off x="1341654" y="1945190"/>
            <a:ext cx="2399863" cy="3618460"/>
          </a:xfrm>
          <a:prstGeom prst="roundRect">
            <a:avLst>
              <a:gd name="adj" fmla="val 4380"/>
            </a:avLst>
          </a:prstGeom>
          <a:ln w="3175">
            <a:solidFill>
              <a:schemeClr val="bg1">
                <a:lumMod val="85000"/>
              </a:schemeClr>
            </a:solidFill>
          </a:ln>
          <a:effectLst/>
        </p:spPr>
      </p:pic>
      <p:pic>
        <p:nvPicPr>
          <p:cNvPr id="21" name="Picture 20" descr="A screen capture of a dialogue box on Client apps">
            <a:extLst>
              <a:ext uri="{FF2B5EF4-FFF2-40B4-BE49-F238E27FC236}">
                <a16:creationId xmlns:a16="http://schemas.microsoft.com/office/drawing/2014/main" id="{341CA0F4-3A33-01B4-DE9A-AB1E4ADEDA18}"/>
              </a:ext>
            </a:extLst>
          </p:cNvPr>
          <p:cNvPicPr>
            <a:picLocks/>
          </p:cNvPicPr>
          <p:nvPr/>
        </p:nvPicPr>
        <p:blipFill>
          <a:blip r:embed="rId3"/>
          <a:stretch>
            <a:fillRect/>
          </a:stretch>
        </p:blipFill>
        <p:spPr>
          <a:xfrm>
            <a:off x="6892486" y="1811038"/>
            <a:ext cx="2156702" cy="2686282"/>
          </a:xfrm>
          <a:prstGeom prst="rect">
            <a:avLst/>
          </a:prstGeom>
        </p:spPr>
      </p:pic>
      <p:sp>
        <p:nvSpPr>
          <p:cNvPr id="19" name="Rectangle: Top Corners Rounded 18">
            <a:hlinkClick r:id="" action="ppaction://noaction"/>
            <a:extLst>
              <a:ext uri="{FF2B5EF4-FFF2-40B4-BE49-F238E27FC236}">
                <a16:creationId xmlns:a16="http://schemas.microsoft.com/office/drawing/2014/main" id="{DE4D6E15-270A-A5E7-CF01-3B93C92714E7}"/>
              </a:ext>
              <a:ext uri="{C183D7F6-B498-43B3-948B-1728B52AA6E4}">
                <adec:decorative xmlns:adec="http://schemas.microsoft.com/office/drawing/2017/decorative" val="1"/>
              </a:ext>
            </a:extLst>
          </p:cNvPr>
          <p:cNvSpPr/>
          <p:nvPr/>
        </p:nvSpPr>
        <p:spPr bwMode="auto">
          <a:xfrm>
            <a:off x="4143375" y="4724760"/>
            <a:ext cx="7654925" cy="1129606"/>
          </a:xfrm>
          <a:prstGeom prst="round2SameRect">
            <a:avLst>
              <a:gd name="adj1" fmla="val 13063"/>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200"/>
              </a:spcAft>
            </a:pPr>
            <a:r>
              <a:rPr lang="en-US" sz="1400">
                <a:solidFill>
                  <a:schemeClr val="tx1"/>
                </a:solidFill>
              </a:rPr>
              <a:t>Typically used for read-only access to resources not supported by App Restrictions. Only</a:t>
            </a:r>
            <a:br>
              <a:rPr lang="en-US" sz="1400">
                <a:solidFill>
                  <a:schemeClr val="tx1"/>
                </a:solidFill>
              </a:rPr>
            </a:br>
            <a:r>
              <a:rPr lang="en-US" sz="1400">
                <a:solidFill>
                  <a:schemeClr val="tx1"/>
                </a:solidFill>
              </a:rPr>
              <a:t>web-based applications are supported. Consider if all or only web traffic is sent to MDCA.</a:t>
            </a:r>
          </a:p>
        </p:txBody>
      </p:sp>
    </p:spTree>
    <p:extLst>
      <p:ext uri="{BB962C8B-B14F-4D97-AF65-F5344CB8AC3E}">
        <p14:creationId xmlns:p14="http://schemas.microsoft.com/office/powerpoint/2010/main" val="4110577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C48D-71E6-37F7-11E8-6051E9908060}"/>
              </a:ext>
            </a:extLst>
          </p:cNvPr>
          <p:cNvSpPr>
            <a:spLocks noGrp="1"/>
          </p:cNvSpPr>
          <p:nvPr>
            <p:ph type="title"/>
          </p:nvPr>
        </p:nvSpPr>
        <p:spPr>
          <a:xfrm>
            <a:off x="588263" y="457200"/>
            <a:ext cx="11018520" cy="553998"/>
          </a:xfrm>
        </p:spPr>
        <p:txBody>
          <a:bodyPr>
            <a:normAutofit/>
          </a:bodyPr>
          <a:lstStyle/>
          <a:p>
            <a:r>
              <a:rPr lang="en-US" sz="3200" dirty="0"/>
              <a:t>Controls: App Control – MDCA Custom Policy</a:t>
            </a:r>
          </a:p>
        </p:txBody>
      </p:sp>
      <p:sp>
        <p:nvSpPr>
          <p:cNvPr id="7" name="Rectangle: Top Corners Rounded 6">
            <a:extLst>
              <a:ext uri="{FF2B5EF4-FFF2-40B4-BE49-F238E27FC236}">
                <a16:creationId xmlns:a16="http://schemas.microsoft.com/office/drawing/2014/main" id="{25F52C71-4AF6-A19C-62FD-D2CF819900A4}"/>
              </a:ext>
              <a:ext uri="{C183D7F6-B498-43B3-948B-1728B52AA6E4}">
                <adec:decorative xmlns:adec="http://schemas.microsoft.com/office/drawing/2017/decorative" val="1"/>
              </a:ext>
            </a:extLst>
          </p:cNvPr>
          <p:cNvSpPr/>
          <p:nvPr/>
        </p:nvSpPr>
        <p:spPr bwMode="auto">
          <a:xfrm rot="5400000" flipH="1">
            <a:off x="-1790722" y="3373419"/>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8" name="Rectangle: Rounded Corners 7">
            <a:extLst>
              <a:ext uri="{FF2B5EF4-FFF2-40B4-BE49-F238E27FC236}">
                <a16:creationId xmlns:a16="http://schemas.microsoft.com/office/drawing/2014/main" id="{068922F4-0164-78AD-0623-4CFBAEAA589B}"/>
              </a:ext>
              <a:ext uri="{C183D7F6-B498-43B3-948B-1728B52AA6E4}">
                <adec:decorative xmlns:adec="http://schemas.microsoft.com/office/drawing/2017/decorative" val="1"/>
              </a:ext>
            </a:extLst>
          </p:cNvPr>
          <p:cNvSpPr/>
          <p:nvPr/>
        </p:nvSpPr>
        <p:spPr bwMode="auto">
          <a:xfrm>
            <a:off x="393700" y="1654476"/>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pic>
        <p:nvPicPr>
          <p:cNvPr id="9" name="Picture 8" descr="A screen capture of a dialogue box on Session">
            <a:extLst>
              <a:ext uri="{FF2B5EF4-FFF2-40B4-BE49-F238E27FC236}">
                <a16:creationId xmlns:a16="http://schemas.microsoft.com/office/drawing/2014/main" id="{432581F8-89D8-FD22-705F-CAF1B48FB682}"/>
              </a:ext>
            </a:extLst>
          </p:cNvPr>
          <p:cNvPicPr>
            <a:picLocks noChangeAspect="1"/>
          </p:cNvPicPr>
          <p:nvPr/>
        </p:nvPicPr>
        <p:blipFill rotWithShape="1">
          <a:blip r:embed="rId2"/>
          <a:srcRect/>
          <a:stretch/>
        </p:blipFill>
        <p:spPr>
          <a:xfrm>
            <a:off x="1136650" y="1858456"/>
            <a:ext cx="2244351" cy="3791928"/>
          </a:xfrm>
          <a:prstGeom prst="roundRect">
            <a:avLst>
              <a:gd name="adj" fmla="val 4380"/>
            </a:avLst>
          </a:prstGeom>
          <a:ln w="3175">
            <a:solidFill>
              <a:schemeClr val="bg1">
                <a:lumMod val="85000"/>
              </a:schemeClr>
            </a:solidFill>
          </a:ln>
          <a:effectLst/>
        </p:spPr>
      </p:pic>
      <p:pic>
        <p:nvPicPr>
          <p:cNvPr id="10" name="Picture 9" descr="A screen capture of a dialogue box on create session policy">
            <a:extLst>
              <a:ext uri="{FF2B5EF4-FFF2-40B4-BE49-F238E27FC236}">
                <a16:creationId xmlns:a16="http://schemas.microsoft.com/office/drawing/2014/main" id="{0AE7B172-F53D-7F27-53A3-32EC0CC2C060}"/>
              </a:ext>
            </a:extLst>
          </p:cNvPr>
          <p:cNvPicPr>
            <a:picLocks/>
          </p:cNvPicPr>
          <p:nvPr/>
        </p:nvPicPr>
        <p:blipFill>
          <a:blip r:embed="rId3"/>
          <a:stretch>
            <a:fillRect/>
          </a:stretch>
        </p:blipFill>
        <p:spPr>
          <a:xfrm>
            <a:off x="4244173" y="1894093"/>
            <a:ext cx="3452159" cy="2606266"/>
          </a:xfrm>
          <a:prstGeom prst="rect">
            <a:avLst/>
          </a:prstGeom>
        </p:spPr>
      </p:pic>
      <p:pic>
        <p:nvPicPr>
          <p:cNvPr id="11" name="Picture 10" descr="A screen capture of a dialogue box on Actions">
            <a:extLst>
              <a:ext uri="{FF2B5EF4-FFF2-40B4-BE49-F238E27FC236}">
                <a16:creationId xmlns:a16="http://schemas.microsoft.com/office/drawing/2014/main" id="{C5CF8471-670E-BEC0-E08F-B0B0F03810A8}"/>
              </a:ext>
            </a:extLst>
          </p:cNvPr>
          <p:cNvPicPr>
            <a:picLocks/>
          </p:cNvPicPr>
          <p:nvPr/>
        </p:nvPicPr>
        <p:blipFill rotWithShape="1">
          <a:blip r:embed="rId4"/>
          <a:srcRect l="221" r="2162"/>
          <a:stretch/>
        </p:blipFill>
        <p:spPr>
          <a:xfrm>
            <a:off x="7864607" y="1894093"/>
            <a:ext cx="4044818" cy="2606266"/>
          </a:xfrm>
          <a:prstGeom prst="rect">
            <a:avLst/>
          </a:prstGeom>
        </p:spPr>
      </p:pic>
      <p:sp>
        <p:nvSpPr>
          <p:cNvPr id="19" name="Rectangle: Top Corners Rounded 18">
            <a:hlinkClick r:id="" action="ppaction://noaction"/>
            <a:extLst>
              <a:ext uri="{FF2B5EF4-FFF2-40B4-BE49-F238E27FC236}">
                <a16:creationId xmlns:a16="http://schemas.microsoft.com/office/drawing/2014/main" id="{3407CAFE-4052-E7F0-B483-65886E315FA0}"/>
              </a:ext>
              <a:ext uri="{C183D7F6-B498-43B3-948B-1728B52AA6E4}">
                <adec:decorative xmlns:adec="http://schemas.microsoft.com/office/drawing/2017/decorative" val="1"/>
              </a:ext>
            </a:extLst>
          </p:cNvPr>
          <p:cNvSpPr/>
          <p:nvPr/>
        </p:nvSpPr>
        <p:spPr bwMode="auto">
          <a:xfrm>
            <a:off x="4143375" y="4724760"/>
            <a:ext cx="7654925" cy="1129606"/>
          </a:xfrm>
          <a:prstGeom prst="round2SameRect">
            <a:avLst>
              <a:gd name="adj1" fmla="val 13063"/>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400"/>
              </a:spcAft>
            </a:pPr>
            <a:r>
              <a:rPr lang="en-US" sz="1400">
                <a:solidFill>
                  <a:schemeClr val="tx1"/>
                </a:solidFill>
              </a:rPr>
              <a:t>Typically used to restrict uploads/downloads.</a:t>
            </a:r>
          </a:p>
          <a:p>
            <a:pPr algn="l">
              <a:spcAft>
                <a:spcPts val="400"/>
              </a:spcAft>
            </a:pPr>
            <a:r>
              <a:rPr lang="en-US" sz="1400">
                <a:solidFill>
                  <a:schemeClr val="tx1"/>
                </a:solidFill>
              </a:rPr>
              <a:t>Examples include downloading content and protecting it with a Microsoft Information Protection label.</a:t>
            </a:r>
          </a:p>
          <a:p>
            <a:pPr algn="l">
              <a:spcAft>
                <a:spcPts val="400"/>
              </a:spcAft>
            </a:pPr>
            <a:r>
              <a:rPr lang="en-US" sz="1400">
                <a:solidFill>
                  <a:schemeClr val="tx1"/>
                </a:solidFill>
              </a:rPr>
              <a:t>Only supported for web-based access.</a:t>
            </a:r>
          </a:p>
        </p:txBody>
      </p:sp>
    </p:spTree>
    <p:extLst>
      <p:ext uri="{BB962C8B-B14F-4D97-AF65-F5344CB8AC3E}">
        <p14:creationId xmlns:p14="http://schemas.microsoft.com/office/powerpoint/2010/main" val="4098080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21AA3EFE-26AF-D567-48EE-52FF33AF98E9}"/>
              </a:ext>
              <a:ext uri="{C183D7F6-B498-43B3-948B-1728B52AA6E4}">
                <adec:decorative xmlns:adec="http://schemas.microsoft.com/office/drawing/2017/decorative" val="1"/>
              </a:ext>
            </a:extLst>
          </p:cNvPr>
          <p:cNvSpPr/>
          <p:nvPr/>
        </p:nvSpPr>
        <p:spPr bwMode="auto">
          <a:xfrm rot="10800000" flipH="1" flipV="1">
            <a:off x="6091614" y="3837138"/>
            <a:ext cx="4099560" cy="2423160"/>
          </a:xfrm>
          <a:prstGeom prst="roundRect">
            <a:avLst>
              <a:gd name="adj" fmla="val 3601"/>
            </a:avLst>
          </a:prstGeom>
          <a:solidFill>
            <a:srgbClr val="0070C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0" name="Rectangle: Rounded Corners 29">
            <a:extLst>
              <a:ext uri="{FF2B5EF4-FFF2-40B4-BE49-F238E27FC236}">
                <a16:creationId xmlns:a16="http://schemas.microsoft.com/office/drawing/2014/main" id="{AFD62078-DAF0-789F-A338-6B0366B5E8B1}"/>
              </a:ext>
              <a:ext uri="{C183D7F6-B498-43B3-948B-1728B52AA6E4}">
                <adec:decorative xmlns:adec="http://schemas.microsoft.com/office/drawing/2017/decorative" val="1"/>
              </a:ext>
            </a:extLst>
          </p:cNvPr>
          <p:cNvSpPr/>
          <p:nvPr/>
        </p:nvSpPr>
        <p:spPr bwMode="auto">
          <a:xfrm rot="10800000" flipH="1" flipV="1">
            <a:off x="586740" y="3837138"/>
            <a:ext cx="4099560" cy="2421296"/>
          </a:xfrm>
          <a:prstGeom prst="roundRect">
            <a:avLst>
              <a:gd name="adj" fmla="val 3601"/>
            </a:avLst>
          </a:prstGeom>
          <a:solidFill>
            <a:srgbClr val="0070C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19" name="Title 1">
            <a:extLst>
              <a:ext uri="{FF2B5EF4-FFF2-40B4-BE49-F238E27FC236}">
                <a16:creationId xmlns:a16="http://schemas.microsoft.com/office/drawing/2014/main" id="{10FD60A3-58AD-4C01-9E15-5BE9D324770F}"/>
              </a:ext>
            </a:extLst>
          </p:cNvPr>
          <p:cNvSpPr>
            <a:spLocks noGrp="1"/>
          </p:cNvSpPr>
          <p:nvPr>
            <p:ph type="title"/>
          </p:nvPr>
        </p:nvSpPr>
        <p:spPr>
          <a:xfrm>
            <a:off x="588263" y="457200"/>
            <a:ext cx="11018520" cy="553998"/>
          </a:xfrm>
        </p:spPr>
        <p:txBody>
          <a:bodyPr>
            <a:normAutofit/>
          </a:bodyPr>
          <a:lstStyle/>
          <a:p>
            <a:r>
              <a:rPr lang="en-US" sz="3200" dirty="0"/>
              <a:t>Controls: App Control – Example </a:t>
            </a:r>
            <a:r>
              <a:rPr lang="da-DK" sz="3200" dirty="0"/>
              <a:t>Guest User Access</a:t>
            </a:r>
          </a:p>
        </p:txBody>
      </p:sp>
      <p:sp>
        <p:nvSpPr>
          <p:cNvPr id="2" name="Rectangle: Rounded Corners 1">
            <a:extLst>
              <a:ext uri="{FF2B5EF4-FFF2-40B4-BE49-F238E27FC236}">
                <a16:creationId xmlns:a16="http://schemas.microsoft.com/office/drawing/2014/main" id="{B17ADE51-FD37-6656-B1A2-1E6F79C7B91C}"/>
              </a:ext>
              <a:ext uri="{C183D7F6-B498-43B3-948B-1728B52AA6E4}">
                <adec:decorative xmlns:adec="http://schemas.microsoft.com/office/drawing/2017/decorative" val="1"/>
              </a:ext>
            </a:extLst>
          </p:cNvPr>
          <p:cNvSpPr/>
          <p:nvPr/>
        </p:nvSpPr>
        <p:spPr bwMode="auto">
          <a:xfrm rot="10800000" flipH="1" flipV="1">
            <a:off x="586740" y="1214516"/>
            <a:ext cx="11018520" cy="2229524"/>
          </a:xfrm>
          <a:prstGeom prst="roundRect">
            <a:avLst>
              <a:gd name="adj" fmla="val 3601"/>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5" name="Rectangle: Rounded Corners 4">
            <a:extLst>
              <a:ext uri="{FF2B5EF4-FFF2-40B4-BE49-F238E27FC236}">
                <a16:creationId xmlns:a16="http://schemas.microsoft.com/office/drawing/2014/main" id="{3828E06F-9198-7B7D-49C0-4FB6F9848EEA}"/>
              </a:ext>
              <a:ext uri="{C183D7F6-B498-43B3-948B-1728B52AA6E4}">
                <adec:decorative xmlns:adec="http://schemas.microsoft.com/office/drawing/2017/decorative" val="1"/>
              </a:ext>
            </a:extLst>
          </p:cNvPr>
          <p:cNvSpPr/>
          <p:nvPr/>
        </p:nvSpPr>
        <p:spPr bwMode="auto">
          <a:xfrm>
            <a:off x="5456260" y="1406327"/>
            <a:ext cx="5940100" cy="1812800"/>
          </a:xfrm>
          <a:prstGeom prst="roundRect">
            <a:avLst>
              <a:gd name="adj" fmla="val 756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de-DE" sz="1961">
              <a:solidFill>
                <a:srgbClr val="FFFFFF"/>
              </a:solidFill>
              <a:latin typeface="Segoe UI"/>
              <a:ea typeface="Segoe UI" pitchFamily="34" charset="0"/>
              <a:cs typeface="Segoe UI" pitchFamily="34" charset="0"/>
            </a:endParaRPr>
          </a:p>
        </p:txBody>
      </p:sp>
      <p:pic>
        <p:nvPicPr>
          <p:cNvPr id="36" name="Graphic 35">
            <a:extLst>
              <a:ext uri="{FF2B5EF4-FFF2-40B4-BE49-F238E27FC236}">
                <a16:creationId xmlns:a16="http://schemas.microsoft.com/office/drawing/2014/main" id="{D95EAF0C-7B4E-5273-3485-566153BF79E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6743" y="1803651"/>
            <a:ext cx="509076" cy="509076"/>
          </a:xfrm>
          <a:prstGeom prst="rect">
            <a:avLst/>
          </a:prstGeom>
        </p:spPr>
      </p:pic>
      <p:sp>
        <p:nvSpPr>
          <p:cNvPr id="65" name="people_4">
            <a:extLst>
              <a:ext uri="{FF2B5EF4-FFF2-40B4-BE49-F238E27FC236}">
                <a16:creationId xmlns:a16="http://schemas.microsoft.com/office/drawing/2014/main" id="{A7B160BF-4F53-13D7-D7EE-668FE0B27827}"/>
              </a:ext>
              <a:ext uri="{C183D7F6-B498-43B3-948B-1728B52AA6E4}">
                <adec:decorative xmlns:adec="http://schemas.microsoft.com/office/drawing/2017/decorative" val="1"/>
              </a:ext>
            </a:extLst>
          </p:cNvPr>
          <p:cNvSpPr>
            <a:spLocks noChangeAspect="1" noEditPoints="1"/>
          </p:cNvSpPr>
          <p:nvPr/>
        </p:nvSpPr>
        <p:spPr bwMode="auto">
          <a:xfrm>
            <a:off x="1595156" y="212330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POI_ECAF">
            <a:extLst>
              <a:ext uri="{FF2B5EF4-FFF2-40B4-BE49-F238E27FC236}">
                <a16:creationId xmlns:a16="http://schemas.microsoft.com/office/drawing/2014/main" id="{DE2CAEC8-3F9F-6263-5DB1-46E5B69DEDB2}"/>
              </a:ext>
              <a:ext uri="{C183D7F6-B498-43B3-948B-1728B52AA6E4}">
                <adec:decorative xmlns:adec="http://schemas.microsoft.com/office/drawing/2017/decorative" val="1"/>
              </a:ext>
            </a:extLst>
          </p:cNvPr>
          <p:cNvSpPr>
            <a:spLocks noChangeAspect="1" noEditPoints="1"/>
          </p:cNvSpPr>
          <p:nvPr/>
        </p:nvSpPr>
        <p:spPr bwMode="auto">
          <a:xfrm>
            <a:off x="877214" y="212330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3" name="Fingerprint_E928">
            <a:extLst>
              <a:ext uri="{FF2B5EF4-FFF2-40B4-BE49-F238E27FC236}">
                <a16:creationId xmlns:a16="http://schemas.microsoft.com/office/drawing/2014/main" id="{4D89F0F1-C863-0C83-E016-41A52D1587F7}"/>
              </a:ext>
              <a:ext uri="{C183D7F6-B498-43B3-948B-1728B52AA6E4}">
                <adec:decorative xmlns:adec="http://schemas.microsoft.com/office/drawing/2017/decorative" val="1"/>
              </a:ext>
            </a:extLst>
          </p:cNvPr>
          <p:cNvSpPr>
            <a:spLocks noChangeAspect="1" noEditPoints="1"/>
          </p:cNvSpPr>
          <p:nvPr/>
        </p:nvSpPr>
        <p:spPr bwMode="auto">
          <a:xfrm>
            <a:off x="1196056" y="2289465"/>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network">
            <a:extLst>
              <a:ext uri="{FF2B5EF4-FFF2-40B4-BE49-F238E27FC236}">
                <a16:creationId xmlns:a16="http://schemas.microsoft.com/office/drawing/2014/main" id="{D1C51E21-A625-7144-D497-F8290268AB70}"/>
              </a:ext>
              <a:ext uri="{C183D7F6-B498-43B3-948B-1728B52AA6E4}">
                <adec:decorative xmlns:adec="http://schemas.microsoft.com/office/drawing/2017/decorative" val="1"/>
              </a:ext>
            </a:extLst>
          </p:cNvPr>
          <p:cNvSpPr>
            <a:spLocks noChangeAspect="1" noEditPoints="1"/>
          </p:cNvSpPr>
          <p:nvPr/>
        </p:nvSpPr>
        <p:spPr bwMode="auto">
          <a:xfrm>
            <a:off x="1221544" y="1845692"/>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eft Bracket 91">
            <a:extLst>
              <a:ext uri="{FF2B5EF4-FFF2-40B4-BE49-F238E27FC236}">
                <a16:creationId xmlns:a16="http://schemas.microsoft.com/office/drawing/2014/main" id="{5A18EB38-850C-2F08-7F47-C659F88F64EC}"/>
              </a:ext>
              <a:ext uri="{C183D7F6-B498-43B3-948B-1728B52AA6E4}">
                <adec:decorative xmlns:adec="http://schemas.microsoft.com/office/drawing/2017/decorative" val="1"/>
              </a:ext>
            </a:extLst>
          </p:cNvPr>
          <p:cNvSpPr/>
          <p:nvPr/>
        </p:nvSpPr>
        <p:spPr>
          <a:xfrm>
            <a:off x="8812362" y="1781217"/>
            <a:ext cx="253480" cy="1120138"/>
          </a:xfrm>
          <a:prstGeom prst="leftBracket">
            <a:avLst>
              <a:gd name="adj" fmla="val 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de-DE" sz="1765">
              <a:solidFill>
                <a:srgbClr val="000000"/>
              </a:solidFill>
              <a:latin typeface="Segoe UI"/>
            </a:endParaRPr>
          </a:p>
        </p:txBody>
      </p:sp>
      <p:pic>
        <p:nvPicPr>
          <p:cNvPr id="68" name="Graphic 67">
            <a:extLst>
              <a:ext uri="{FF2B5EF4-FFF2-40B4-BE49-F238E27FC236}">
                <a16:creationId xmlns:a16="http://schemas.microsoft.com/office/drawing/2014/main" id="{C5E28C0F-5732-8188-90A7-6BB5BAF62B4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1391" y="1606419"/>
            <a:ext cx="383505" cy="383505"/>
          </a:xfrm>
          <a:prstGeom prst="rect">
            <a:avLst/>
          </a:prstGeom>
        </p:spPr>
      </p:pic>
      <p:pic>
        <p:nvPicPr>
          <p:cNvPr id="69" name="Picture 68">
            <a:extLst>
              <a:ext uri="{FF2B5EF4-FFF2-40B4-BE49-F238E27FC236}">
                <a16:creationId xmlns:a16="http://schemas.microsoft.com/office/drawing/2014/main" id="{E3CE17C7-37CB-9359-70CC-F63DBDF5ECF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80635" y="2150389"/>
            <a:ext cx="348641" cy="383505"/>
          </a:xfrm>
          <a:prstGeom prst="rect">
            <a:avLst/>
          </a:prstGeom>
        </p:spPr>
      </p:pic>
      <p:pic>
        <p:nvPicPr>
          <p:cNvPr id="93" name="Picture 2">
            <a:extLst>
              <a:ext uri="{FF2B5EF4-FFF2-40B4-BE49-F238E27FC236}">
                <a16:creationId xmlns:a16="http://schemas.microsoft.com/office/drawing/2014/main" id="{D252E1A0-851E-7DD6-9783-90E7E932019C}"/>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63" t="12351" r="20666" b="12428"/>
          <a:stretch/>
        </p:blipFill>
        <p:spPr bwMode="auto">
          <a:xfrm>
            <a:off x="9680636" y="2668699"/>
            <a:ext cx="348642" cy="436720"/>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072AEC68-8B56-4034-0574-6045ABD03158}"/>
              </a:ext>
              <a:ext uri="{C183D7F6-B498-43B3-948B-1728B52AA6E4}">
                <adec:decorative xmlns:adec="http://schemas.microsoft.com/office/drawing/2017/decorative" val="1"/>
              </a:ext>
            </a:extLst>
          </p:cNvPr>
          <p:cNvGrpSpPr/>
          <p:nvPr/>
        </p:nvGrpSpPr>
        <p:grpSpPr>
          <a:xfrm>
            <a:off x="7439912" y="1877995"/>
            <a:ext cx="854948" cy="905804"/>
            <a:chOff x="7439912" y="1826520"/>
            <a:chExt cx="854948" cy="905804"/>
          </a:xfrm>
        </p:grpSpPr>
        <p:sp>
          <p:nvSpPr>
            <p:cNvPr id="51" name="AutoShape 76">
              <a:extLst>
                <a:ext uri="{FF2B5EF4-FFF2-40B4-BE49-F238E27FC236}">
                  <a16:creationId xmlns:a16="http://schemas.microsoft.com/office/drawing/2014/main" id="{5244291B-7D23-AFBD-6204-FBC212E48AEC}"/>
                </a:ext>
              </a:extLst>
            </p:cNvPr>
            <p:cNvSpPr>
              <a:spLocks noChangeAspect="1" noChangeArrowheads="1" noTextEdit="1"/>
            </p:cNvSpPr>
            <p:nvPr/>
          </p:nvSpPr>
          <p:spPr bwMode="auto">
            <a:xfrm>
              <a:off x="7439912" y="1854574"/>
              <a:ext cx="672318" cy="8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solidFill>
                  <a:srgbClr val="000000"/>
                </a:solidFill>
                <a:latin typeface="Segoe UI"/>
              </a:endParaRPr>
            </a:p>
          </p:txBody>
        </p:sp>
        <p:sp>
          <p:nvSpPr>
            <p:cNvPr id="75" name="CRMArticles_EFF5" title="Icon of two documents stacked together with writing on them">
              <a:extLst>
                <a:ext uri="{FF2B5EF4-FFF2-40B4-BE49-F238E27FC236}">
                  <a16:creationId xmlns:a16="http://schemas.microsoft.com/office/drawing/2014/main" id="{18FB0F94-1821-0109-ED4C-0247D9CA90F3}"/>
                </a:ext>
              </a:extLst>
            </p:cNvPr>
            <p:cNvSpPr>
              <a:spLocks noChangeAspect="1" noEditPoints="1"/>
            </p:cNvSpPr>
            <p:nvPr/>
          </p:nvSpPr>
          <p:spPr bwMode="auto">
            <a:xfrm>
              <a:off x="7531091" y="1826520"/>
              <a:ext cx="625521" cy="72206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82">
              <a:extLst>
                <a:ext uri="{FF2B5EF4-FFF2-40B4-BE49-F238E27FC236}">
                  <a16:creationId xmlns:a16="http://schemas.microsoft.com/office/drawing/2014/main" id="{9DFC4FFA-7449-027D-C1E6-12B71899B3D3}"/>
                </a:ext>
              </a:extLst>
            </p:cNvPr>
            <p:cNvSpPr>
              <a:spLocks/>
            </p:cNvSpPr>
            <p:nvPr/>
          </p:nvSpPr>
          <p:spPr bwMode="auto">
            <a:xfrm>
              <a:off x="7902674" y="2276153"/>
              <a:ext cx="392186" cy="392186"/>
            </a:xfrm>
            <a:custGeom>
              <a:avLst/>
              <a:gdLst>
                <a:gd name="T0" fmla="*/ 137 w 147"/>
                <a:gd name="T1" fmla="*/ 36 h 147"/>
                <a:gd name="T2" fmla="*/ 126 w 147"/>
                <a:gd name="T3" fmla="*/ 21 h 147"/>
                <a:gd name="T4" fmla="*/ 111 w 147"/>
                <a:gd name="T5" fmla="*/ 10 h 147"/>
                <a:gd name="T6" fmla="*/ 93 w 147"/>
                <a:gd name="T7" fmla="*/ 2 h 147"/>
                <a:gd name="T8" fmla="*/ 74 w 147"/>
                <a:gd name="T9" fmla="*/ 0 h 147"/>
                <a:gd name="T10" fmla="*/ 54 w 147"/>
                <a:gd name="T11" fmla="*/ 2 h 147"/>
                <a:gd name="T12" fmla="*/ 37 w 147"/>
                <a:gd name="T13" fmla="*/ 10 h 147"/>
                <a:gd name="T14" fmla="*/ 22 w 147"/>
                <a:gd name="T15" fmla="*/ 21 h 147"/>
                <a:gd name="T16" fmla="*/ 10 w 147"/>
                <a:gd name="T17" fmla="*/ 36 h 147"/>
                <a:gd name="T18" fmla="*/ 3 w 147"/>
                <a:gd name="T19" fmla="*/ 54 h 147"/>
                <a:gd name="T20" fmla="*/ 0 w 147"/>
                <a:gd name="T21" fmla="*/ 73 h 147"/>
                <a:gd name="T22" fmla="*/ 3 w 147"/>
                <a:gd name="T23" fmla="*/ 93 h 147"/>
                <a:gd name="T24" fmla="*/ 10 w 147"/>
                <a:gd name="T25" fmla="*/ 110 h 147"/>
                <a:gd name="T26" fmla="*/ 22 w 147"/>
                <a:gd name="T27" fmla="*/ 125 h 147"/>
                <a:gd name="T28" fmla="*/ 37 w 147"/>
                <a:gd name="T29" fmla="*/ 137 h 147"/>
                <a:gd name="T30" fmla="*/ 54 w 147"/>
                <a:gd name="T31" fmla="*/ 144 h 147"/>
                <a:gd name="T32" fmla="*/ 74 w 147"/>
                <a:gd name="T33" fmla="*/ 147 h 147"/>
                <a:gd name="T34" fmla="*/ 93 w 147"/>
                <a:gd name="T35" fmla="*/ 144 h 147"/>
                <a:gd name="T36" fmla="*/ 111 w 147"/>
                <a:gd name="T37" fmla="*/ 137 h 147"/>
                <a:gd name="T38" fmla="*/ 126 w 147"/>
                <a:gd name="T39" fmla="*/ 125 h 147"/>
                <a:gd name="T40" fmla="*/ 137 w 147"/>
                <a:gd name="T41" fmla="*/ 110 h 147"/>
                <a:gd name="T42" fmla="*/ 145 w 147"/>
                <a:gd name="T43" fmla="*/ 93 h 147"/>
                <a:gd name="T44" fmla="*/ 147 w 147"/>
                <a:gd name="T45" fmla="*/ 73 h 147"/>
                <a:gd name="T46" fmla="*/ 145 w 147"/>
                <a:gd name="T47" fmla="*/ 54 h 147"/>
                <a:gd name="T48" fmla="*/ 137 w 147"/>
                <a:gd name="T4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7">
                  <a:moveTo>
                    <a:pt x="137" y="36"/>
                  </a:moveTo>
                  <a:cubicBezTo>
                    <a:pt x="134" y="31"/>
                    <a:pt x="130" y="26"/>
                    <a:pt x="126" y="21"/>
                  </a:cubicBezTo>
                  <a:cubicBezTo>
                    <a:pt x="121" y="17"/>
                    <a:pt x="116" y="13"/>
                    <a:pt x="111" y="10"/>
                  </a:cubicBezTo>
                  <a:cubicBezTo>
                    <a:pt x="105" y="7"/>
                    <a:pt x="100" y="4"/>
                    <a:pt x="93" y="2"/>
                  </a:cubicBezTo>
                  <a:cubicBezTo>
                    <a:pt x="87" y="1"/>
                    <a:pt x="80" y="0"/>
                    <a:pt x="74" y="0"/>
                  </a:cubicBezTo>
                  <a:cubicBezTo>
                    <a:pt x="67" y="0"/>
                    <a:pt x="60" y="1"/>
                    <a:pt x="54" y="2"/>
                  </a:cubicBezTo>
                  <a:cubicBezTo>
                    <a:pt x="48" y="4"/>
                    <a:pt x="42" y="7"/>
                    <a:pt x="37" y="10"/>
                  </a:cubicBezTo>
                  <a:cubicBezTo>
                    <a:pt x="31" y="13"/>
                    <a:pt x="26" y="17"/>
                    <a:pt x="22" y="21"/>
                  </a:cubicBezTo>
                  <a:cubicBezTo>
                    <a:pt x="17" y="26"/>
                    <a:pt x="13" y="31"/>
                    <a:pt x="10" y="36"/>
                  </a:cubicBezTo>
                  <a:cubicBezTo>
                    <a:pt x="7" y="42"/>
                    <a:pt x="4" y="47"/>
                    <a:pt x="3" y="54"/>
                  </a:cubicBezTo>
                  <a:cubicBezTo>
                    <a:pt x="1" y="60"/>
                    <a:pt x="0" y="67"/>
                    <a:pt x="0" y="73"/>
                  </a:cubicBezTo>
                  <a:cubicBezTo>
                    <a:pt x="0" y="80"/>
                    <a:pt x="1" y="87"/>
                    <a:pt x="3" y="93"/>
                  </a:cubicBezTo>
                  <a:cubicBezTo>
                    <a:pt x="4" y="99"/>
                    <a:pt x="7" y="105"/>
                    <a:pt x="10" y="110"/>
                  </a:cubicBezTo>
                  <a:cubicBezTo>
                    <a:pt x="13" y="116"/>
                    <a:pt x="17" y="121"/>
                    <a:pt x="22" y="125"/>
                  </a:cubicBezTo>
                  <a:cubicBezTo>
                    <a:pt x="26" y="130"/>
                    <a:pt x="31" y="134"/>
                    <a:pt x="37" y="137"/>
                  </a:cubicBezTo>
                  <a:cubicBezTo>
                    <a:pt x="42" y="140"/>
                    <a:pt x="48" y="143"/>
                    <a:pt x="54" y="144"/>
                  </a:cubicBezTo>
                  <a:cubicBezTo>
                    <a:pt x="60" y="146"/>
                    <a:pt x="67" y="147"/>
                    <a:pt x="74" y="147"/>
                  </a:cubicBezTo>
                  <a:cubicBezTo>
                    <a:pt x="80" y="147"/>
                    <a:pt x="87" y="146"/>
                    <a:pt x="93" y="144"/>
                  </a:cubicBezTo>
                  <a:cubicBezTo>
                    <a:pt x="100" y="143"/>
                    <a:pt x="105" y="140"/>
                    <a:pt x="111" y="137"/>
                  </a:cubicBezTo>
                  <a:cubicBezTo>
                    <a:pt x="116" y="134"/>
                    <a:pt x="121" y="130"/>
                    <a:pt x="126" y="125"/>
                  </a:cubicBezTo>
                  <a:cubicBezTo>
                    <a:pt x="130" y="121"/>
                    <a:pt x="134" y="116"/>
                    <a:pt x="137" y="110"/>
                  </a:cubicBezTo>
                  <a:cubicBezTo>
                    <a:pt x="141" y="105"/>
                    <a:pt x="143" y="99"/>
                    <a:pt x="145" y="93"/>
                  </a:cubicBezTo>
                  <a:cubicBezTo>
                    <a:pt x="146" y="87"/>
                    <a:pt x="147" y="80"/>
                    <a:pt x="147" y="73"/>
                  </a:cubicBezTo>
                  <a:cubicBezTo>
                    <a:pt x="147" y="67"/>
                    <a:pt x="146" y="60"/>
                    <a:pt x="145" y="54"/>
                  </a:cubicBezTo>
                  <a:cubicBezTo>
                    <a:pt x="143" y="47"/>
                    <a:pt x="141" y="42"/>
                    <a:pt x="137" y="36"/>
                  </a:cubicBezTo>
                </a:path>
              </a:pathLst>
            </a:custGeom>
            <a:solidFill>
              <a:schemeClr val="accent1"/>
            </a:solidFill>
            <a:ln w="42863"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de-DE" sz="1765"/>
            </a:p>
          </p:txBody>
        </p:sp>
        <p:sp>
          <p:nvSpPr>
            <p:cNvPr id="72" name="check" title="Icon of a checkmark">
              <a:extLst>
                <a:ext uri="{FF2B5EF4-FFF2-40B4-BE49-F238E27FC236}">
                  <a16:creationId xmlns:a16="http://schemas.microsoft.com/office/drawing/2014/main" id="{9FA1271D-0396-AE15-DFB9-13A495179129}"/>
                </a:ext>
              </a:extLst>
            </p:cNvPr>
            <p:cNvSpPr>
              <a:spLocks noChangeAspect="1"/>
            </p:cNvSpPr>
            <p:nvPr/>
          </p:nvSpPr>
          <p:spPr bwMode="auto">
            <a:xfrm>
              <a:off x="7993620" y="2398000"/>
              <a:ext cx="210295" cy="1484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pic>
        <p:nvPicPr>
          <p:cNvPr id="1028" name="Picture 4">
            <a:extLst>
              <a:ext uri="{FF2B5EF4-FFF2-40B4-BE49-F238E27FC236}">
                <a16:creationId xmlns:a16="http://schemas.microsoft.com/office/drawing/2014/main" id="{FF8A5150-BE22-302A-516D-DE480D38FC0B}"/>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8473" y="1982355"/>
            <a:ext cx="661468" cy="69384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F68468E9-75E8-4D10-11AC-9C88F45137EC}"/>
              </a:ext>
              <a:ext uri="{C183D7F6-B498-43B3-948B-1728B52AA6E4}">
                <adec:decorative xmlns:adec="http://schemas.microsoft.com/office/drawing/2017/decorative" val="1"/>
              </a:ext>
            </a:extLst>
          </p:cNvPr>
          <p:cNvCxnSpPr>
            <a:cxnSpLocks/>
          </p:cNvCxnSpPr>
          <p:nvPr/>
        </p:nvCxnSpPr>
        <p:spPr>
          <a:xfrm>
            <a:off x="8812362" y="2324379"/>
            <a:ext cx="249038" cy="0"/>
          </a:xfrm>
          <a:prstGeom prst="straightConnector1">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63F9CDB-3763-D050-34E1-26C95F199A1D}"/>
              </a:ext>
            </a:extLst>
          </p:cNvPr>
          <p:cNvSpPr txBox="1"/>
          <p:nvPr/>
        </p:nvSpPr>
        <p:spPr>
          <a:xfrm>
            <a:off x="843265" y="2860225"/>
            <a:ext cx="1116982" cy="169277"/>
          </a:xfrm>
          <a:prstGeom prst="rect">
            <a:avLst/>
          </a:prstGeom>
          <a:noFill/>
        </p:spPr>
        <p:txBody>
          <a:bodyPr wrap="square" lIns="0" tIns="0" rIns="0" bIns="0" rtlCol="0">
            <a:spAutoFit/>
          </a:bodyPr>
          <a:lstStyle/>
          <a:p>
            <a:pPr algn="ctr" defTabSz="914367"/>
            <a:r>
              <a:rPr lang="en-US" sz="1100"/>
              <a:t>Users</a:t>
            </a:r>
            <a:endParaRPr lang="de-DE" sz="1100"/>
          </a:p>
        </p:txBody>
      </p:sp>
      <p:cxnSp>
        <p:nvCxnSpPr>
          <p:cNvPr id="10" name="Straight Arrow Connector 9" descr="Arrow pointing to the right">
            <a:extLst>
              <a:ext uri="{FF2B5EF4-FFF2-40B4-BE49-F238E27FC236}">
                <a16:creationId xmlns:a16="http://schemas.microsoft.com/office/drawing/2014/main" id="{DBBDAA18-D1C7-2EA1-5AAF-9E624C7A313E}"/>
              </a:ext>
            </a:extLst>
          </p:cNvPr>
          <p:cNvCxnSpPr>
            <a:cxnSpLocks/>
          </p:cNvCxnSpPr>
          <p:nvPr/>
        </p:nvCxnSpPr>
        <p:spPr>
          <a:xfrm>
            <a:off x="2138995" y="2324379"/>
            <a:ext cx="522924" cy="0"/>
          </a:xfrm>
          <a:prstGeom prst="straightConnector1">
            <a:avLst/>
          </a:prstGeom>
          <a:ln w="12700">
            <a:solidFill>
              <a:schemeClr val="bg1">
                <a:lumMod val="75000"/>
              </a:schemeClr>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679C994-261C-7868-1705-C3D9135074F7}"/>
              </a:ext>
            </a:extLst>
          </p:cNvPr>
          <p:cNvSpPr txBox="1"/>
          <p:nvPr/>
        </p:nvSpPr>
        <p:spPr>
          <a:xfrm>
            <a:off x="2852105" y="2345188"/>
            <a:ext cx="1218352" cy="461665"/>
          </a:xfrm>
          <a:prstGeom prst="rect">
            <a:avLst/>
          </a:prstGeom>
          <a:noFill/>
        </p:spPr>
        <p:txBody>
          <a:bodyPr wrap="square" lIns="0" tIns="0" rIns="0" bIns="0" rtlCol="0">
            <a:spAutoFit/>
          </a:bodyPr>
          <a:lstStyle/>
          <a:p>
            <a:pPr algn="ctr" defTabSz="914367"/>
            <a:r>
              <a:rPr lang="en-US" sz="1000"/>
              <a:t>Conditional Access</a:t>
            </a:r>
          </a:p>
          <a:p>
            <a:pPr algn="ctr" defTabSz="914367"/>
            <a:r>
              <a:rPr lang="en-US" sz="1000"/>
              <a:t>All Cloud Apps</a:t>
            </a:r>
          </a:p>
          <a:p>
            <a:pPr algn="ctr" defTabSz="914367"/>
            <a:r>
              <a:rPr lang="en-US" sz="1000"/>
              <a:t>Session Control</a:t>
            </a:r>
            <a:endParaRPr lang="de-DE" sz="1000"/>
          </a:p>
        </p:txBody>
      </p:sp>
      <p:cxnSp>
        <p:nvCxnSpPr>
          <p:cNvPr id="24" name="Straight Arrow Connector 23" descr="Arrow pointing to the right">
            <a:extLst>
              <a:ext uri="{FF2B5EF4-FFF2-40B4-BE49-F238E27FC236}">
                <a16:creationId xmlns:a16="http://schemas.microsoft.com/office/drawing/2014/main" id="{625DE1C3-B1D9-810B-ABBC-7D6E6F25E9D0}"/>
              </a:ext>
              <a:ext uri="{C183D7F6-B498-43B3-948B-1728B52AA6E4}">
                <adec:decorative xmlns:adec="http://schemas.microsoft.com/office/drawing/2017/decorative" val="1"/>
              </a:ext>
            </a:extLst>
          </p:cNvPr>
          <p:cNvCxnSpPr>
            <a:cxnSpLocks/>
          </p:cNvCxnSpPr>
          <p:nvPr/>
        </p:nvCxnSpPr>
        <p:spPr>
          <a:xfrm>
            <a:off x="4114150" y="2324379"/>
            <a:ext cx="1783730" cy="0"/>
          </a:xfrm>
          <a:prstGeom prst="straightConnector1">
            <a:avLst/>
          </a:prstGeom>
          <a:ln w="12700">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8DE3AC6-B736-AF83-4285-9809DF80CD36}"/>
              </a:ext>
            </a:extLst>
          </p:cNvPr>
          <p:cNvSpPr txBox="1"/>
          <p:nvPr/>
        </p:nvSpPr>
        <p:spPr>
          <a:xfrm>
            <a:off x="4251390" y="2481054"/>
            <a:ext cx="838436" cy="307777"/>
          </a:xfrm>
          <a:prstGeom prst="rect">
            <a:avLst/>
          </a:prstGeom>
          <a:noFill/>
        </p:spPr>
        <p:txBody>
          <a:bodyPr wrap="square" lIns="0" tIns="0" rIns="0" bIns="0" rtlCol="0">
            <a:spAutoFit/>
          </a:bodyPr>
          <a:lstStyle/>
          <a:p>
            <a:pPr algn="ctr" defTabSz="914367"/>
            <a:r>
              <a:rPr lang="en-US" sz="1000"/>
              <a:t>Interactive Traffic</a:t>
            </a:r>
          </a:p>
        </p:txBody>
      </p:sp>
      <p:sp>
        <p:nvSpPr>
          <p:cNvPr id="43" name="TextBox 42">
            <a:extLst>
              <a:ext uri="{FF2B5EF4-FFF2-40B4-BE49-F238E27FC236}">
                <a16:creationId xmlns:a16="http://schemas.microsoft.com/office/drawing/2014/main" id="{FFFADF09-8B12-2430-3122-69B8205CADD7}"/>
              </a:ext>
            </a:extLst>
          </p:cNvPr>
          <p:cNvSpPr txBox="1"/>
          <p:nvPr/>
        </p:nvSpPr>
        <p:spPr>
          <a:xfrm>
            <a:off x="5595425" y="2769473"/>
            <a:ext cx="1527565" cy="307777"/>
          </a:xfrm>
          <a:prstGeom prst="rect">
            <a:avLst/>
          </a:prstGeom>
          <a:noFill/>
        </p:spPr>
        <p:txBody>
          <a:bodyPr wrap="square" lIns="0" tIns="0" rIns="0" bIns="0" rtlCol="0">
            <a:spAutoFit/>
          </a:bodyPr>
          <a:lstStyle/>
          <a:p>
            <a:pPr algn="ctr" defTabSz="914367"/>
            <a:r>
              <a:rPr lang="en-US" sz="1000"/>
              <a:t>Microsoft Defender </a:t>
            </a:r>
            <a:br>
              <a:rPr lang="en-US" sz="1000"/>
            </a:br>
            <a:r>
              <a:rPr lang="en-US" sz="1000"/>
              <a:t>for Cloud Apps</a:t>
            </a:r>
            <a:endParaRPr lang="de-DE" sz="1000"/>
          </a:p>
        </p:txBody>
      </p:sp>
      <p:cxnSp>
        <p:nvCxnSpPr>
          <p:cNvPr id="66" name="Straight Arrow Connector 65" descr="Arrow pointing to the right">
            <a:extLst>
              <a:ext uri="{FF2B5EF4-FFF2-40B4-BE49-F238E27FC236}">
                <a16:creationId xmlns:a16="http://schemas.microsoft.com/office/drawing/2014/main" id="{7FC91F9F-E230-BF37-696E-A4394315D85B}"/>
              </a:ext>
              <a:ext uri="{C183D7F6-B498-43B3-948B-1728B52AA6E4}">
                <adec:decorative xmlns:adec="http://schemas.microsoft.com/office/drawing/2017/decorative" val="1"/>
              </a:ext>
            </a:extLst>
          </p:cNvPr>
          <p:cNvCxnSpPr>
            <a:cxnSpLocks/>
          </p:cNvCxnSpPr>
          <p:nvPr/>
        </p:nvCxnSpPr>
        <p:spPr>
          <a:xfrm>
            <a:off x="6850380" y="2324379"/>
            <a:ext cx="455548" cy="0"/>
          </a:xfrm>
          <a:prstGeom prst="straightConnector1">
            <a:avLst/>
          </a:prstGeom>
          <a:ln w="12700">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9CE802D-FD0A-A419-E1B8-7BB956AFAC38}"/>
              </a:ext>
            </a:extLst>
          </p:cNvPr>
          <p:cNvSpPr txBox="1"/>
          <p:nvPr/>
        </p:nvSpPr>
        <p:spPr>
          <a:xfrm>
            <a:off x="7390302" y="2769473"/>
            <a:ext cx="907098" cy="153888"/>
          </a:xfrm>
          <a:prstGeom prst="rect">
            <a:avLst/>
          </a:prstGeom>
          <a:noFill/>
        </p:spPr>
        <p:txBody>
          <a:bodyPr wrap="square" lIns="0" tIns="0" rIns="0" bIns="0" rtlCol="0">
            <a:spAutoFit/>
          </a:bodyPr>
          <a:lstStyle/>
          <a:p>
            <a:pPr algn="ctr" defTabSz="914367"/>
            <a:r>
              <a:rPr lang="en-US" sz="1000"/>
              <a:t>Access policy</a:t>
            </a:r>
            <a:endParaRPr lang="de-DE" sz="1000"/>
          </a:p>
        </p:txBody>
      </p:sp>
      <p:cxnSp>
        <p:nvCxnSpPr>
          <p:cNvPr id="67" name="Straight Arrow Connector 66" descr="Arrow pointing to the right">
            <a:extLst>
              <a:ext uri="{FF2B5EF4-FFF2-40B4-BE49-F238E27FC236}">
                <a16:creationId xmlns:a16="http://schemas.microsoft.com/office/drawing/2014/main" id="{9C694B87-93F8-7DB1-C66F-26A7655590B0}"/>
              </a:ext>
            </a:extLst>
          </p:cNvPr>
          <p:cNvCxnSpPr>
            <a:cxnSpLocks/>
          </p:cNvCxnSpPr>
          <p:nvPr/>
        </p:nvCxnSpPr>
        <p:spPr>
          <a:xfrm>
            <a:off x="8403333" y="2324379"/>
            <a:ext cx="288689" cy="0"/>
          </a:xfrm>
          <a:prstGeom prst="straightConnector1">
            <a:avLst/>
          </a:prstGeom>
          <a:ln w="12700">
            <a:solidFill>
              <a:schemeClr val="bg1">
                <a:lumMod val="75000"/>
              </a:schemeClr>
            </a:solidFill>
            <a:prstDash val="solid"/>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82" name="Graphic 81" descr="Badge Cross outline">
            <a:extLst>
              <a:ext uri="{FF2B5EF4-FFF2-40B4-BE49-F238E27FC236}">
                <a16:creationId xmlns:a16="http://schemas.microsoft.com/office/drawing/2014/main" id="{F2834E13-05FB-AFD6-FAF2-333293FF47B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9061400" y="1580758"/>
            <a:ext cx="475488" cy="475488"/>
          </a:xfrm>
          <a:prstGeom prst="rect">
            <a:avLst/>
          </a:prstGeom>
        </p:spPr>
      </p:pic>
      <p:sp>
        <p:nvSpPr>
          <p:cNvPr id="62" name="TextBox 61">
            <a:extLst>
              <a:ext uri="{FF2B5EF4-FFF2-40B4-BE49-F238E27FC236}">
                <a16:creationId xmlns:a16="http://schemas.microsoft.com/office/drawing/2014/main" id="{3F3DE99B-B572-B086-296A-D53E32AEE546}"/>
              </a:ext>
            </a:extLst>
          </p:cNvPr>
          <p:cNvSpPr txBox="1"/>
          <p:nvPr/>
        </p:nvSpPr>
        <p:spPr>
          <a:xfrm>
            <a:off x="10254150" y="1721227"/>
            <a:ext cx="899285" cy="153888"/>
          </a:xfrm>
          <a:prstGeom prst="rect">
            <a:avLst/>
          </a:prstGeom>
          <a:noFill/>
        </p:spPr>
        <p:txBody>
          <a:bodyPr wrap="square" lIns="0" tIns="0" rIns="0" bIns="0" rtlCol="0">
            <a:spAutoFit/>
          </a:bodyPr>
          <a:lstStyle/>
          <a:p>
            <a:pPr defTabSz="914367"/>
            <a:r>
              <a:rPr lang="en-US" sz="1000"/>
              <a:t>Microsoft Azure</a:t>
            </a:r>
            <a:endParaRPr lang="de-DE" sz="1000"/>
          </a:p>
        </p:txBody>
      </p:sp>
      <p:pic>
        <p:nvPicPr>
          <p:cNvPr id="83" name="Graphic 82" descr="Badge Tick1 outline">
            <a:extLst>
              <a:ext uri="{FF2B5EF4-FFF2-40B4-BE49-F238E27FC236}">
                <a16:creationId xmlns:a16="http://schemas.microsoft.com/office/drawing/2014/main" id="{53295140-0457-0D41-4479-061553339537}"/>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9061400" y="2125202"/>
            <a:ext cx="475488" cy="475488"/>
          </a:xfrm>
          <a:prstGeom prst="rect">
            <a:avLst/>
          </a:prstGeom>
        </p:spPr>
      </p:pic>
      <p:sp>
        <p:nvSpPr>
          <p:cNvPr id="63" name="TextBox 62">
            <a:extLst>
              <a:ext uri="{FF2B5EF4-FFF2-40B4-BE49-F238E27FC236}">
                <a16:creationId xmlns:a16="http://schemas.microsoft.com/office/drawing/2014/main" id="{B55DC02F-7FE7-9AF5-F4AC-438C4DD88F85}"/>
              </a:ext>
            </a:extLst>
          </p:cNvPr>
          <p:cNvSpPr txBox="1"/>
          <p:nvPr/>
        </p:nvSpPr>
        <p:spPr>
          <a:xfrm>
            <a:off x="10254150" y="2265197"/>
            <a:ext cx="780663" cy="153888"/>
          </a:xfrm>
          <a:prstGeom prst="rect">
            <a:avLst/>
          </a:prstGeom>
          <a:noFill/>
        </p:spPr>
        <p:txBody>
          <a:bodyPr wrap="square" lIns="0" tIns="0" rIns="0" bIns="0" rtlCol="0">
            <a:spAutoFit/>
          </a:bodyPr>
          <a:lstStyle/>
          <a:p>
            <a:pPr defTabSz="914367"/>
            <a:r>
              <a:rPr lang="en-US" sz="1000"/>
              <a:t>Microsoft 365</a:t>
            </a:r>
            <a:endParaRPr lang="de-DE" sz="1000"/>
          </a:p>
        </p:txBody>
      </p:sp>
      <p:pic>
        <p:nvPicPr>
          <p:cNvPr id="84" name="Graphic 83" descr="Badge Tick1 outline">
            <a:extLst>
              <a:ext uri="{FF2B5EF4-FFF2-40B4-BE49-F238E27FC236}">
                <a16:creationId xmlns:a16="http://schemas.microsoft.com/office/drawing/2014/main" id="{0F2486C1-B484-E17F-B364-D033024A97EA}"/>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9061400" y="2669645"/>
            <a:ext cx="475488" cy="475488"/>
          </a:xfrm>
          <a:prstGeom prst="rect">
            <a:avLst/>
          </a:prstGeom>
        </p:spPr>
      </p:pic>
      <p:sp>
        <p:nvSpPr>
          <p:cNvPr id="64" name="TextBox 63">
            <a:extLst>
              <a:ext uri="{FF2B5EF4-FFF2-40B4-BE49-F238E27FC236}">
                <a16:creationId xmlns:a16="http://schemas.microsoft.com/office/drawing/2014/main" id="{FC45C2E8-59CF-7069-F23D-14405929BC33}"/>
              </a:ext>
            </a:extLst>
          </p:cNvPr>
          <p:cNvSpPr txBox="1"/>
          <p:nvPr/>
        </p:nvSpPr>
        <p:spPr>
          <a:xfrm>
            <a:off x="10254150" y="2810115"/>
            <a:ext cx="976229" cy="153888"/>
          </a:xfrm>
          <a:prstGeom prst="rect">
            <a:avLst/>
          </a:prstGeom>
          <a:noFill/>
        </p:spPr>
        <p:txBody>
          <a:bodyPr wrap="square" lIns="0" tIns="0" rIns="0" bIns="0" rtlCol="0">
            <a:spAutoFit/>
          </a:bodyPr>
          <a:lstStyle/>
          <a:p>
            <a:pPr defTabSz="914367"/>
            <a:r>
              <a:rPr lang="en-US" sz="1000"/>
              <a:t>MFA Registration</a:t>
            </a:r>
            <a:endParaRPr lang="de-DE" sz="1000"/>
          </a:p>
        </p:txBody>
      </p:sp>
      <p:sp>
        <p:nvSpPr>
          <p:cNvPr id="78" name="TextBox 77">
            <a:extLst>
              <a:ext uri="{FF2B5EF4-FFF2-40B4-BE49-F238E27FC236}">
                <a16:creationId xmlns:a16="http://schemas.microsoft.com/office/drawing/2014/main" id="{1DA2975F-6A54-099D-9E75-991152F1468E}"/>
              </a:ext>
            </a:extLst>
          </p:cNvPr>
          <p:cNvSpPr txBox="1"/>
          <p:nvPr/>
        </p:nvSpPr>
        <p:spPr>
          <a:xfrm>
            <a:off x="777401" y="4803430"/>
            <a:ext cx="2267979" cy="492443"/>
          </a:xfrm>
          <a:prstGeom prst="rect">
            <a:avLst/>
          </a:prstGeom>
          <a:noFill/>
          <a:ln>
            <a:noFill/>
          </a:ln>
        </p:spPr>
        <p:txBody>
          <a:bodyPr wrap="square" lIns="0" tIns="0" rIns="0" bIns="0" rtlCol="0" anchor="ctr">
            <a:noAutofit/>
          </a:bodyPr>
          <a:lstStyle/>
          <a:p>
            <a:pPr defTabSz="914367">
              <a:spcAft>
                <a:spcPts val="588"/>
              </a:spcAft>
            </a:pPr>
            <a:r>
              <a:rPr lang="en-US" sz="1600">
                <a:solidFill>
                  <a:schemeClr val="bg1"/>
                </a:solidFill>
                <a:latin typeface="+mj-lt"/>
              </a:rPr>
              <a:t>Conditional Access Policy</a:t>
            </a:r>
          </a:p>
        </p:txBody>
      </p:sp>
      <p:pic>
        <p:nvPicPr>
          <p:cNvPr id="79" name="Picture 78" descr="A screen capture on a dialogue box on New (Conditional Access policy) on the left and the session tab on the left">
            <a:extLst>
              <a:ext uri="{FF2B5EF4-FFF2-40B4-BE49-F238E27FC236}">
                <a16:creationId xmlns:a16="http://schemas.microsoft.com/office/drawing/2014/main" id="{7FE94DB6-70B2-46E9-1237-E05D8C8C1A25}"/>
              </a:ext>
            </a:extLst>
          </p:cNvPr>
          <p:cNvPicPr>
            <a:picLocks noChangeAspect="1"/>
          </p:cNvPicPr>
          <p:nvPr/>
        </p:nvPicPr>
        <p:blipFill>
          <a:blip r:embed="rId14"/>
          <a:stretch>
            <a:fillRect/>
          </a:stretch>
        </p:blipFill>
        <p:spPr>
          <a:xfrm>
            <a:off x="3264188" y="3636109"/>
            <a:ext cx="2628920" cy="2830814"/>
          </a:xfrm>
          <a:prstGeom prst="roundRect">
            <a:avLst>
              <a:gd name="adj" fmla="val 3700"/>
            </a:avLst>
          </a:prstGeom>
          <a:ln w="3175">
            <a:solidFill>
              <a:schemeClr val="bg1">
                <a:lumMod val="75000"/>
              </a:schemeClr>
            </a:solidFill>
          </a:ln>
        </p:spPr>
      </p:pic>
      <p:sp>
        <p:nvSpPr>
          <p:cNvPr id="12" name="TextBox 11">
            <a:extLst>
              <a:ext uri="{FF2B5EF4-FFF2-40B4-BE49-F238E27FC236}">
                <a16:creationId xmlns:a16="http://schemas.microsoft.com/office/drawing/2014/main" id="{C0095B08-B500-BF11-9F61-5C2FC2D3B04D}"/>
              </a:ext>
            </a:extLst>
          </p:cNvPr>
          <p:cNvSpPr txBox="1"/>
          <p:nvPr/>
        </p:nvSpPr>
        <p:spPr>
          <a:xfrm>
            <a:off x="6280072" y="4804362"/>
            <a:ext cx="2056586" cy="492443"/>
          </a:xfrm>
          <a:prstGeom prst="rect">
            <a:avLst/>
          </a:prstGeom>
          <a:noFill/>
        </p:spPr>
        <p:txBody>
          <a:bodyPr wrap="square" lIns="0" tIns="0" rIns="0" bIns="0">
            <a:noAutofit/>
          </a:bodyPr>
          <a:lstStyle/>
          <a:p>
            <a:pPr defTabSz="914367">
              <a:spcAft>
                <a:spcPts val="588"/>
              </a:spcAft>
            </a:pPr>
            <a:r>
              <a:rPr lang="en-US" sz="1600">
                <a:solidFill>
                  <a:schemeClr val="bg1"/>
                </a:solidFill>
                <a:latin typeface="+mj-lt"/>
              </a:rPr>
              <a:t>Microsoft Defender for Cloud Apps Policy</a:t>
            </a:r>
          </a:p>
        </p:txBody>
      </p:sp>
      <p:pic>
        <p:nvPicPr>
          <p:cNvPr id="81" name="Picture 80" descr="A screen capture of a tab on Policy name">
            <a:extLst>
              <a:ext uri="{FF2B5EF4-FFF2-40B4-BE49-F238E27FC236}">
                <a16:creationId xmlns:a16="http://schemas.microsoft.com/office/drawing/2014/main" id="{4681911D-9A27-087B-C8CC-1D1D0342E22C}"/>
              </a:ext>
            </a:extLst>
          </p:cNvPr>
          <p:cNvPicPr>
            <a:picLocks noChangeAspect="1"/>
          </p:cNvPicPr>
          <p:nvPr/>
        </p:nvPicPr>
        <p:blipFill rotWithShape="1">
          <a:blip r:embed="rId15"/>
          <a:srcRect r="4394"/>
          <a:stretch/>
        </p:blipFill>
        <p:spPr>
          <a:xfrm>
            <a:off x="8620502" y="3636109"/>
            <a:ext cx="2984758" cy="2815393"/>
          </a:xfrm>
          <a:prstGeom prst="roundRect">
            <a:avLst>
              <a:gd name="adj" fmla="val 3700"/>
            </a:avLst>
          </a:prstGeom>
          <a:ln w="3175">
            <a:solidFill>
              <a:schemeClr val="bg1">
                <a:lumMod val="75000"/>
              </a:schemeClr>
            </a:solidFill>
          </a:ln>
        </p:spPr>
      </p:pic>
    </p:spTree>
    <p:extLst>
      <p:ext uri="{BB962C8B-B14F-4D97-AF65-F5344CB8AC3E}">
        <p14:creationId xmlns:p14="http://schemas.microsoft.com/office/powerpoint/2010/main" val="26450041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Controls: Sign-in Frequency – Every Time</a:t>
            </a:r>
          </a:p>
        </p:txBody>
      </p:sp>
      <p:grpSp>
        <p:nvGrpSpPr>
          <p:cNvPr id="36" name="Group 35">
            <a:extLst>
              <a:ext uri="{FF2B5EF4-FFF2-40B4-BE49-F238E27FC236}">
                <a16:creationId xmlns:a16="http://schemas.microsoft.com/office/drawing/2014/main" id="{9C9DCC5E-99D9-943A-312E-43334A11E578}"/>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3" name="Freeform: Shape 12">
              <a:extLst>
                <a:ext uri="{FF2B5EF4-FFF2-40B4-BE49-F238E27FC236}">
                  <a16:creationId xmlns:a16="http://schemas.microsoft.com/office/drawing/2014/main" id="{65D4AF4E-68DB-FB33-50E1-24CF849820B3}"/>
                </a:ext>
                <a:ext uri="{C183D7F6-B498-43B3-948B-1728B52AA6E4}">
                  <adec:decorative xmlns:adec="http://schemas.microsoft.com/office/drawing/2017/decorative" val="1"/>
                </a:ext>
              </a:extLst>
            </p:cNvPr>
            <p:cNvSpPr/>
            <p:nvPr/>
          </p:nvSpPr>
          <p:spPr bwMode="auto">
            <a:xfrm flipH="1">
              <a:off x="8174896" y="1556265"/>
              <a:ext cx="4017103"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4" name="Arrow: Bent 13">
              <a:extLst>
                <a:ext uri="{FF2B5EF4-FFF2-40B4-BE49-F238E27FC236}">
                  <a16:creationId xmlns:a16="http://schemas.microsoft.com/office/drawing/2014/main" id="{5F718B6D-CD06-9401-6C24-8FBD9219C66B}"/>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Arrow: Bent 14">
              <a:extLst>
                <a:ext uri="{FF2B5EF4-FFF2-40B4-BE49-F238E27FC236}">
                  <a16:creationId xmlns:a16="http://schemas.microsoft.com/office/drawing/2014/main" id="{B4D0DD62-56D5-54C0-D205-CD8B9A7106BE}"/>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1" name="Group 30">
              <a:extLst>
                <a:ext uri="{FF2B5EF4-FFF2-40B4-BE49-F238E27FC236}">
                  <a16:creationId xmlns:a16="http://schemas.microsoft.com/office/drawing/2014/main" id="{F78E93A5-66C6-D150-FE2A-A51DA277944B}"/>
                </a:ext>
              </a:extLst>
            </p:cNvPr>
            <p:cNvGrpSpPr/>
            <p:nvPr/>
          </p:nvGrpSpPr>
          <p:grpSpPr>
            <a:xfrm>
              <a:off x="472260" y="1795921"/>
              <a:ext cx="219354" cy="219354"/>
              <a:chOff x="472260" y="1795921"/>
              <a:chExt cx="219354" cy="219354"/>
            </a:xfrm>
          </p:grpSpPr>
          <p:sp>
            <p:nvSpPr>
              <p:cNvPr id="22" name="Oval 21">
                <a:extLst>
                  <a:ext uri="{FF2B5EF4-FFF2-40B4-BE49-F238E27FC236}">
                    <a16:creationId xmlns:a16="http://schemas.microsoft.com/office/drawing/2014/main" id="{6A6E5EDA-D139-BE2A-8B60-F8D42EA2D6C9}"/>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413C7F81-7E56-7739-5EE2-1C28951B6C7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0921CAF8-65ED-0329-A5A3-5F1BBA4D5F57}"/>
                </a:ext>
              </a:extLst>
            </p:cNvPr>
            <p:cNvGrpSpPr/>
            <p:nvPr/>
          </p:nvGrpSpPr>
          <p:grpSpPr>
            <a:xfrm>
              <a:off x="493244" y="4021123"/>
              <a:ext cx="219354" cy="219354"/>
              <a:chOff x="493244" y="2740049"/>
              <a:chExt cx="219354" cy="219354"/>
            </a:xfrm>
          </p:grpSpPr>
          <p:sp>
            <p:nvSpPr>
              <p:cNvPr id="29" name="Oval 28">
                <a:extLst>
                  <a:ext uri="{FF2B5EF4-FFF2-40B4-BE49-F238E27FC236}">
                    <a16:creationId xmlns:a16="http://schemas.microsoft.com/office/drawing/2014/main" id="{8F0BEE33-B7E8-E975-D761-069F5A7DCEDC}"/>
                  </a:ext>
                </a:extLst>
              </p:cNvPr>
              <p:cNvSpPr/>
              <p:nvPr/>
            </p:nvSpPr>
            <p:spPr bwMode="auto">
              <a:xfrm>
                <a:off x="493244" y="2740049"/>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D57EFE6D-6C13-FDFB-BEC3-61FFB6433AE6}"/>
                  </a:ext>
                </a:extLst>
              </p:cNvPr>
              <p:cNvSpPr/>
              <p:nvPr/>
            </p:nvSpPr>
            <p:spPr bwMode="auto">
              <a:xfrm>
                <a:off x="512822" y="2768528"/>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16" name="TextBox 15">
            <a:extLst>
              <a:ext uri="{FF2B5EF4-FFF2-40B4-BE49-F238E27FC236}">
                <a16:creationId xmlns:a16="http://schemas.microsoft.com/office/drawing/2014/main" id="{22B3EC2C-26A9-16CB-CDA2-811451577608}"/>
              </a:ext>
            </a:extLst>
          </p:cNvPr>
          <p:cNvSpPr txBox="1">
            <a:spLocks/>
          </p:cNvSpPr>
          <p:nvPr/>
        </p:nvSpPr>
        <p:spPr>
          <a:xfrm>
            <a:off x="771525" y="1783949"/>
            <a:ext cx="7089183" cy="1723549"/>
          </a:xfrm>
          <a:prstGeom prst="rect">
            <a:avLst/>
          </a:prstGeom>
          <a:noFill/>
        </p:spPr>
        <p:txBody>
          <a:bodyPr wrap="square" lIns="0" tIns="0" rIns="0" bIns="0" rtlCol="0" anchor="t">
            <a:spAutoFit/>
          </a:bodyPr>
          <a:lstStyle/>
          <a:p>
            <a:pPr defTabSz="914192"/>
            <a:r>
              <a:rPr lang="en-GB" sz="1600" dirty="0">
                <a:cs typeface="Segoe UI"/>
              </a:rPr>
              <a:t>There are scenarios like the ones for PSC where you may want to require a fresh authentication every time before a user performs specific actions. </a:t>
            </a:r>
          </a:p>
          <a:p>
            <a:pPr defTabSz="914192"/>
            <a:endParaRPr lang="en-GB" sz="1600" dirty="0">
              <a:ea typeface="+mn-lt"/>
              <a:cs typeface="Segoe UI"/>
            </a:endParaRPr>
          </a:p>
          <a:p>
            <a:pPr defTabSz="914192"/>
            <a:r>
              <a:rPr lang="en-GB" sz="1600" dirty="0">
                <a:ea typeface="+mn-lt"/>
                <a:cs typeface="Segoe UI"/>
              </a:rPr>
              <a:t>For most risk-based Conditional Access policies, a user may not be enforced to MFA again if they have an MFA claim already. Sign-in frequency has a new option for </a:t>
            </a:r>
            <a:r>
              <a:rPr lang="en-GB" sz="1600" dirty="0">
                <a:latin typeface="+mj-lt"/>
                <a:ea typeface="+mn-lt"/>
                <a:cs typeface="Segoe UI"/>
              </a:rPr>
              <a:t>Every time </a:t>
            </a:r>
            <a:r>
              <a:rPr lang="en-GB" sz="1600" dirty="0">
                <a:ea typeface="+mn-lt"/>
                <a:cs typeface="Segoe UI"/>
              </a:rPr>
              <a:t>in addition to hours or days, which ensures that the user is forced to do MFA regardless of any outstanding claim.</a:t>
            </a:r>
            <a:endParaRPr lang="en-US" sz="1600" dirty="0">
              <a:cs typeface="Segoe UI"/>
            </a:endParaRPr>
          </a:p>
        </p:txBody>
      </p:sp>
      <p:cxnSp>
        <p:nvCxnSpPr>
          <p:cNvPr id="19" name="Straight Connector 18">
            <a:extLst>
              <a:ext uri="{FF2B5EF4-FFF2-40B4-BE49-F238E27FC236}">
                <a16:creationId xmlns:a16="http://schemas.microsoft.com/office/drawing/2014/main" id="{141AEB03-3CB2-6BE1-507D-31A0DD4942B9}"/>
              </a:ext>
              <a:ext uri="{C183D7F6-B498-43B3-948B-1728B52AA6E4}">
                <adec:decorative xmlns:adec="http://schemas.microsoft.com/office/drawing/2017/decorative" val="1"/>
              </a:ext>
            </a:extLst>
          </p:cNvPr>
          <p:cNvCxnSpPr>
            <a:cxnSpLocks/>
          </p:cNvCxnSpPr>
          <p:nvPr/>
        </p:nvCxnSpPr>
        <p:spPr>
          <a:xfrm>
            <a:off x="771525" y="3721972"/>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C5DE3D-489C-A884-35F9-2195E1CB68B5}"/>
              </a:ext>
            </a:extLst>
          </p:cNvPr>
          <p:cNvSpPr txBox="1"/>
          <p:nvPr/>
        </p:nvSpPr>
        <p:spPr>
          <a:xfrm>
            <a:off x="771525" y="4021123"/>
            <a:ext cx="7274972" cy="2277547"/>
          </a:xfrm>
          <a:prstGeom prst="rect">
            <a:avLst/>
          </a:prstGeom>
          <a:noFill/>
        </p:spPr>
        <p:txBody>
          <a:bodyPr wrap="square" lIns="0" tIns="0" rIns="0" bIns="0" rtlCol="0" anchor="t">
            <a:spAutoFit/>
          </a:bodyPr>
          <a:lstStyle/>
          <a:p>
            <a:pPr defTabSz="914192">
              <a:spcAft>
                <a:spcPts val="600"/>
              </a:spcAft>
            </a:pPr>
            <a:r>
              <a:rPr lang="en-GB" sz="1600" dirty="0">
                <a:latin typeface="+mj-lt"/>
                <a:cs typeface="Segoe UI"/>
              </a:rPr>
              <a:t>Supported scenarios:</a:t>
            </a:r>
          </a:p>
          <a:p>
            <a:pPr marL="285750" indent="-171450" defTabSz="914192">
              <a:spcAft>
                <a:spcPts val="600"/>
              </a:spcAft>
              <a:buFont typeface="Arial" panose="020B0604020202020204" pitchFamily="34" charset="0"/>
              <a:buChar char="•"/>
            </a:pPr>
            <a:r>
              <a:rPr lang="en-US" sz="1600" dirty="0">
                <a:cs typeface="Segoe UI"/>
              </a:rPr>
              <a:t>Require user reauthentication after a defined period for a sensitive application</a:t>
            </a:r>
          </a:p>
          <a:p>
            <a:pPr marL="285750" indent="-171450" defTabSz="914192">
              <a:spcAft>
                <a:spcPts val="600"/>
              </a:spcAft>
              <a:buFont typeface="Arial" panose="020B0604020202020204" pitchFamily="34" charset="0"/>
              <a:buChar char="•"/>
            </a:pPr>
            <a:r>
              <a:rPr lang="en-US" sz="1600" dirty="0">
                <a:cs typeface="Segoe UI"/>
              </a:rPr>
              <a:t>Require user reauthentication during Intune device enrolment, regardless of their current MFA status.</a:t>
            </a:r>
          </a:p>
          <a:p>
            <a:pPr marL="285750" indent="-171450" defTabSz="914192">
              <a:spcAft>
                <a:spcPts val="600"/>
              </a:spcAft>
              <a:buFont typeface="Arial" panose="020B0604020202020204" pitchFamily="34" charset="0"/>
              <a:buChar char="•"/>
            </a:pPr>
            <a:r>
              <a:rPr lang="en-US" sz="1600" dirty="0">
                <a:cs typeface="Segoe UI"/>
              </a:rPr>
              <a:t>Require user reauthentication for risky users with the require password change grant control.</a:t>
            </a:r>
          </a:p>
          <a:p>
            <a:pPr marL="285750" indent="-171450" defTabSz="914192">
              <a:spcAft>
                <a:spcPts val="600"/>
              </a:spcAft>
              <a:buFont typeface="Arial" panose="020B0604020202020204" pitchFamily="34" charset="0"/>
              <a:buChar char="•"/>
            </a:pPr>
            <a:r>
              <a:rPr lang="en-US" sz="1600" dirty="0">
                <a:cs typeface="Segoe UI"/>
              </a:rPr>
              <a:t>Require user reauthentication for risky sign-ins with the require multifactor authentication grant control.</a:t>
            </a:r>
          </a:p>
        </p:txBody>
      </p:sp>
      <p:pic>
        <p:nvPicPr>
          <p:cNvPr id="4" name="Image 3">
            <a:extLst>
              <a:ext uri="{FF2B5EF4-FFF2-40B4-BE49-F238E27FC236}">
                <a16:creationId xmlns:a16="http://schemas.microsoft.com/office/drawing/2014/main" id="{AD3EAAD2-16FE-64DB-D69B-39F7514522EC}"/>
              </a:ext>
            </a:extLst>
          </p:cNvPr>
          <p:cNvPicPr>
            <a:picLocks noChangeAspect="1"/>
          </p:cNvPicPr>
          <p:nvPr/>
        </p:nvPicPr>
        <p:blipFill>
          <a:blip r:embed="rId3"/>
          <a:stretch>
            <a:fillRect/>
          </a:stretch>
        </p:blipFill>
        <p:spPr>
          <a:xfrm>
            <a:off x="9490696" y="1627476"/>
            <a:ext cx="1546035" cy="4575215"/>
          </a:xfrm>
          <a:prstGeom prst="rect">
            <a:avLst/>
          </a:prstGeom>
        </p:spPr>
      </p:pic>
    </p:spTree>
    <p:extLst>
      <p:ext uri="{BB962C8B-B14F-4D97-AF65-F5344CB8AC3E}">
        <p14:creationId xmlns:p14="http://schemas.microsoft.com/office/powerpoint/2010/main" val="28647724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D590996-19C2-7375-FA85-F573E32A470A}"/>
              </a:ext>
            </a:extLst>
          </p:cNvPr>
          <p:cNvSpPr>
            <a:spLocks noGrp="1"/>
          </p:cNvSpPr>
          <p:nvPr>
            <p:ph type="title"/>
          </p:nvPr>
        </p:nvSpPr>
        <p:spPr>
          <a:xfrm>
            <a:off x="588263" y="457200"/>
            <a:ext cx="11018520" cy="492443"/>
          </a:xfrm>
        </p:spPr>
        <p:txBody>
          <a:bodyPr/>
          <a:lstStyle/>
          <a:p>
            <a:r>
              <a:rPr lang="en-US" sz="3200" dirty="0"/>
              <a:t>Controls: Authentication context</a:t>
            </a:r>
          </a:p>
        </p:txBody>
      </p:sp>
      <p:grpSp>
        <p:nvGrpSpPr>
          <p:cNvPr id="46" name="Group 45">
            <a:extLst>
              <a:ext uri="{FF2B5EF4-FFF2-40B4-BE49-F238E27FC236}">
                <a16:creationId xmlns:a16="http://schemas.microsoft.com/office/drawing/2014/main" id="{C730E5B1-65DB-9994-967A-C7251974CEB9}"/>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957FD26A-D0A9-DFFF-C1D2-A83BBE7DB947}"/>
                </a:ext>
                <a:ext uri="{C183D7F6-B498-43B3-948B-1728B52AA6E4}">
                  <adec:decorative xmlns:adec="http://schemas.microsoft.com/office/drawing/2017/decorative" val="1"/>
                </a:ext>
              </a:extLst>
            </p:cNvPr>
            <p:cNvSpPr/>
            <p:nvPr/>
          </p:nvSpPr>
          <p:spPr bwMode="auto">
            <a:xfrm flipH="1">
              <a:off x="6894514" y="1556265"/>
              <a:ext cx="5297485"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E9A7C867-6A72-E220-E49F-8CE3D0F72A86}"/>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28549B72-4C68-29F8-8090-543751C6C78C}"/>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E8C3149B-2198-1946-61EF-4E652F0DA301}"/>
                </a:ext>
              </a:extLst>
            </p:cNvPr>
            <p:cNvGrpSpPr/>
            <p:nvPr/>
          </p:nvGrpSpPr>
          <p:grpSpPr>
            <a:xfrm>
              <a:off x="472260" y="1795921"/>
              <a:ext cx="219354" cy="219354"/>
              <a:chOff x="472260" y="1795921"/>
              <a:chExt cx="219354" cy="219354"/>
            </a:xfrm>
          </p:grpSpPr>
          <p:sp>
            <p:nvSpPr>
              <p:cNvPr id="25" name="Oval 24">
                <a:extLst>
                  <a:ext uri="{FF2B5EF4-FFF2-40B4-BE49-F238E27FC236}">
                    <a16:creationId xmlns:a16="http://schemas.microsoft.com/office/drawing/2014/main" id="{42C7C6CC-9CF5-A9AD-34F8-C3B57454C69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1B7DE620-7C9D-9CFA-743A-707EA5B8E478}"/>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37" name="TextBox 36">
            <a:extLst>
              <a:ext uri="{FF2B5EF4-FFF2-40B4-BE49-F238E27FC236}">
                <a16:creationId xmlns:a16="http://schemas.microsoft.com/office/drawing/2014/main" id="{8FC55E97-2D91-C1F2-4292-B37494376E57}"/>
              </a:ext>
            </a:extLst>
          </p:cNvPr>
          <p:cNvSpPr txBox="1">
            <a:spLocks/>
          </p:cNvSpPr>
          <p:nvPr/>
        </p:nvSpPr>
        <p:spPr>
          <a:xfrm>
            <a:off x="771526" y="1783949"/>
            <a:ext cx="5755406" cy="3754874"/>
          </a:xfrm>
          <a:prstGeom prst="rect">
            <a:avLst/>
          </a:prstGeom>
          <a:noFill/>
        </p:spPr>
        <p:txBody>
          <a:bodyPr wrap="square" lIns="0" tIns="0" rIns="0" bIns="0" rtlCol="0" anchor="t">
            <a:spAutoFit/>
          </a:bodyPr>
          <a:lstStyle/>
          <a:p>
            <a:pPr defTabSz="914192">
              <a:spcAft>
                <a:spcPts val="1200"/>
              </a:spcAft>
            </a:pPr>
            <a:r>
              <a:rPr lang="en-US" sz="1600" dirty="0">
                <a:cs typeface="Segoe UI"/>
              </a:rPr>
              <a:t>The authentication context serves as a crucial component in safeguarding data and actions within various applications, including </a:t>
            </a:r>
            <a:r>
              <a:rPr lang="en-US" sz="1600" dirty="0">
                <a:latin typeface="+mj-lt"/>
                <a:cs typeface="Segoe UI"/>
              </a:rPr>
              <a:t>SharePoint, MDCA </a:t>
            </a:r>
            <a:r>
              <a:rPr lang="en-US" sz="1600" dirty="0">
                <a:cs typeface="Segoe UI"/>
              </a:rPr>
              <a:t>(Microsoft Defender for Cloud Apps), and </a:t>
            </a:r>
            <a:r>
              <a:rPr lang="en-US" sz="1600" dirty="0">
                <a:latin typeface="+mj-lt"/>
                <a:cs typeface="Segoe UI"/>
              </a:rPr>
              <a:t>Entra ID PIM</a:t>
            </a:r>
            <a:r>
              <a:rPr lang="en-US" sz="1600" dirty="0">
                <a:cs typeface="Segoe UI"/>
              </a:rPr>
              <a:t>. </a:t>
            </a:r>
          </a:p>
          <a:p>
            <a:pPr defTabSz="914192">
              <a:spcAft>
                <a:spcPts val="1200"/>
              </a:spcAft>
            </a:pPr>
            <a:r>
              <a:rPr lang="en-US" sz="1600" dirty="0">
                <a:cs typeface="Segoe UI"/>
              </a:rPr>
              <a:t>Additionally, it can be utilized in conjunction with </a:t>
            </a:r>
            <a:r>
              <a:rPr lang="en-US" sz="1600" dirty="0">
                <a:latin typeface="+mj-lt"/>
                <a:cs typeface="Segoe UI"/>
              </a:rPr>
              <a:t>custom applications or LOB applications</a:t>
            </a:r>
            <a:r>
              <a:rPr lang="en-US" sz="1600" dirty="0">
                <a:cs typeface="Segoe UI"/>
              </a:rPr>
              <a:t>. Essentially, it functions as a conduit that connects applications with Conditional Access policies. Once the authentication context is established, we can associate a Conditional Access policy with it. Subsequently, within the application itself, we can designate the authentication context and enforce the policy settings linked to it.</a:t>
            </a:r>
          </a:p>
          <a:p>
            <a:pPr defTabSz="914192">
              <a:spcAft>
                <a:spcPts val="1200"/>
              </a:spcAft>
            </a:pPr>
            <a:r>
              <a:rPr lang="en-US" sz="1600" dirty="0">
                <a:cs typeface="Segoe UI"/>
              </a:rPr>
              <a:t>Authentication contexts are managed in the Entra admin center portal under </a:t>
            </a:r>
            <a:r>
              <a:rPr lang="en-US" sz="1600" dirty="0">
                <a:latin typeface="+mj-lt"/>
                <a:cs typeface="Segoe UI"/>
              </a:rPr>
              <a:t>Protection &gt; Conditional Access &gt; Authentication context.</a:t>
            </a:r>
          </a:p>
        </p:txBody>
      </p:sp>
      <p:pic>
        <p:nvPicPr>
          <p:cNvPr id="3" name="Image 2">
            <a:extLst>
              <a:ext uri="{FF2B5EF4-FFF2-40B4-BE49-F238E27FC236}">
                <a16:creationId xmlns:a16="http://schemas.microsoft.com/office/drawing/2014/main" id="{11ECFD62-2E0D-B470-9F7D-7058C99A26A0}"/>
              </a:ext>
            </a:extLst>
          </p:cNvPr>
          <p:cNvPicPr>
            <a:picLocks noChangeAspect="1"/>
          </p:cNvPicPr>
          <p:nvPr/>
        </p:nvPicPr>
        <p:blipFill>
          <a:blip r:embed="rId3"/>
          <a:stretch>
            <a:fillRect/>
          </a:stretch>
        </p:blipFill>
        <p:spPr>
          <a:xfrm>
            <a:off x="7142433" y="1977380"/>
            <a:ext cx="4801646" cy="3799904"/>
          </a:xfrm>
          <a:prstGeom prst="rect">
            <a:avLst/>
          </a:prstGeom>
        </p:spPr>
      </p:pic>
    </p:spTree>
    <p:extLst>
      <p:ext uri="{BB962C8B-B14F-4D97-AF65-F5344CB8AC3E}">
        <p14:creationId xmlns:p14="http://schemas.microsoft.com/office/powerpoint/2010/main" val="43711985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Authentication Context – Examples</a:t>
            </a:r>
          </a:p>
        </p:txBody>
      </p:sp>
      <p:grpSp>
        <p:nvGrpSpPr>
          <p:cNvPr id="37" name="Group 36">
            <a:extLst>
              <a:ext uri="{FF2B5EF4-FFF2-40B4-BE49-F238E27FC236}">
                <a16:creationId xmlns:a16="http://schemas.microsoft.com/office/drawing/2014/main" id="{038689AF-A8B0-6FB5-658A-8451B211A8F1}"/>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2" name="Arrow: Bent 11">
              <a:extLst>
                <a:ext uri="{FF2B5EF4-FFF2-40B4-BE49-F238E27FC236}">
                  <a16:creationId xmlns:a16="http://schemas.microsoft.com/office/drawing/2014/main" id="{427FB9C3-2CB8-BEEC-EA7D-322079A723D6}"/>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3" name="Arrow: Bent 12">
              <a:extLst>
                <a:ext uri="{FF2B5EF4-FFF2-40B4-BE49-F238E27FC236}">
                  <a16:creationId xmlns:a16="http://schemas.microsoft.com/office/drawing/2014/main" id="{F77FCABF-9AA9-9A82-D7A7-BDFC7A36FC66}"/>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0" name="Group 19">
              <a:extLst>
                <a:ext uri="{FF2B5EF4-FFF2-40B4-BE49-F238E27FC236}">
                  <a16:creationId xmlns:a16="http://schemas.microsoft.com/office/drawing/2014/main" id="{4DAE0AF2-3BFB-0BE9-A941-9ACFD3DC8C86}"/>
                </a:ext>
              </a:extLst>
            </p:cNvPr>
            <p:cNvGrpSpPr/>
            <p:nvPr/>
          </p:nvGrpSpPr>
          <p:grpSpPr>
            <a:xfrm>
              <a:off x="472260" y="1795921"/>
              <a:ext cx="219354" cy="219354"/>
              <a:chOff x="472260" y="1795921"/>
              <a:chExt cx="219354" cy="219354"/>
            </a:xfrm>
          </p:grpSpPr>
          <p:sp>
            <p:nvSpPr>
              <p:cNvPr id="18" name="Oval 17">
                <a:extLst>
                  <a:ext uri="{FF2B5EF4-FFF2-40B4-BE49-F238E27FC236}">
                    <a16:creationId xmlns:a16="http://schemas.microsoft.com/office/drawing/2014/main" id="{5B38EA1E-FBC8-6FC8-762C-9FC5FC3D5378}"/>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05C79347-CC23-2048-A32B-CAC7839460AF}"/>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16" name="TextBox 15">
            <a:extLst>
              <a:ext uri="{FF2B5EF4-FFF2-40B4-BE49-F238E27FC236}">
                <a16:creationId xmlns:a16="http://schemas.microsoft.com/office/drawing/2014/main" id="{3688FDF5-7FD4-C279-889A-72C7C44F024B}"/>
              </a:ext>
            </a:extLst>
          </p:cNvPr>
          <p:cNvSpPr txBox="1">
            <a:spLocks/>
          </p:cNvSpPr>
          <p:nvPr/>
        </p:nvSpPr>
        <p:spPr>
          <a:xfrm>
            <a:off x="771525" y="1783949"/>
            <a:ext cx="10834687" cy="1231106"/>
          </a:xfrm>
          <a:prstGeom prst="rect">
            <a:avLst/>
          </a:prstGeom>
          <a:noFill/>
        </p:spPr>
        <p:txBody>
          <a:bodyPr wrap="square" lIns="0" tIns="0" rIns="0" bIns="0" rtlCol="0" anchor="t">
            <a:spAutoFit/>
          </a:bodyPr>
          <a:lstStyle/>
          <a:p>
            <a:pPr defTabSz="914192">
              <a:spcAft>
                <a:spcPts val="1200"/>
              </a:spcAft>
            </a:pPr>
            <a:r>
              <a:rPr lang="en-US" sz="1600" dirty="0">
                <a:cs typeface="Segoe UI"/>
              </a:rPr>
              <a:t>The IT administrators and regulators often struggle between balancing prompting their users with additional factors of authentication too frequently and achieving adequate security and policy adherence for applications and services where parts of them contain sensitive data and operations. </a:t>
            </a:r>
            <a:r>
              <a:rPr lang="en-US" sz="1600" dirty="0">
                <a:latin typeface="+mj-lt"/>
                <a:cs typeface="Segoe UI"/>
              </a:rPr>
              <a:t>Conditional Access authentication context </a:t>
            </a:r>
            <a:r>
              <a:rPr lang="en-US" sz="1600" dirty="0">
                <a:cs typeface="Segoe UI"/>
              </a:rPr>
              <a:t>(auth context) allows you to apply granular policies to sensitive data and actions instead of just at the app level. For example, we can use </a:t>
            </a:r>
            <a:r>
              <a:rPr lang="en-US" sz="1600" dirty="0">
                <a:latin typeface="+mj-lt"/>
                <a:cs typeface="Segoe UI"/>
              </a:rPr>
              <a:t>Authentication context </a:t>
            </a:r>
            <a:r>
              <a:rPr lang="en-US" sz="1600" dirty="0">
                <a:cs typeface="Segoe UI"/>
              </a:rPr>
              <a:t>with the following use cases:</a:t>
            </a:r>
          </a:p>
        </p:txBody>
      </p:sp>
      <p:grpSp>
        <p:nvGrpSpPr>
          <p:cNvPr id="35" name="Group 34">
            <a:extLst>
              <a:ext uri="{FF2B5EF4-FFF2-40B4-BE49-F238E27FC236}">
                <a16:creationId xmlns:a16="http://schemas.microsoft.com/office/drawing/2014/main" id="{C453A7FA-DC26-1BFC-ED71-22831F20FB6C}"/>
              </a:ext>
              <a:ext uri="{C183D7F6-B498-43B3-948B-1728B52AA6E4}">
                <adec:decorative xmlns:adec="http://schemas.microsoft.com/office/drawing/2017/decorative" val="1"/>
              </a:ext>
            </a:extLst>
          </p:cNvPr>
          <p:cNvGrpSpPr/>
          <p:nvPr/>
        </p:nvGrpSpPr>
        <p:grpSpPr>
          <a:xfrm>
            <a:off x="584201" y="3288998"/>
            <a:ext cx="330200" cy="2403278"/>
            <a:chOff x="584201" y="3288998"/>
            <a:chExt cx="330200" cy="2403278"/>
          </a:xfrm>
        </p:grpSpPr>
        <p:grpSp>
          <p:nvGrpSpPr>
            <p:cNvPr id="21" name="Group 20">
              <a:extLst>
                <a:ext uri="{FF2B5EF4-FFF2-40B4-BE49-F238E27FC236}">
                  <a16:creationId xmlns:a16="http://schemas.microsoft.com/office/drawing/2014/main" id="{8B028793-2EF9-FD82-CF78-95D4EDC73E47}"/>
                </a:ext>
              </a:extLst>
            </p:cNvPr>
            <p:cNvGrpSpPr/>
            <p:nvPr/>
          </p:nvGrpSpPr>
          <p:grpSpPr>
            <a:xfrm>
              <a:off x="584201" y="3288998"/>
              <a:ext cx="330200" cy="263472"/>
              <a:chOff x="584200" y="4304506"/>
              <a:chExt cx="762001" cy="608012"/>
            </a:xfrm>
          </p:grpSpPr>
          <p:sp>
            <p:nvSpPr>
              <p:cNvPr id="11" name="Rectangle: Top Corners Rounded 10">
                <a:extLst>
                  <a:ext uri="{FF2B5EF4-FFF2-40B4-BE49-F238E27FC236}">
                    <a16:creationId xmlns:a16="http://schemas.microsoft.com/office/drawing/2014/main" id="{BE46952C-F377-E8FC-27B5-C9971F9A2A12}"/>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14" name="Oval 13">
                <a:extLst>
                  <a:ext uri="{FF2B5EF4-FFF2-40B4-BE49-F238E27FC236}">
                    <a16:creationId xmlns:a16="http://schemas.microsoft.com/office/drawing/2014/main" id="{1C76DD22-FDEA-F12D-87D3-7DE9754AEB26}"/>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0B211C0E-AB55-1B20-4C5F-BA0F9CF8BE61}"/>
                </a:ext>
              </a:extLst>
            </p:cNvPr>
            <p:cNvGrpSpPr/>
            <p:nvPr/>
          </p:nvGrpSpPr>
          <p:grpSpPr>
            <a:xfrm>
              <a:off x="584201" y="4236885"/>
              <a:ext cx="330200" cy="263472"/>
              <a:chOff x="584199" y="4251446"/>
              <a:chExt cx="762001" cy="608012"/>
            </a:xfrm>
          </p:grpSpPr>
          <p:sp>
            <p:nvSpPr>
              <p:cNvPr id="23" name="Rectangle: Top Corners Rounded 22">
                <a:extLst>
                  <a:ext uri="{FF2B5EF4-FFF2-40B4-BE49-F238E27FC236}">
                    <a16:creationId xmlns:a16="http://schemas.microsoft.com/office/drawing/2014/main" id="{4F743D9F-70DA-D2E1-2650-A4F5857B8021}"/>
                  </a:ext>
                  <a:ext uri="{C183D7F6-B498-43B3-948B-1728B52AA6E4}">
                    <adec:decorative xmlns:adec="http://schemas.microsoft.com/office/drawing/2017/decorative" val="1"/>
                  </a:ext>
                </a:extLst>
              </p:cNvPr>
              <p:cNvSpPr/>
              <p:nvPr/>
            </p:nvSpPr>
            <p:spPr bwMode="auto">
              <a:xfrm rot="5400000" flipH="1">
                <a:off x="661194" y="4174451"/>
                <a:ext cx="608012" cy="762001"/>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4" name="Oval 23">
                <a:extLst>
                  <a:ext uri="{FF2B5EF4-FFF2-40B4-BE49-F238E27FC236}">
                    <a16:creationId xmlns:a16="http://schemas.microsoft.com/office/drawing/2014/main" id="{577F62CD-AE1A-54E5-E543-0BF0750E202A}"/>
                  </a:ext>
                </a:extLst>
              </p:cNvPr>
              <p:cNvSpPr/>
              <p:nvPr/>
            </p:nvSpPr>
            <p:spPr bwMode="auto">
              <a:xfrm>
                <a:off x="787944" y="4313536"/>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76DC7CBF-7B5D-D3C6-79AB-DAA03265C9C5}"/>
                </a:ext>
              </a:extLst>
            </p:cNvPr>
            <p:cNvGrpSpPr/>
            <p:nvPr/>
          </p:nvGrpSpPr>
          <p:grpSpPr>
            <a:xfrm>
              <a:off x="584201" y="5428804"/>
              <a:ext cx="330200" cy="263472"/>
              <a:chOff x="584200" y="4264352"/>
              <a:chExt cx="762001" cy="608012"/>
            </a:xfrm>
          </p:grpSpPr>
          <p:sp>
            <p:nvSpPr>
              <p:cNvPr id="27" name="Rectangle: Top Corners Rounded 26">
                <a:extLst>
                  <a:ext uri="{FF2B5EF4-FFF2-40B4-BE49-F238E27FC236}">
                    <a16:creationId xmlns:a16="http://schemas.microsoft.com/office/drawing/2014/main" id="{C94B4EB9-B189-CA6D-09C2-82DF7EB8FEE0}"/>
                  </a:ext>
                  <a:ext uri="{C183D7F6-B498-43B3-948B-1728B52AA6E4}">
                    <adec:decorative xmlns:adec="http://schemas.microsoft.com/office/drawing/2017/decorative" val="1"/>
                  </a:ext>
                </a:extLst>
              </p:cNvPr>
              <p:cNvSpPr/>
              <p:nvPr/>
            </p:nvSpPr>
            <p:spPr bwMode="auto">
              <a:xfrm rot="5400000" flipH="1">
                <a:off x="661195" y="4187357"/>
                <a:ext cx="608012" cy="762001"/>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8" name="Oval 27">
                <a:extLst>
                  <a:ext uri="{FF2B5EF4-FFF2-40B4-BE49-F238E27FC236}">
                    <a16:creationId xmlns:a16="http://schemas.microsoft.com/office/drawing/2014/main" id="{7EC60EDF-F899-E788-21B8-3500F7ED31B9}"/>
                  </a:ext>
                </a:extLst>
              </p:cNvPr>
              <p:cNvSpPr/>
              <p:nvPr/>
            </p:nvSpPr>
            <p:spPr bwMode="auto">
              <a:xfrm>
                <a:off x="787944" y="4326445"/>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2073932E-A45E-772D-A607-9300E553752A}"/>
              </a:ext>
            </a:extLst>
          </p:cNvPr>
          <p:cNvSpPr txBox="1">
            <a:spLocks/>
          </p:cNvSpPr>
          <p:nvPr/>
        </p:nvSpPr>
        <p:spPr>
          <a:xfrm>
            <a:off x="1002690" y="3298505"/>
            <a:ext cx="10603522" cy="430887"/>
          </a:xfrm>
          <a:prstGeom prst="rect">
            <a:avLst/>
          </a:prstGeom>
          <a:noFill/>
        </p:spPr>
        <p:txBody>
          <a:bodyPr wrap="square" lIns="0" tIns="0" rIns="0" bIns="0">
            <a:spAutoFit/>
          </a:bodyPr>
          <a:lstStyle/>
          <a:p>
            <a:pPr>
              <a:spcBef>
                <a:spcPts val="600"/>
              </a:spcBef>
            </a:pPr>
            <a:r>
              <a:rPr lang="en-US" sz="1400"/>
              <a:t>User signs into SharePoint using Multi-Factor Authentication, but when they are accessing site collection in SharePoint which contains sensitive documents, they require a compliant device and to be within trusted IP ranges.</a:t>
            </a:r>
          </a:p>
        </p:txBody>
      </p:sp>
      <p:grpSp>
        <p:nvGrpSpPr>
          <p:cNvPr id="36" name="Group 35">
            <a:extLst>
              <a:ext uri="{FF2B5EF4-FFF2-40B4-BE49-F238E27FC236}">
                <a16:creationId xmlns:a16="http://schemas.microsoft.com/office/drawing/2014/main" id="{C1AAFDD9-F5FB-19AB-BEA6-2834D8E797E0}"/>
              </a:ext>
              <a:ext uri="{C183D7F6-B498-43B3-948B-1728B52AA6E4}">
                <adec:decorative xmlns:adec="http://schemas.microsoft.com/office/drawing/2017/decorative" val="1"/>
              </a:ext>
            </a:extLst>
          </p:cNvPr>
          <p:cNvGrpSpPr/>
          <p:nvPr/>
        </p:nvGrpSpPr>
        <p:grpSpPr>
          <a:xfrm>
            <a:off x="1002690" y="3985935"/>
            <a:ext cx="10603522" cy="1186324"/>
            <a:chOff x="1002690" y="3985935"/>
            <a:chExt cx="10603522" cy="1186324"/>
          </a:xfrm>
        </p:grpSpPr>
        <p:cxnSp>
          <p:nvCxnSpPr>
            <p:cNvPr id="30" name="Straight Connector 29">
              <a:extLst>
                <a:ext uri="{FF2B5EF4-FFF2-40B4-BE49-F238E27FC236}">
                  <a16:creationId xmlns:a16="http://schemas.microsoft.com/office/drawing/2014/main" id="{1CF4C235-975F-05C7-A47E-5EEDB4958AA3}"/>
                </a:ext>
                <a:ext uri="{C183D7F6-B498-43B3-948B-1728B52AA6E4}">
                  <adec:decorative xmlns:adec="http://schemas.microsoft.com/office/drawing/2017/decorative" val="1"/>
                </a:ext>
              </a:extLst>
            </p:cNvPr>
            <p:cNvCxnSpPr>
              <a:cxnSpLocks/>
            </p:cNvCxnSpPr>
            <p:nvPr/>
          </p:nvCxnSpPr>
          <p:spPr>
            <a:xfrm>
              <a:off x="1002690" y="3985935"/>
              <a:ext cx="10603522"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FF4151-D110-136B-0812-ED1A520D736A}"/>
                </a:ext>
                <a:ext uri="{C183D7F6-B498-43B3-948B-1728B52AA6E4}">
                  <adec:decorative xmlns:adec="http://schemas.microsoft.com/office/drawing/2017/decorative" val="1"/>
                </a:ext>
              </a:extLst>
            </p:cNvPr>
            <p:cNvCxnSpPr>
              <a:cxnSpLocks/>
            </p:cNvCxnSpPr>
            <p:nvPr/>
          </p:nvCxnSpPr>
          <p:spPr>
            <a:xfrm>
              <a:off x="1002690" y="5172259"/>
              <a:ext cx="10603522"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DE81D7C-DDFD-6526-0458-42FDB3E11ED2}"/>
              </a:ext>
            </a:extLst>
          </p:cNvPr>
          <p:cNvSpPr txBox="1">
            <a:spLocks/>
          </p:cNvSpPr>
          <p:nvPr/>
        </p:nvSpPr>
        <p:spPr>
          <a:xfrm>
            <a:off x="1002690" y="4269385"/>
            <a:ext cx="10603522" cy="646331"/>
          </a:xfrm>
          <a:prstGeom prst="rect">
            <a:avLst/>
          </a:prstGeom>
          <a:noFill/>
        </p:spPr>
        <p:txBody>
          <a:bodyPr wrap="square" lIns="0" tIns="0" rIns="0" bIns="0">
            <a:spAutoFit/>
          </a:bodyPr>
          <a:lstStyle/>
          <a:p>
            <a:pPr>
              <a:spcBef>
                <a:spcPts val="600"/>
              </a:spcBef>
            </a:pPr>
            <a:r>
              <a:rPr lang="en-US" sz="1400" dirty="0">
                <a:latin typeface="+mj-lt"/>
              </a:rPr>
              <a:t>Entra Privileged Identity Management (PIM) </a:t>
            </a:r>
            <a:r>
              <a:rPr lang="en-US" sz="1400" dirty="0"/>
              <a:t>offers the capability to enforce Multi-Factor Authentication (MFA) verification during the activation process. However, before granting a user access to a highly sensitive role, it is imperative for the organization to verify two crucial factors: The </a:t>
            </a:r>
            <a:r>
              <a:rPr lang="en-US" sz="1400" dirty="0">
                <a:latin typeface="+mj-lt"/>
              </a:rPr>
              <a:t>compliance status </a:t>
            </a:r>
            <a:r>
              <a:rPr lang="en-US" sz="1400" dirty="0"/>
              <a:t>of the user’s device and its </a:t>
            </a:r>
            <a:r>
              <a:rPr lang="en-US" sz="1400" dirty="0">
                <a:latin typeface="+mj-lt"/>
              </a:rPr>
              <a:t>Entra ID join status. </a:t>
            </a:r>
          </a:p>
        </p:txBody>
      </p:sp>
      <p:sp>
        <p:nvSpPr>
          <p:cNvPr id="29" name="TextBox 28">
            <a:extLst>
              <a:ext uri="{FF2B5EF4-FFF2-40B4-BE49-F238E27FC236}">
                <a16:creationId xmlns:a16="http://schemas.microsoft.com/office/drawing/2014/main" id="{FB41235B-8F4D-8B94-564C-10C0D3904FF6}"/>
              </a:ext>
            </a:extLst>
          </p:cNvPr>
          <p:cNvSpPr txBox="1">
            <a:spLocks/>
          </p:cNvSpPr>
          <p:nvPr/>
        </p:nvSpPr>
        <p:spPr>
          <a:xfrm>
            <a:off x="1002690" y="5455711"/>
            <a:ext cx="10603522" cy="646331"/>
          </a:xfrm>
          <a:prstGeom prst="rect">
            <a:avLst/>
          </a:prstGeom>
          <a:noFill/>
        </p:spPr>
        <p:txBody>
          <a:bodyPr wrap="square" lIns="0" tIns="0" rIns="0" bIns="0">
            <a:spAutoFit/>
          </a:bodyPr>
          <a:lstStyle/>
          <a:p>
            <a:pPr>
              <a:spcBef>
                <a:spcPts val="600"/>
              </a:spcBef>
            </a:pPr>
            <a:r>
              <a:rPr lang="en-US" sz="1400"/>
              <a:t>The organization enables users to handle sensitive data; however, when it comes to uploading or downloading such data, they prefer to validate certain claims, including </a:t>
            </a:r>
            <a:r>
              <a:rPr lang="en-US" sz="1400">
                <a:latin typeface="+mj-lt"/>
              </a:rPr>
              <a:t>Multi-Factor Authentication </a:t>
            </a:r>
            <a:r>
              <a:rPr lang="en-US" sz="1400"/>
              <a:t>(MFA) and </a:t>
            </a:r>
            <a:r>
              <a:rPr lang="en-US" sz="1400">
                <a:latin typeface="+mj-lt"/>
              </a:rPr>
              <a:t>device compliance status. </a:t>
            </a:r>
            <a:r>
              <a:rPr lang="en-US" sz="1400"/>
              <a:t>This verification process ensures that additional security measures are in place to safeguard the sensitive data during its transfer.</a:t>
            </a:r>
          </a:p>
        </p:txBody>
      </p:sp>
    </p:spTree>
    <p:extLst>
      <p:ext uri="{BB962C8B-B14F-4D97-AF65-F5344CB8AC3E}">
        <p14:creationId xmlns:p14="http://schemas.microsoft.com/office/powerpoint/2010/main" val="10575875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4EF4-F224-8B1D-051E-D857ECFC211D}"/>
              </a:ext>
            </a:extLst>
          </p:cNvPr>
          <p:cNvSpPr>
            <a:spLocks noGrp="1"/>
          </p:cNvSpPr>
          <p:nvPr>
            <p:ph type="title"/>
          </p:nvPr>
        </p:nvSpPr>
        <p:spPr>
          <a:xfrm>
            <a:off x="588263" y="457200"/>
            <a:ext cx="11018520" cy="984885"/>
          </a:xfrm>
        </p:spPr>
        <p:txBody>
          <a:bodyPr/>
          <a:lstStyle/>
          <a:p>
            <a:r>
              <a:rPr lang="en-GB" sz="3200" dirty="0"/>
              <a:t>Conditional Access for Workload Identities</a:t>
            </a:r>
            <a:br>
              <a:rPr lang="en-GB" sz="3200" b="1" i="0" dirty="0">
                <a:solidFill>
                  <a:srgbClr val="161616"/>
                </a:solidFill>
                <a:effectLst/>
                <a:latin typeface="Segoe UI" panose="020B0502040204020203" pitchFamily="34" charset="0"/>
              </a:rPr>
            </a:br>
            <a:endParaRPr lang="en-GB" sz="3200" dirty="0"/>
          </a:p>
        </p:txBody>
      </p:sp>
      <p:grpSp>
        <p:nvGrpSpPr>
          <p:cNvPr id="17" name="Group 16">
            <a:extLst>
              <a:ext uri="{FF2B5EF4-FFF2-40B4-BE49-F238E27FC236}">
                <a16:creationId xmlns:a16="http://schemas.microsoft.com/office/drawing/2014/main" id="{6FE7932C-2F89-346F-88C4-40D1E6BAFAD0}"/>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FCF9F2B2-D4CC-F695-ECEB-7CB36485B4F7}"/>
                </a:ext>
                <a:ext uri="{C183D7F6-B498-43B3-948B-1728B52AA6E4}">
                  <adec:decorative xmlns:adec="http://schemas.microsoft.com/office/drawing/2017/decorative" val="1"/>
                </a:ext>
              </a:extLst>
            </p:cNvPr>
            <p:cNvSpPr/>
            <p:nvPr/>
          </p:nvSpPr>
          <p:spPr bwMode="auto">
            <a:xfrm flipH="1">
              <a:off x="6894514" y="1556265"/>
              <a:ext cx="5297485"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075AF67F-4AAD-4535-3DDE-3336BBFCDE67}"/>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D2E051A7-BB0B-7545-1983-761F7814999E}"/>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80113A03-CA9C-3C8F-CEEF-3E1160905366}"/>
                </a:ext>
              </a:extLst>
            </p:cNvPr>
            <p:cNvGrpSpPr/>
            <p:nvPr/>
          </p:nvGrpSpPr>
          <p:grpSpPr>
            <a:xfrm>
              <a:off x="472260" y="1795921"/>
              <a:ext cx="219354" cy="219354"/>
              <a:chOff x="472260" y="1795921"/>
              <a:chExt cx="219354" cy="219354"/>
            </a:xfrm>
          </p:grpSpPr>
          <p:sp>
            <p:nvSpPr>
              <p:cNvPr id="22" name="Oval 21">
                <a:extLst>
                  <a:ext uri="{FF2B5EF4-FFF2-40B4-BE49-F238E27FC236}">
                    <a16:creationId xmlns:a16="http://schemas.microsoft.com/office/drawing/2014/main" id="{14AE66B9-7664-082C-6C4C-D785B523ECB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D8029222-09F1-91F1-AC28-436097FCC84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281B2107-DA3C-B9B4-E3F1-C8BC96D3CA8C}"/>
              </a:ext>
            </a:extLst>
          </p:cNvPr>
          <p:cNvSpPr txBox="1">
            <a:spLocks/>
          </p:cNvSpPr>
          <p:nvPr/>
        </p:nvSpPr>
        <p:spPr>
          <a:xfrm>
            <a:off x="771526" y="1783949"/>
            <a:ext cx="5755406" cy="3108543"/>
          </a:xfrm>
          <a:prstGeom prst="rect">
            <a:avLst/>
          </a:prstGeom>
          <a:noFill/>
        </p:spPr>
        <p:txBody>
          <a:bodyPr wrap="square" lIns="0" tIns="0" rIns="0" bIns="0" rtlCol="0" anchor="t">
            <a:spAutoFit/>
          </a:bodyPr>
          <a:lstStyle/>
          <a:p>
            <a:pPr defTabSz="914192">
              <a:spcAft>
                <a:spcPts val="1200"/>
              </a:spcAft>
            </a:pPr>
            <a:r>
              <a:rPr lang="en-US" sz="1600">
                <a:cs typeface="Segoe UI"/>
              </a:rPr>
              <a:t>There are two primary categories of identities: </a:t>
            </a:r>
            <a:r>
              <a:rPr lang="en-US" sz="1600">
                <a:latin typeface="+mj-lt"/>
                <a:cs typeface="Segoe UI"/>
              </a:rPr>
              <a:t>Human identities </a:t>
            </a:r>
            <a:r>
              <a:rPr lang="en-US" sz="1600">
                <a:cs typeface="Segoe UI"/>
              </a:rPr>
              <a:t>and </a:t>
            </a:r>
            <a:r>
              <a:rPr lang="en-US" sz="1600">
                <a:latin typeface="+mj-lt"/>
                <a:cs typeface="Segoe UI"/>
              </a:rPr>
              <a:t>machine/non-human identities. </a:t>
            </a:r>
            <a:r>
              <a:rPr lang="en-US" sz="1600">
                <a:cs typeface="Segoe UI"/>
              </a:rPr>
              <a:t>Within the realm of machine identities, we can further classify them into two subgroups: </a:t>
            </a:r>
            <a:r>
              <a:rPr lang="en-US" sz="1600">
                <a:latin typeface="+mj-lt"/>
                <a:cs typeface="Segoe UI"/>
              </a:rPr>
              <a:t>Workload identities </a:t>
            </a:r>
            <a:r>
              <a:rPr lang="en-US" sz="1600">
                <a:cs typeface="Segoe UI"/>
              </a:rPr>
              <a:t>and </a:t>
            </a:r>
            <a:r>
              <a:rPr lang="en-US" sz="1600">
                <a:latin typeface="+mj-lt"/>
                <a:cs typeface="Segoe UI"/>
              </a:rPr>
              <a:t>device identities. </a:t>
            </a:r>
            <a:r>
              <a:rPr lang="en-US" sz="1600">
                <a:cs typeface="Segoe UI"/>
              </a:rPr>
              <a:t>The former pertains to software workloads, whereas the latter encompasses various devices like desktop computers, mobile devices, IoT sensors, and managed IoT devices.</a:t>
            </a:r>
          </a:p>
          <a:p>
            <a:pPr defTabSz="914192">
              <a:spcAft>
                <a:spcPts val="1200"/>
              </a:spcAft>
            </a:pPr>
            <a:r>
              <a:rPr lang="en-US" sz="1600">
                <a:cs typeface="Segoe UI"/>
              </a:rPr>
              <a:t>As time progresses, the reliance on non-human entities to perform crucial tasks is growing significantly. However, this increasing reliance poses a potential risk for enterprises, as it becomes increasingly challenging to ensure the security of workload identities. </a:t>
            </a:r>
          </a:p>
        </p:txBody>
      </p:sp>
      <p:pic>
        <p:nvPicPr>
          <p:cNvPr id="31" name="Graphic 30" descr="A screen capture on Machine Identities and Human Identities">
            <a:extLst>
              <a:ext uri="{FF2B5EF4-FFF2-40B4-BE49-F238E27FC236}">
                <a16:creationId xmlns:a16="http://schemas.microsoft.com/office/drawing/2014/main" id="{130614B8-61C9-7002-6043-C747573F58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2850" y="1993706"/>
            <a:ext cx="4626707" cy="1626887"/>
          </a:xfrm>
          <a:prstGeom prst="rect">
            <a:avLst/>
          </a:prstGeom>
        </p:spPr>
      </p:pic>
      <p:pic>
        <p:nvPicPr>
          <p:cNvPr id="32" name="Picture 31" descr="A screen capture on unique characteristics of workload identities and current pain points">
            <a:extLst>
              <a:ext uri="{FF2B5EF4-FFF2-40B4-BE49-F238E27FC236}">
                <a16:creationId xmlns:a16="http://schemas.microsoft.com/office/drawing/2014/main" id="{EA03A7BB-F0FE-7645-6B9C-B3B07F2E16AC}"/>
              </a:ext>
            </a:extLst>
          </p:cNvPr>
          <p:cNvPicPr>
            <a:picLocks noChangeAspect="1"/>
          </p:cNvPicPr>
          <p:nvPr/>
        </p:nvPicPr>
        <p:blipFill>
          <a:blip r:embed="rId5"/>
          <a:stretch>
            <a:fillRect/>
          </a:stretch>
        </p:blipFill>
        <p:spPr>
          <a:xfrm>
            <a:off x="7062850" y="4123855"/>
            <a:ext cx="4626707" cy="1443058"/>
          </a:xfrm>
          <a:prstGeom prst="rect">
            <a:avLst/>
          </a:prstGeom>
        </p:spPr>
      </p:pic>
    </p:spTree>
    <p:extLst>
      <p:ext uri="{BB962C8B-B14F-4D97-AF65-F5344CB8AC3E}">
        <p14:creationId xmlns:p14="http://schemas.microsoft.com/office/powerpoint/2010/main" val="16227380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4EF4-F224-8B1D-051E-D857ECFC211D}"/>
              </a:ext>
            </a:extLst>
          </p:cNvPr>
          <p:cNvSpPr>
            <a:spLocks noGrp="1"/>
          </p:cNvSpPr>
          <p:nvPr>
            <p:ph type="title"/>
          </p:nvPr>
        </p:nvSpPr>
        <p:spPr>
          <a:xfrm>
            <a:off x="588263" y="457200"/>
            <a:ext cx="11018520" cy="1046440"/>
          </a:xfrm>
        </p:spPr>
        <p:txBody>
          <a:bodyPr/>
          <a:lstStyle/>
          <a:p>
            <a:r>
              <a:rPr lang="en-GB" sz="3200" dirty="0"/>
              <a:t>Conditional Access for Workload Identities </a:t>
            </a:r>
            <a:br>
              <a:rPr lang="en-GB" dirty="0"/>
            </a:br>
            <a:endParaRPr lang="en-GB" dirty="0"/>
          </a:p>
        </p:txBody>
      </p:sp>
      <p:grpSp>
        <p:nvGrpSpPr>
          <p:cNvPr id="18" name="Group 17">
            <a:extLst>
              <a:ext uri="{FF2B5EF4-FFF2-40B4-BE49-F238E27FC236}">
                <a16:creationId xmlns:a16="http://schemas.microsoft.com/office/drawing/2014/main" id="{A1F3EAFF-9615-ABB9-4975-9F679A28656A}"/>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9" name="Arrow: Bent 18">
              <a:extLst>
                <a:ext uri="{FF2B5EF4-FFF2-40B4-BE49-F238E27FC236}">
                  <a16:creationId xmlns:a16="http://schemas.microsoft.com/office/drawing/2014/main" id="{CF36B2EE-C6B3-4E3F-DA1D-5F364FA345F4}"/>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7DE84AC7-9925-24EC-67EC-93AA5CA1C754}"/>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36E50DA6-AA87-800C-1F92-CDD9C5E71B6A}"/>
                </a:ext>
              </a:extLst>
            </p:cNvPr>
            <p:cNvGrpSpPr/>
            <p:nvPr/>
          </p:nvGrpSpPr>
          <p:grpSpPr>
            <a:xfrm>
              <a:off x="472260" y="1795921"/>
              <a:ext cx="219354" cy="219354"/>
              <a:chOff x="472260" y="1795921"/>
              <a:chExt cx="219354" cy="219354"/>
            </a:xfrm>
          </p:grpSpPr>
          <p:sp>
            <p:nvSpPr>
              <p:cNvPr id="22" name="Oval 21">
                <a:extLst>
                  <a:ext uri="{FF2B5EF4-FFF2-40B4-BE49-F238E27FC236}">
                    <a16:creationId xmlns:a16="http://schemas.microsoft.com/office/drawing/2014/main" id="{ED330458-EB55-3824-9C9A-4FD642275B69}"/>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F924AAB6-CA58-7D77-A8E9-5BDE7117CDAE}"/>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20A04EFA-1FF8-BDE4-6F1C-F908E7E866C4}"/>
              </a:ext>
            </a:extLst>
          </p:cNvPr>
          <p:cNvSpPr txBox="1">
            <a:spLocks/>
          </p:cNvSpPr>
          <p:nvPr/>
        </p:nvSpPr>
        <p:spPr>
          <a:xfrm>
            <a:off x="771525" y="1783949"/>
            <a:ext cx="10834687" cy="830997"/>
          </a:xfrm>
          <a:prstGeom prst="rect">
            <a:avLst/>
          </a:prstGeom>
          <a:noFill/>
        </p:spPr>
        <p:txBody>
          <a:bodyPr wrap="square" lIns="0" tIns="0" rIns="0" bIns="0" rtlCol="0" anchor="t">
            <a:spAutoFit/>
          </a:bodyPr>
          <a:lstStyle/>
          <a:p>
            <a:pPr defTabSz="914192">
              <a:spcAft>
                <a:spcPts val="1200"/>
              </a:spcAft>
            </a:pPr>
            <a:r>
              <a:rPr lang="en-US" dirty="0">
                <a:cs typeface="Segoe UI"/>
              </a:rPr>
              <a:t>While it is not feasible to employ fundamental protection measures like Multi-Factor Authentication for safeguarding workload identities, it is still possible to implement specific security controls through the implementation of Conditional Access policies. </a:t>
            </a:r>
          </a:p>
        </p:txBody>
      </p:sp>
      <p:grpSp>
        <p:nvGrpSpPr>
          <p:cNvPr id="51" name="Group 50">
            <a:extLst>
              <a:ext uri="{FF2B5EF4-FFF2-40B4-BE49-F238E27FC236}">
                <a16:creationId xmlns:a16="http://schemas.microsoft.com/office/drawing/2014/main" id="{82CA6EE7-968C-30CC-C5EF-5E116E02D2B2}"/>
              </a:ext>
              <a:ext uri="{C183D7F6-B498-43B3-948B-1728B52AA6E4}">
                <adec:decorative xmlns:adec="http://schemas.microsoft.com/office/drawing/2017/decorative" val="1"/>
              </a:ext>
            </a:extLst>
          </p:cNvPr>
          <p:cNvGrpSpPr/>
          <p:nvPr/>
        </p:nvGrpSpPr>
        <p:grpSpPr>
          <a:xfrm>
            <a:off x="584200" y="2953786"/>
            <a:ext cx="672205" cy="536363"/>
            <a:chOff x="584200" y="2953786"/>
            <a:chExt cx="672205" cy="536363"/>
          </a:xfrm>
        </p:grpSpPr>
        <p:sp>
          <p:nvSpPr>
            <p:cNvPr id="33" name="Rectangle: Top Corners Rounded 32">
              <a:extLst>
                <a:ext uri="{FF2B5EF4-FFF2-40B4-BE49-F238E27FC236}">
                  <a16:creationId xmlns:a16="http://schemas.microsoft.com/office/drawing/2014/main" id="{EC0FBBB5-DD11-881F-9332-7AAA0CEA528A}"/>
                </a:ext>
                <a:ext uri="{C183D7F6-B498-43B3-948B-1728B52AA6E4}">
                  <adec:decorative xmlns:adec="http://schemas.microsoft.com/office/drawing/2017/decorative" val="1"/>
                </a:ext>
              </a:extLst>
            </p:cNvPr>
            <p:cNvSpPr/>
            <p:nvPr/>
          </p:nvSpPr>
          <p:spPr bwMode="auto">
            <a:xfrm rot="5400000" flipH="1">
              <a:off x="652121" y="2885865"/>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4" name="Oval 33">
              <a:extLst>
                <a:ext uri="{FF2B5EF4-FFF2-40B4-BE49-F238E27FC236}">
                  <a16:creationId xmlns:a16="http://schemas.microsoft.com/office/drawing/2014/main" id="{C81AA03F-FC33-7BD5-D809-1F9A2ABFB1B1}"/>
                </a:ext>
              </a:extLst>
            </p:cNvPr>
            <p:cNvSpPr/>
            <p:nvPr/>
          </p:nvSpPr>
          <p:spPr bwMode="auto">
            <a:xfrm>
              <a:off x="763934" y="3008562"/>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sp>
        <p:nvSpPr>
          <p:cNvPr id="48" name="POI_ECAF" title="Icon of a map location marker">
            <a:extLst>
              <a:ext uri="{FF2B5EF4-FFF2-40B4-BE49-F238E27FC236}">
                <a16:creationId xmlns:a16="http://schemas.microsoft.com/office/drawing/2014/main" id="{9D57FA8A-19ED-9F12-B35E-70F698A7C06B}"/>
              </a:ext>
            </a:extLst>
          </p:cNvPr>
          <p:cNvSpPr>
            <a:spLocks noChangeAspect="1" noEditPoints="1"/>
          </p:cNvSpPr>
          <p:nvPr/>
        </p:nvSpPr>
        <p:spPr bwMode="auto">
          <a:xfrm>
            <a:off x="880717" y="3067356"/>
            <a:ext cx="193245" cy="309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TextBox 41">
            <a:extLst>
              <a:ext uri="{FF2B5EF4-FFF2-40B4-BE49-F238E27FC236}">
                <a16:creationId xmlns:a16="http://schemas.microsoft.com/office/drawing/2014/main" id="{515DA616-EE32-7C3F-23C9-A5D543A49E04}"/>
              </a:ext>
            </a:extLst>
          </p:cNvPr>
          <p:cNvSpPr txBox="1">
            <a:spLocks/>
          </p:cNvSpPr>
          <p:nvPr/>
        </p:nvSpPr>
        <p:spPr>
          <a:xfrm>
            <a:off x="1370480" y="2997706"/>
            <a:ext cx="10235732" cy="492443"/>
          </a:xfrm>
          <a:prstGeom prst="rect">
            <a:avLst/>
          </a:prstGeom>
          <a:noFill/>
        </p:spPr>
        <p:txBody>
          <a:bodyPr wrap="square" lIns="0" tIns="0" rIns="0" bIns="0">
            <a:spAutoFit/>
          </a:bodyPr>
          <a:lstStyle/>
          <a:p>
            <a:pPr>
              <a:spcBef>
                <a:spcPts val="600"/>
              </a:spcBef>
            </a:pPr>
            <a:r>
              <a:rPr lang="en-US" sz="1600" dirty="0">
                <a:latin typeface="+mj-lt"/>
              </a:rPr>
              <a:t>Location-based Conditional Access policy </a:t>
            </a:r>
            <a:r>
              <a:rPr lang="en-US" sz="1600" dirty="0"/>
              <a:t>– Create a Conditional Access policy that restricts the access of workload identities originating from external IP ranges not deemed as trusted. </a:t>
            </a:r>
            <a:endParaRPr lang="en-US" sz="1600" dirty="0">
              <a:solidFill>
                <a:schemeClr val="accent1"/>
              </a:solidFill>
            </a:endParaRPr>
          </a:p>
        </p:txBody>
      </p:sp>
      <p:cxnSp>
        <p:nvCxnSpPr>
          <p:cNvPr id="36" name="Straight Connector 35">
            <a:extLst>
              <a:ext uri="{FF2B5EF4-FFF2-40B4-BE49-F238E27FC236}">
                <a16:creationId xmlns:a16="http://schemas.microsoft.com/office/drawing/2014/main" id="{2DABBECA-27D7-91B0-F07A-280E7433E6BE}"/>
              </a:ext>
              <a:ext uri="{C183D7F6-B498-43B3-948B-1728B52AA6E4}">
                <adec:decorative xmlns:adec="http://schemas.microsoft.com/office/drawing/2017/decorative" val="1"/>
              </a:ext>
            </a:extLst>
          </p:cNvPr>
          <p:cNvCxnSpPr>
            <a:cxnSpLocks/>
          </p:cNvCxnSpPr>
          <p:nvPr/>
        </p:nvCxnSpPr>
        <p:spPr>
          <a:xfrm>
            <a:off x="1370480" y="3936031"/>
            <a:ext cx="102357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B187341-8C13-FFA7-F007-FCA32EF45F40}"/>
              </a:ext>
              <a:ext uri="{C183D7F6-B498-43B3-948B-1728B52AA6E4}">
                <adec:decorative xmlns:adec="http://schemas.microsoft.com/office/drawing/2017/decorative" val="1"/>
              </a:ext>
            </a:extLst>
          </p:cNvPr>
          <p:cNvGrpSpPr/>
          <p:nvPr/>
        </p:nvGrpSpPr>
        <p:grpSpPr>
          <a:xfrm>
            <a:off x="584200" y="4505025"/>
            <a:ext cx="672205" cy="536363"/>
            <a:chOff x="584200" y="4290938"/>
            <a:chExt cx="672205" cy="536363"/>
          </a:xfrm>
        </p:grpSpPr>
        <p:sp>
          <p:nvSpPr>
            <p:cNvPr id="31" name="Rectangle: Top Corners Rounded 30">
              <a:extLst>
                <a:ext uri="{FF2B5EF4-FFF2-40B4-BE49-F238E27FC236}">
                  <a16:creationId xmlns:a16="http://schemas.microsoft.com/office/drawing/2014/main" id="{FFA41A9C-19B9-81C9-BA4C-69938CA8FACD}"/>
                </a:ext>
                <a:ext uri="{C183D7F6-B498-43B3-948B-1728B52AA6E4}">
                  <adec:decorative xmlns:adec="http://schemas.microsoft.com/office/drawing/2017/decorative" val="1"/>
                </a:ext>
              </a:extLst>
            </p:cNvPr>
            <p:cNvSpPr/>
            <p:nvPr/>
          </p:nvSpPr>
          <p:spPr bwMode="auto">
            <a:xfrm rot="5400000" flipH="1">
              <a:off x="652121" y="4223017"/>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2" name="Oval 31">
              <a:extLst>
                <a:ext uri="{FF2B5EF4-FFF2-40B4-BE49-F238E27FC236}">
                  <a16:creationId xmlns:a16="http://schemas.microsoft.com/office/drawing/2014/main" id="{0BBEF69C-0BAB-8769-D47C-F60736911BD1}"/>
                </a:ext>
              </a:extLst>
            </p:cNvPr>
            <p:cNvSpPr/>
            <p:nvPr/>
          </p:nvSpPr>
          <p:spPr bwMode="auto">
            <a:xfrm>
              <a:off x="763935" y="4345711"/>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sp>
        <p:nvSpPr>
          <p:cNvPr id="49" name="list_4" title="Icon of a checklist">
            <a:extLst>
              <a:ext uri="{FF2B5EF4-FFF2-40B4-BE49-F238E27FC236}">
                <a16:creationId xmlns:a16="http://schemas.microsoft.com/office/drawing/2014/main" id="{7AB6DA35-20BB-43E4-5F93-4AE7E697D351}"/>
              </a:ext>
            </a:extLst>
          </p:cNvPr>
          <p:cNvSpPr>
            <a:spLocks noChangeAspect="1" noEditPoints="1"/>
          </p:cNvSpPr>
          <p:nvPr/>
        </p:nvSpPr>
        <p:spPr bwMode="auto">
          <a:xfrm>
            <a:off x="860453" y="4694200"/>
            <a:ext cx="233776" cy="158007"/>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59C782B9-9D53-9BA9-C528-BCC50AE5DDBF}"/>
              </a:ext>
            </a:extLst>
          </p:cNvPr>
          <p:cNvSpPr txBox="1">
            <a:spLocks/>
          </p:cNvSpPr>
          <p:nvPr/>
        </p:nvSpPr>
        <p:spPr>
          <a:xfrm>
            <a:off x="1370480" y="4463376"/>
            <a:ext cx="10235732" cy="738664"/>
          </a:xfrm>
          <a:prstGeom prst="rect">
            <a:avLst/>
          </a:prstGeom>
          <a:noFill/>
        </p:spPr>
        <p:txBody>
          <a:bodyPr wrap="square" lIns="0" tIns="0" rIns="0" bIns="0">
            <a:spAutoFit/>
          </a:bodyPr>
          <a:lstStyle/>
          <a:p>
            <a:pPr>
              <a:spcBef>
                <a:spcPts val="600"/>
              </a:spcBef>
            </a:pPr>
            <a:r>
              <a:rPr lang="en-US" sz="1600" dirty="0">
                <a:latin typeface="+mj-lt"/>
              </a:rPr>
              <a:t>Risk-based Conditional Access policy </a:t>
            </a:r>
            <a:r>
              <a:rPr lang="en-US" sz="1600" dirty="0"/>
              <a:t>– Entra ID Identity Protection is capable of detecting, investigating, and remediating </a:t>
            </a:r>
            <a:r>
              <a:rPr lang="en-US" sz="1600" dirty="0">
                <a:hlinkClick r:id="rId3"/>
              </a:rPr>
              <a:t>identity-based risks</a:t>
            </a:r>
            <a:r>
              <a:rPr lang="en-US" sz="1600" dirty="0"/>
              <a:t> on workload identities. By using conditional access policy, you can block access for workload identities when identity protection mark them “at risk.</a:t>
            </a:r>
          </a:p>
        </p:txBody>
      </p:sp>
      <p:sp>
        <p:nvSpPr>
          <p:cNvPr id="4" name="ZoneTexte 3">
            <a:extLst>
              <a:ext uri="{FF2B5EF4-FFF2-40B4-BE49-F238E27FC236}">
                <a16:creationId xmlns:a16="http://schemas.microsoft.com/office/drawing/2014/main" id="{787C35A6-52FA-DA77-F74B-FF8D3B24D2F6}"/>
              </a:ext>
            </a:extLst>
          </p:cNvPr>
          <p:cNvSpPr txBox="1"/>
          <p:nvPr/>
        </p:nvSpPr>
        <p:spPr>
          <a:xfrm>
            <a:off x="1190746" y="5736748"/>
            <a:ext cx="6761746" cy="369332"/>
          </a:xfrm>
          <a:prstGeom prst="rect">
            <a:avLst/>
          </a:prstGeom>
          <a:noFill/>
        </p:spPr>
        <p:txBody>
          <a:bodyPr wrap="square">
            <a:spAutoFit/>
          </a:bodyPr>
          <a:lstStyle/>
          <a:p>
            <a:r>
              <a:rPr lang="fr-FR" sz="1800" dirty="0">
                <a:hlinkClick r:id="rId4"/>
              </a:rPr>
              <a:t>Microsoft Entra </a:t>
            </a:r>
            <a:r>
              <a:rPr lang="fr-FR" sz="1800" dirty="0" err="1">
                <a:hlinkClick r:id="rId4"/>
              </a:rPr>
              <a:t>Conditional</a:t>
            </a:r>
            <a:r>
              <a:rPr lang="fr-FR" sz="1800" dirty="0">
                <a:hlinkClick r:id="rId4"/>
              </a:rPr>
              <a:t> Access for </a:t>
            </a:r>
            <a:r>
              <a:rPr lang="fr-FR" sz="1800" dirty="0" err="1">
                <a:hlinkClick r:id="rId4"/>
              </a:rPr>
              <a:t>workload</a:t>
            </a:r>
            <a:r>
              <a:rPr lang="fr-FR" sz="1800" dirty="0">
                <a:hlinkClick r:id="rId4"/>
              </a:rPr>
              <a:t> </a:t>
            </a:r>
            <a:r>
              <a:rPr lang="fr-FR" sz="1800" dirty="0" err="1">
                <a:hlinkClick r:id="rId4"/>
              </a:rPr>
              <a:t>identities</a:t>
            </a:r>
            <a:endParaRPr lang="en-US" dirty="0"/>
          </a:p>
        </p:txBody>
      </p:sp>
    </p:spTree>
    <p:extLst>
      <p:ext uri="{BB962C8B-B14F-4D97-AF65-F5344CB8AC3E}">
        <p14:creationId xmlns:p14="http://schemas.microsoft.com/office/powerpoint/2010/main" val="27486589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Processing Conditional Access policies</a:t>
            </a:r>
          </a:p>
        </p:txBody>
      </p:sp>
      <p:grpSp>
        <p:nvGrpSpPr>
          <p:cNvPr id="55" name="Group 54">
            <a:extLst>
              <a:ext uri="{FF2B5EF4-FFF2-40B4-BE49-F238E27FC236}">
                <a16:creationId xmlns:a16="http://schemas.microsoft.com/office/drawing/2014/main" id="{B7F242C2-B3C0-381E-F464-5285B024D6B5}"/>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21" name="Arrow: Bent 20">
              <a:extLst>
                <a:ext uri="{FF2B5EF4-FFF2-40B4-BE49-F238E27FC236}">
                  <a16:creationId xmlns:a16="http://schemas.microsoft.com/office/drawing/2014/main" id="{A479AB1A-9B61-965B-3DCE-5FBB16340D17}"/>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Arrow: Bent 21">
              <a:extLst>
                <a:ext uri="{FF2B5EF4-FFF2-40B4-BE49-F238E27FC236}">
                  <a16:creationId xmlns:a16="http://schemas.microsoft.com/office/drawing/2014/main" id="{133F6FE1-F7B9-A4DB-331B-8AD96B68A228}"/>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51" name="Group 50">
              <a:extLst>
                <a:ext uri="{FF2B5EF4-FFF2-40B4-BE49-F238E27FC236}">
                  <a16:creationId xmlns:a16="http://schemas.microsoft.com/office/drawing/2014/main" id="{32054013-0AF1-FA84-8CDB-234AC27ADBC6}"/>
                </a:ext>
              </a:extLst>
            </p:cNvPr>
            <p:cNvGrpSpPr/>
            <p:nvPr/>
          </p:nvGrpSpPr>
          <p:grpSpPr>
            <a:xfrm>
              <a:off x="584200" y="1783949"/>
              <a:ext cx="672205" cy="536363"/>
              <a:chOff x="584200" y="1783949"/>
              <a:chExt cx="672205" cy="536363"/>
            </a:xfrm>
          </p:grpSpPr>
          <p:sp>
            <p:nvSpPr>
              <p:cNvPr id="32" name="Rectangle: Top Corners Rounded 31">
                <a:extLst>
                  <a:ext uri="{FF2B5EF4-FFF2-40B4-BE49-F238E27FC236}">
                    <a16:creationId xmlns:a16="http://schemas.microsoft.com/office/drawing/2014/main" id="{91CE3903-5634-5671-E8CC-C876389AA500}"/>
                  </a:ext>
                  <a:ext uri="{C183D7F6-B498-43B3-948B-1728B52AA6E4}">
                    <adec:decorative xmlns:adec="http://schemas.microsoft.com/office/drawing/2017/decorative" val="1"/>
                  </a:ext>
                </a:extLst>
              </p:cNvPr>
              <p:cNvSpPr/>
              <p:nvPr/>
            </p:nvSpPr>
            <p:spPr bwMode="auto">
              <a:xfrm rot="5400000" flipH="1">
                <a:off x="652121" y="1716028"/>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3" name="Oval 32">
                <a:extLst>
                  <a:ext uri="{FF2B5EF4-FFF2-40B4-BE49-F238E27FC236}">
                    <a16:creationId xmlns:a16="http://schemas.microsoft.com/office/drawing/2014/main" id="{ADCD8DC4-B2F9-94FF-CCBD-4DF15D97A527}"/>
                  </a:ext>
                </a:extLst>
              </p:cNvPr>
              <p:cNvSpPr/>
              <p:nvPr/>
            </p:nvSpPr>
            <p:spPr bwMode="auto">
              <a:xfrm>
                <a:off x="763934" y="1838725"/>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922C6C8-6544-732F-CEBA-3BAE936F6F29}"/>
                </a:ext>
              </a:extLst>
            </p:cNvPr>
            <p:cNvGrpSpPr/>
            <p:nvPr/>
          </p:nvGrpSpPr>
          <p:grpSpPr>
            <a:xfrm>
              <a:off x="584200" y="3013424"/>
              <a:ext cx="672205" cy="536363"/>
              <a:chOff x="584200" y="3013424"/>
              <a:chExt cx="672205" cy="536363"/>
            </a:xfrm>
          </p:grpSpPr>
          <p:sp>
            <p:nvSpPr>
              <p:cNvPr id="36" name="Rectangle: Top Corners Rounded 35">
                <a:extLst>
                  <a:ext uri="{FF2B5EF4-FFF2-40B4-BE49-F238E27FC236}">
                    <a16:creationId xmlns:a16="http://schemas.microsoft.com/office/drawing/2014/main" id="{757D2CB2-F122-D3A9-C972-64AF7909AC9E}"/>
                  </a:ext>
                  <a:ext uri="{C183D7F6-B498-43B3-948B-1728B52AA6E4}">
                    <adec:decorative xmlns:adec="http://schemas.microsoft.com/office/drawing/2017/decorative" val="1"/>
                  </a:ext>
                </a:extLst>
              </p:cNvPr>
              <p:cNvSpPr/>
              <p:nvPr/>
            </p:nvSpPr>
            <p:spPr bwMode="auto">
              <a:xfrm rot="5400000" flipH="1">
                <a:off x="652121" y="2945503"/>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7" name="Oval 36">
                <a:extLst>
                  <a:ext uri="{FF2B5EF4-FFF2-40B4-BE49-F238E27FC236}">
                    <a16:creationId xmlns:a16="http://schemas.microsoft.com/office/drawing/2014/main" id="{20145C96-7485-C20E-2B15-DC81CD5D3061}"/>
                  </a:ext>
                </a:extLst>
              </p:cNvPr>
              <p:cNvSpPr/>
              <p:nvPr/>
            </p:nvSpPr>
            <p:spPr bwMode="auto">
              <a:xfrm>
                <a:off x="763934" y="3068200"/>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7E30A1DB-CF1C-AFE9-00AB-F7D246B7FEC9}"/>
                </a:ext>
              </a:extLst>
            </p:cNvPr>
            <p:cNvGrpSpPr/>
            <p:nvPr/>
          </p:nvGrpSpPr>
          <p:grpSpPr>
            <a:xfrm>
              <a:off x="584200" y="4234081"/>
              <a:ext cx="672205" cy="536363"/>
              <a:chOff x="584200" y="4234081"/>
              <a:chExt cx="672205" cy="536363"/>
            </a:xfrm>
          </p:grpSpPr>
          <p:sp>
            <p:nvSpPr>
              <p:cNvPr id="40" name="Rectangle: Top Corners Rounded 39">
                <a:extLst>
                  <a:ext uri="{FF2B5EF4-FFF2-40B4-BE49-F238E27FC236}">
                    <a16:creationId xmlns:a16="http://schemas.microsoft.com/office/drawing/2014/main" id="{C08CD521-A85C-94C6-12BE-FB098620D971}"/>
                  </a:ext>
                  <a:ext uri="{C183D7F6-B498-43B3-948B-1728B52AA6E4}">
                    <adec:decorative xmlns:adec="http://schemas.microsoft.com/office/drawing/2017/decorative" val="1"/>
                  </a:ext>
                </a:extLst>
              </p:cNvPr>
              <p:cNvSpPr/>
              <p:nvPr/>
            </p:nvSpPr>
            <p:spPr bwMode="auto">
              <a:xfrm rot="5400000" flipH="1">
                <a:off x="652121" y="4166160"/>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41" name="Oval 40">
                <a:extLst>
                  <a:ext uri="{FF2B5EF4-FFF2-40B4-BE49-F238E27FC236}">
                    <a16:creationId xmlns:a16="http://schemas.microsoft.com/office/drawing/2014/main" id="{B5670055-ABCE-629B-16BC-911201A14650}"/>
                  </a:ext>
                </a:extLst>
              </p:cNvPr>
              <p:cNvSpPr/>
              <p:nvPr/>
            </p:nvSpPr>
            <p:spPr bwMode="auto">
              <a:xfrm>
                <a:off x="763934" y="4288857"/>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011FE91-5361-D0B3-F5DA-A6F5028517F7}"/>
                </a:ext>
              </a:extLst>
            </p:cNvPr>
            <p:cNvGrpSpPr/>
            <p:nvPr/>
          </p:nvGrpSpPr>
          <p:grpSpPr>
            <a:xfrm>
              <a:off x="1370480" y="2647632"/>
              <a:ext cx="10235733" cy="1267946"/>
              <a:chOff x="1370480" y="2647632"/>
              <a:chExt cx="10235733" cy="1267946"/>
            </a:xfrm>
          </p:grpSpPr>
          <p:cxnSp>
            <p:nvCxnSpPr>
              <p:cNvPr id="45" name="Straight Connector 44">
                <a:extLst>
                  <a:ext uri="{FF2B5EF4-FFF2-40B4-BE49-F238E27FC236}">
                    <a16:creationId xmlns:a16="http://schemas.microsoft.com/office/drawing/2014/main" id="{79A67D9D-5A0C-C2FA-5DD0-96928F2AF7D8}"/>
                  </a:ext>
                  <a:ext uri="{C183D7F6-B498-43B3-948B-1728B52AA6E4}">
                    <adec:decorative xmlns:adec="http://schemas.microsoft.com/office/drawing/2017/decorative" val="1"/>
                  </a:ext>
                </a:extLst>
              </p:cNvPr>
              <p:cNvCxnSpPr>
                <a:cxnSpLocks/>
              </p:cNvCxnSpPr>
              <p:nvPr/>
            </p:nvCxnSpPr>
            <p:spPr>
              <a:xfrm>
                <a:off x="1370480" y="3915578"/>
                <a:ext cx="102357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A7E2D7-35F5-13C5-4EC1-8FCEFAB43C0B}"/>
                  </a:ext>
                  <a:ext uri="{C183D7F6-B498-43B3-948B-1728B52AA6E4}">
                    <adec:decorative xmlns:adec="http://schemas.microsoft.com/office/drawing/2017/decorative" val="1"/>
                  </a:ext>
                </a:extLst>
              </p:cNvPr>
              <p:cNvCxnSpPr>
                <a:cxnSpLocks/>
              </p:cNvCxnSpPr>
              <p:nvPr/>
            </p:nvCxnSpPr>
            <p:spPr>
              <a:xfrm>
                <a:off x="1370480" y="2647632"/>
                <a:ext cx="102357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50" name="book_2" title="Icon of a book and a pencil">
            <a:extLst>
              <a:ext uri="{FF2B5EF4-FFF2-40B4-BE49-F238E27FC236}">
                <a16:creationId xmlns:a16="http://schemas.microsoft.com/office/drawing/2014/main" id="{6986B82F-F78C-9C1A-AB02-509F00B20C16}"/>
              </a:ext>
            </a:extLst>
          </p:cNvPr>
          <p:cNvSpPr>
            <a:spLocks noChangeAspect="1" noEditPoints="1"/>
          </p:cNvSpPr>
          <p:nvPr/>
        </p:nvSpPr>
        <p:spPr bwMode="auto">
          <a:xfrm>
            <a:off x="858923" y="1943665"/>
            <a:ext cx="236834" cy="216932"/>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6" name="TextBox 25">
            <a:extLst>
              <a:ext uri="{FF2B5EF4-FFF2-40B4-BE49-F238E27FC236}">
                <a16:creationId xmlns:a16="http://schemas.microsoft.com/office/drawing/2014/main" id="{521B90A2-7AC6-EB35-F65E-AC05CEF6C34E}"/>
              </a:ext>
            </a:extLst>
          </p:cNvPr>
          <p:cNvSpPr txBox="1">
            <a:spLocks/>
          </p:cNvSpPr>
          <p:nvPr/>
        </p:nvSpPr>
        <p:spPr>
          <a:xfrm>
            <a:off x="1370480" y="1739036"/>
            <a:ext cx="10235732" cy="615553"/>
          </a:xfrm>
          <a:prstGeom prst="rect">
            <a:avLst/>
          </a:prstGeom>
          <a:noFill/>
        </p:spPr>
        <p:txBody>
          <a:bodyPr wrap="square" lIns="0" tIns="0" rIns="0" bIns="0" rtlCol="0" anchor="t">
            <a:spAutoFit/>
          </a:bodyPr>
          <a:lstStyle/>
          <a:p>
            <a:pPr defTabSz="914192">
              <a:spcAft>
                <a:spcPts val="1200"/>
              </a:spcAft>
            </a:pPr>
            <a:r>
              <a:rPr lang="en-US" sz="2000">
                <a:cs typeface="Segoe UI"/>
              </a:rPr>
              <a:t>Conditional Access policies are assessed for all sign-in and authorization requests, not for each application request.</a:t>
            </a:r>
          </a:p>
        </p:txBody>
      </p:sp>
      <p:sp>
        <p:nvSpPr>
          <p:cNvPr id="49" name="Trackers_EADF_bidi" title="Icon of a clipboard with a checklist on it">
            <a:extLst>
              <a:ext uri="{FF2B5EF4-FFF2-40B4-BE49-F238E27FC236}">
                <a16:creationId xmlns:a16="http://schemas.microsoft.com/office/drawing/2014/main" id="{F4A4FBD7-C55D-D956-7824-0FC737FC9F5F}"/>
              </a:ext>
            </a:extLst>
          </p:cNvPr>
          <p:cNvSpPr>
            <a:spLocks noChangeAspect="1" noEditPoints="1"/>
          </p:cNvSpPr>
          <p:nvPr/>
        </p:nvSpPr>
        <p:spPr bwMode="auto">
          <a:xfrm>
            <a:off x="898448" y="3174033"/>
            <a:ext cx="157783" cy="21514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Box 33">
            <a:extLst>
              <a:ext uri="{FF2B5EF4-FFF2-40B4-BE49-F238E27FC236}">
                <a16:creationId xmlns:a16="http://schemas.microsoft.com/office/drawing/2014/main" id="{40A33092-8AF0-98D3-59EA-F6007BC9291C}"/>
              </a:ext>
            </a:extLst>
          </p:cNvPr>
          <p:cNvSpPr txBox="1">
            <a:spLocks/>
          </p:cNvSpPr>
          <p:nvPr/>
        </p:nvSpPr>
        <p:spPr>
          <a:xfrm>
            <a:off x="1370480" y="2966134"/>
            <a:ext cx="10235732" cy="661720"/>
          </a:xfrm>
          <a:prstGeom prst="rect">
            <a:avLst/>
          </a:prstGeom>
          <a:noFill/>
        </p:spPr>
        <p:txBody>
          <a:bodyPr wrap="square" lIns="0" tIns="0" rIns="0" bIns="0" rtlCol="0" anchor="t">
            <a:spAutoFit/>
          </a:bodyPr>
          <a:lstStyle/>
          <a:p>
            <a:pPr defTabSz="914192">
              <a:spcAft>
                <a:spcPts val="600"/>
              </a:spcAft>
            </a:pPr>
            <a:r>
              <a:rPr lang="en-US" sz="2000">
                <a:cs typeface="Segoe UI"/>
              </a:rPr>
              <a:t>List of applicable policies is determined:</a:t>
            </a:r>
          </a:p>
          <a:p>
            <a:pPr marL="400050" indent="-228600" defTabSz="914192">
              <a:spcAft>
                <a:spcPts val="600"/>
              </a:spcAft>
              <a:buFont typeface="Arial" panose="020B0604020202020204" pitchFamily="34" charset="0"/>
              <a:buChar char="•"/>
            </a:pPr>
            <a:r>
              <a:rPr lang="en-US">
                <a:cs typeface="Segoe UI"/>
              </a:rPr>
              <a:t>During evaluation of each policy, all conditions are </a:t>
            </a:r>
            <a:r>
              <a:rPr lang="en-US" err="1">
                <a:cs typeface="Segoe UI"/>
              </a:rPr>
              <a:t>AND’ed</a:t>
            </a:r>
            <a:r>
              <a:rPr lang="en-US">
                <a:cs typeface="Segoe UI"/>
              </a:rPr>
              <a:t>.</a:t>
            </a:r>
          </a:p>
        </p:txBody>
      </p:sp>
      <p:sp>
        <p:nvSpPr>
          <p:cNvPr id="48" name="CRMArticles_EFF5" title="Icon of two documents stacked together with writing on them">
            <a:extLst>
              <a:ext uri="{FF2B5EF4-FFF2-40B4-BE49-F238E27FC236}">
                <a16:creationId xmlns:a16="http://schemas.microsoft.com/office/drawing/2014/main" id="{364BAC50-23BE-B247-6235-CB3A20ECB441}"/>
              </a:ext>
            </a:extLst>
          </p:cNvPr>
          <p:cNvSpPr>
            <a:spLocks noChangeAspect="1" noEditPoints="1"/>
          </p:cNvSpPr>
          <p:nvPr/>
        </p:nvSpPr>
        <p:spPr bwMode="auto">
          <a:xfrm>
            <a:off x="886047" y="4396879"/>
            <a:ext cx="182585" cy="21076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60855E44-78A8-16DD-E577-BDE73BB3ABB2}"/>
              </a:ext>
            </a:extLst>
          </p:cNvPr>
          <p:cNvSpPr txBox="1">
            <a:spLocks/>
          </p:cNvSpPr>
          <p:nvPr/>
        </p:nvSpPr>
        <p:spPr>
          <a:xfrm>
            <a:off x="1370480" y="4234081"/>
            <a:ext cx="10235732" cy="1369606"/>
          </a:xfrm>
          <a:prstGeom prst="rect">
            <a:avLst/>
          </a:prstGeom>
          <a:noFill/>
        </p:spPr>
        <p:txBody>
          <a:bodyPr wrap="square" lIns="0" tIns="0" rIns="0" bIns="0" rtlCol="0" anchor="t">
            <a:spAutoFit/>
          </a:bodyPr>
          <a:lstStyle/>
          <a:p>
            <a:pPr defTabSz="914192">
              <a:spcAft>
                <a:spcPts val="600"/>
              </a:spcAft>
            </a:pPr>
            <a:r>
              <a:rPr lang="en-US" sz="2000">
                <a:cs typeface="Segoe UI"/>
              </a:rPr>
              <a:t>All applicable policies are enforced:</a:t>
            </a:r>
          </a:p>
          <a:p>
            <a:pPr marL="400050" indent="-228600" defTabSz="914192">
              <a:spcAft>
                <a:spcPts val="600"/>
              </a:spcAft>
              <a:buFont typeface="Arial" panose="020B0604020202020204" pitchFamily="34" charset="0"/>
              <a:buChar char="•"/>
            </a:pPr>
            <a:r>
              <a:rPr lang="en-US">
                <a:cs typeface="Segoe UI"/>
              </a:rPr>
              <a:t>Conditions for all applicable policies must be satisfied before access is granted.</a:t>
            </a:r>
          </a:p>
          <a:p>
            <a:pPr marL="400050" indent="-228600" defTabSz="914192">
              <a:spcAft>
                <a:spcPts val="600"/>
              </a:spcAft>
              <a:buFont typeface="Arial" panose="020B0604020202020204" pitchFamily="34" charset="0"/>
              <a:buChar char="•"/>
            </a:pPr>
            <a:r>
              <a:rPr lang="en-US">
                <a:cs typeface="Segoe UI"/>
              </a:rPr>
              <a:t>Controls within each policy may be </a:t>
            </a:r>
            <a:r>
              <a:rPr lang="en-US" err="1">
                <a:cs typeface="Segoe UI"/>
              </a:rPr>
              <a:t>AND’ed</a:t>
            </a:r>
            <a:r>
              <a:rPr lang="en-US">
                <a:cs typeface="Segoe UI"/>
              </a:rPr>
              <a:t> or </a:t>
            </a:r>
            <a:r>
              <a:rPr lang="en-US" err="1">
                <a:cs typeface="Segoe UI"/>
              </a:rPr>
              <a:t>OR’ed</a:t>
            </a:r>
            <a:r>
              <a:rPr lang="en-US">
                <a:cs typeface="Segoe UI"/>
              </a:rPr>
              <a:t>.</a:t>
            </a:r>
          </a:p>
          <a:p>
            <a:pPr marL="400050" indent="-228600" defTabSz="914192">
              <a:spcAft>
                <a:spcPts val="600"/>
              </a:spcAft>
              <a:buFont typeface="Arial" panose="020B0604020202020204" pitchFamily="34" charset="0"/>
              <a:buChar char="•"/>
            </a:pPr>
            <a:r>
              <a:rPr lang="en-US">
                <a:cs typeface="Segoe UI"/>
              </a:rPr>
              <a:t>Any </a:t>
            </a:r>
            <a:r>
              <a:rPr lang="en-US">
                <a:latin typeface="+mj-lt"/>
                <a:cs typeface="Segoe UI"/>
              </a:rPr>
              <a:t>block</a:t>
            </a:r>
            <a:r>
              <a:rPr lang="en-US">
                <a:cs typeface="Segoe UI"/>
              </a:rPr>
              <a:t> will override all </a:t>
            </a:r>
            <a:r>
              <a:rPr lang="en-US">
                <a:latin typeface="+mj-lt"/>
                <a:cs typeface="Segoe UI"/>
              </a:rPr>
              <a:t>grants</a:t>
            </a:r>
            <a:r>
              <a:rPr lang="en-US">
                <a:cs typeface="Segoe UI"/>
              </a:rPr>
              <a:t>. </a:t>
            </a:r>
          </a:p>
        </p:txBody>
      </p:sp>
    </p:spTree>
    <p:extLst>
      <p:ext uri="{BB962C8B-B14F-4D97-AF65-F5344CB8AC3E}">
        <p14:creationId xmlns:p14="http://schemas.microsoft.com/office/powerpoint/2010/main" val="31279384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566E03A-2200-AE29-1429-759B176D72B2}"/>
              </a:ext>
              <a:ext uri="{C183D7F6-B498-43B3-948B-1728B52AA6E4}">
                <adec:decorative xmlns:adec="http://schemas.microsoft.com/office/drawing/2017/decorative" val="1"/>
              </a:ext>
            </a:extLst>
          </p:cNvPr>
          <p:cNvGrpSpPr/>
          <p:nvPr/>
        </p:nvGrpSpPr>
        <p:grpSpPr>
          <a:xfrm>
            <a:off x="588262" y="1390584"/>
            <a:ext cx="11015475" cy="4832351"/>
            <a:chOff x="588263" y="1436688"/>
            <a:chExt cx="11015475" cy="4832351"/>
          </a:xfrm>
        </p:grpSpPr>
        <p:sp>
          <p:nvSpPr>
            <p:cNvPr id="15" name="Rectangle: Rounded Corners 14">
              <a:extLst>
                <a:ext uri="{FF2B5EF4-FFF2-40B4-BE49-F238E27FC236}">
                  <a16:creationId xmlns:a16="http://schemas.microsoft.com/office/drawing/2014/main" id="{A84AA6DF-88EE-1057-2245-888D979C0B79}"/>
                </a:ext>
                <a:ext uri="{C183D7F6-B498-43B3-948B-1728B52AA6E4}">
                  <adec:decorative xmlns:adec="http://schemas.microsoft.com/office/drawing/2017/decorative" val="1"/>
                </a:ext>
              </a:extLst>
            </p:cNvPr>
            <p:cNvSpPr/>
            <p:nvPr/>
          </p:nvSpPr>
          <p:spPr bwMode="auto">
            <a:xfrm flipH="1">
              <a:off x="588263" y="1436689"/>
              <a:ext cx="3528917" cy="4832350"/>
            </a:xfrm>
            <a:prstGeom prst="roundRect">
              <a:avLst>
                <a:gd name="adj" fmla="val 31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3F6C7985-1912-E6C3-4B11-2231C2AE70E4}"/>
                </a:ext>
              </a:extLst>
            </p:cNvPr>
            <p:cNvGrpSpPr/>
            <p:nvPr/>
          </p:nvGrpSpPr>
          <p:grpSpPr>
            <a:xfrm>
              <a:off x="1184296" y="5625581"/>
              <a:ext cx="480883" cy="480883"/>
              <a:chOff x="1184296" y="5625581"/>
              <a:chExt cx="480883" cy="480883"/>
            </a:xfrm>
          </p:grpSpPr>
          <p:sp>
            <p:nvSpPr>
              <p:cNvPr id="48" name="Oval 47">
                <a:extLst>
                  <a:ext uri="{FF2B5EF4-FFF2-40B4-BE49-F238E27FC236}">
                    <a16:creationId xmlns:a16="http://schemas.microsoft.com/office/drawing/2014/main" id="{712E0C85-902D-587F-3E57-DC4DFE88F9D2}"/>
                  </a:ext>
                </a:extLst>
              </p:cNvPr>
              <p:cNvSpPr/>
              <p:nvPr/>
            </p:nvSpPr>
            <p:spPr bwMode="auto">
              <a:xfrm>
                <a:off x="1184296" y="5625581"/>
                <a:ext cx="480883" cy="480883"/>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9" name="Arc 48">
                <a:extLst>
                  <a:ext uri="{FF2B5EF4-FFF2-40B4-BE49-F238E27FC236}">
                    <a16:creationId xmlns:a16="http://schemas.microsoft.com/office/drawing/2014/main" id="{6E027486-10D1-D19B-C81C-243E6F5C094D}"/>
                  </a:ext>
                </a:extLst>
              </p:cNvPr>
              <p:cNvSpPr/>
              <p:nvPr/>
            </p:nvSpPr>
            <p:spPr bwMode="auto">
              <a:xfrm>
                <a:off x="1201018" y="5642302"/>
                <a:ext cx="447440" cy="44744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0" name="Arc 6_1">
                <a:extLst>
                  <a:ext uri="{FF2B5EF4-FFF2-40B4-BE49-F238E27FC236}">
                    <a16:creationId xmlns:a16="http://schemas.microsoft.com/office/drawing/2014/main" id="{26FFF410-9E3F-0E76-0BC7-89A62FF9012A}"/>
                  </a:ext>
                </a:extLst>
              </p:cNvPr>
              <p:cNvSpPr/>
              <p:nvPr/>
            </p:nvSpPr>
            <p:spPr bwMode="auto">
              <a:xfrm rot="5034430">
                <a:off x="1201018" y="5642302"/>
                <a:ext cx="447440" cy="44744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1" name="Arc 6_1_1">
                <a:extLst>
                  <a:ext uri="{FF2B5EF4-FFF2-40B4-BE49-F238E27FC236}">
                    <a16:creationId xmlns:a16="http://schemas.microsoft.com/office/drawing/2014/main" id="{9C0BB99A-0E95-B5E0-B427-BF3D0EE9E65B}"/>
                  </a:ext>
                </a:extLst>
              </p:cNvPr>
              <p:cNvSpPr/>
              <p:nvPr/>
            </p:nvSpPr>
            <p:spPr bwMode="auto">
              <a:xfrm rot="6118602">
                <a:off x="1201018" y="5642303"/>
                <a:ext cx="447440" cy="44744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2" name="Oval 51">
                <a:extLst>
                  <a:ext uri="{FF2B5EF4-FFF2-40B4-BE49-F238E27FC236}">
                    <a16:creationId xmlns:a16="http://schemas.microsoft.com/office/drawing/2014/main" id="{D16E2CD2-2072-5FD5-5E6E-44AAA0AA9330}"/>
                  </a:ext>
                </a:extLst>
              </p:cNvPr>
              <p:cNvSpPr/>
              <p:nvPr/>
            </p:nvSpPr>
            <p:spPr bwMode="auto">
              <a:xfrm>
                <a:off x="1199725" y="5825286"/>
                <a:ext cx="8304" cy="830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10" name="Rectangle: Rounded Corners 9">
              <a:extLst>
                <a:ext uri="{FF2B5EF4-FFF2-40B4-BE49-F238E27FC236}">
                  <a16:creationId xmlns:a16="http://schemas.microsoft.com/office/drawing/2014/main" id="{0AE81875-9F51-BEA6-2AC4-E69586DBC9C3}"/>
                </a:ext>
                <a:ext uri="{C183D7F6-B498-43B3-948B-1728B52AA6E4}">
                  <adec:decorative xmlns:adec="http://schemas.microsoft.com/office/drawing/2017/decorative" val="1"/>
                </a:ext>
              </a:extLst>
            </p:cNvPr>
            <p:cNvSpPr/>
            <p:nvPr/>
          </p:nvSpPr>
          <p:spPr bwMode="auto">
            <a:xfrm flipH="1">
              <a:off x="4334367" y="1436689"/>
              <a:ext cx="3528917" cy="4832350"/>
            </a:xfrm>
            <a:prstGeom prst="roundRect">
              <a:avLst>
                <a:gd name="adj" fmla="val 31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14102A9-A9E4-1643-FB68-FE7FB5BBE509}"/>
                </a:ext>
              </a:extLst>
            </p:cNvPr>
            <p:cNvGrpSpPr/>
            <p:nvPr/>
          </p:nvGrpSpPr>
          <p:grpSpPr>
            <a:xfrm>
              <a:off x="5261667" y="5625581"/>
              <a:ext cx="480883" cy="480883"/>
              <a:chOff x="5261667" y="5625581"/>
              <a:chExt cx="480883" cy="480883"/>
            </a:xfrm>
          </p:grpSpPr>
          <p:sp>
            <p:nvSpPr>
              <p:cNvPr id="42" name="Oval 41">
                <a:extLst>
                  <a:ext uri="{FF2B5EF4-FFF2-40B4-BE49-F238E27FC236}">
                    <a16:creationId xmlns:a16="http://schemas.microsoft.com/office/drawing/2014/main" id="{B7A8F635-F631-5F79-F3EB-F616D8B67705}"/>
                  </a:ext>
                </a:extLst>
              </p:cNvPr>
              <p:cNvSpPr/>
              <p:nvPr/>
            </p:nvSpPr>
            <p:spPr bwMode="auto">
              <a:xfrm>
                <a:off x="5261667" y="5625581"/>
                <a:ext cx="480883" cy="480883"/>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Arc 42">
                <a:extLst>
                  <a:ext uri="{FF2B5EF4-FFF2-40B4-BE49-F238E27FC236}">
                    <a16:creationId xmlns:a16="http://schemas.microsoft.com/office/drawing/2014/main" id="{4DC8374A-8460-29D3-6219-C5CE4D68D8E3}"/>
                  </a:ext>
                </a:extLst>
              </p:cNvPr>
              <p:cNvSpPr/>
              <p:nvPr/>
            </p:nvSpPr>
            <p:spPr bwMode="auto">
              <a:xfrm>
                <a:off x="5278389" y="5642302"/>
                <a:ext cx="447440" cy="44744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4" name="Arc 6_1">
                <a:extLst>
                  <a:ext uri="{FF2B5EF4-FFF2-40B4-BE49-F238E27FC236}">
                    <a16:creationId xmlns:a16="http://schemas.microsoft.com/office/drawing/2014/main" id="{8354CC32-AAB5-513A-930A-8617830BF7A8}"/>
                  </a:ext>
                </a:extLst>
              </p:cNvPr>
              <p:cNvSpPr/>
              <p:nvPr/>
            </p:nvSpPr>
            <p:spPr bwMode="auto">
              <a:xfrm rot="5034430">
                <a:off x="5278389" y="5642302"/>
                <a:ext cx="447440" cy="44744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5" name="Arc 6_1_1">
                <a:extLst>
                  <a:ext uri="{FF2B5EF4-FFF2-40B4-BE49-F238E27FC236}">
                    <a16:creationId xmlns:a16="http://schemas.microsoft.com/office/drawing/2014/main" id="{49B94DDE-04FE-F624-39B4-F65AA23B48B3}"/>
                  </a:ext>
                </a:extLst>
              </p:cNvPr>
              <p:cNvSpPr/>
              <p:nvPr/>
            </p:nvSpPr>
            <p:spPr bwMode="auto">
              <a:xfrm rot="6118602">
                <a:off x="5278389" y="5642303"/>
                <a:ext cx="447440" cy="44744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6" name="Oval 45">
                <a:extLst>
                  <a:ext uri="{FF2B5EF4-FFF2-40B4-BE49-F238E27FC236}">
                    <a16:creationId xmlns:a16="http://schemas.microsoft.com/office/drawing/2014/main" id="{DCF3F2C7-3670-B223-258A-335AA709F2BE}"/>
                  </a:ext>
                </a:extLst>
              </p:cNvPr>
              <p:cNvSpPr/>
              <p:nvPr/>
            </p:nvSpPr>
            <p:spPr bwMode="auto">
              <a:xfrm>
                <a:off x="5277096" y="5825286"/>
                <a:ext cx="8304" cy="830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13" name="Rectangle: Rounded Corners 12">
              <a:extLst>
                <a:ext uri="{FF2B5EF4-FFF2-40B4-BE49-F238E27FC236}">
                  <a16:creationId xmlns:a16="http://schemas.microsoft.com/office/drawing/2014/main" id="{52769CDE-923A-7B92-6B18-098C93EF2771}"/>
                </a:ext>
                <a:ext uri="{C183D7F6-B498-43B3-948B-1728B52AA6E4}">
                  <adec:decorative xmlns:adec="http://schemas.microsoft.com/office/drawing/2017/decorative" val="1"/>
                </a:ext>
              </a:extLst>
            </p:cNvPr>
            <p:cNvSpPr/>
            <p:nvPr/>
          </p:nvSpPr>
          <p:spPr bwMode="auto">
            <a:xfrm flipH="1">
              <a:off x="8074821" y="1436689"/>
              <a:ext cx="3528917" cy="4832350"/>
            </a:xfrm>
            <a:prstGeom prst="roundRect">
              <a:avLst>
                <a:gd name="adj" fmla="val 31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7C409476-FB63-B986-D6F2-E771730E4E15}"/>
                </a:ext>
              </a:extLst>
            </p:cNvPr>
            <p:cNvSpPr/>
            <p:nvPr/>
          </p:nvSpPr>
          <p:spPr bwMode="auto">
            <a:xfrm rot="10800000">
              <a:off x="719185" y="1436688"/>
              <a:ext cx="3267074" cy="830261"/>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Rectangle: Top Corners Rounded 18">
              <a:extLst>
                <a:ext uri="{FF2B5EF4-FFF2-40B4-BE49-F238E27FC236}">
                  <a16:creationId xmlns:a16="http://schemas.microsoft.com/office/drawing/2014/main" id="{6B491E25-06E8-F74D-5496-4F9538791EB1}"/>
                </a:ext>
              </a:extLst>
            </p:cNvPr>
            <p:cNvSpPr/>
            <p:nvPr/>
          </p:nvSpPr>
          <p:spPr bwMode="auto">
            <a:xfrm rot="10800000">
              <a:off x="4465288" y="1436688"/>
              <a:ext cx="3267074" cy="830261"/>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AB1163B-6586-79F1-383D-F6444D1CD11F}"/>
                </a:ext>
                <a:ext uri="{C183D7F6-B498-43B3-948B-1728B52AA6E4}">
                  <adec:decorative xmlns:adec="http://schemas.microsoft.com/office/drawing/2017/decorative" val="1"/>
                </a:ext>
              </a:extLst>
            </p:cNvPr>
            <p:cNvGrpSpPr>
              <a:grpSpLocks/>
            </p:cNvGrpSpPr>
            <p:nvPr/>
          </p:nvGrpSpPr>
          <p:grpSpPr>
            <a:xfrm>
              <a:off x="2049805" y="1965715"/>
              <a:ext cx="605832" cy="605832"/>
              <a:chOff x="10890332" y="1293129"/>
              <a:chExt cx="529550" cy="529550"/>
            </a:xfrm>
          </p:grpSpPr>
          <p:sp>
            <p:nvSpPr>
              <p:cNvPr id="24" name="Oval 23">
                <a:extLst>
                  <a:ext uri="{FF2B5EF4-FFF2-40B4-BE49-F238E27FC236}">
                    <a16:creationId xmlns:a16="http://schemas.microsoft.com/office/drawing/2014/main" id="{B66B6470-30D7-7595-C8D3-ED505CD879A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5" name="Arc 24">
                <a:extLst>
                  <a:ext uri="{FF2B5EF4-FFF2-40B4-BE49-F238E27FC236}">
                    <a16:creationId xmlns:a16="http://schemas.microsoft.com/office/drawing/2014/main" id="{13E8B0E8-9FEC-8A0E-8D28-BC19EA91978A}"/>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6_1">
                <a:extLst>
                  <a:ext uri="{FF2B5EF4-FFF2-40B4-BE49-F238E27FC236}">
                    <a16:creationId xmlns:a16="http://schemas.microsoft.com/office/drawing/2014/main" id="{04BA1562-0A91-8C42-CC06-35FEA1A3B8D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Arc 6_1_1">
                <a:extLst>
                  <a:ext uri="{FF2B5EF4-FFF2-40B4-BE49-F238E27FC236}">
                    <a16:creationId xmlns:a16="http://schemas.microsoft.com/office/drawing/2014/main" id="{2FEA8934-2FCC-4930-9C59-41B9CE57E79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Oval 29">
                <a:extLst>
                  <a:ext uri="{FF2B5EF4-FFF2-40B4-BE49-F238E27FC236}">
                    <a16:creationId xmlns:a16="http://schemas.microsoft.com/office/drawing/2014/main" id="{E97FFEA1-304F-4EB6-14F2-3C988A6BB5E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CF160491-9809-5E23-5D5E-2622D433930B}"/>
                </a:ext>
                <a:ext uri="{C183D7F6-B498-43B3-948B-1728B52AA6E4}">
                  <adec:decorative xmlns:adec="http://schemas.microsoft.com/office/drawing/2017/decorative" val="1"/>
                </a:ext>
              </a:extLst>
            </p:cNvPr>
            <p:cNvGrpSpPr>
              <a:grpSpLocks/>
            </p:cNvGrpSpPr>
            <p:nvPr/>
          </p:nvGrpSpPr>
          <p:grpSpPr>
            <a:xfrm>
              <a:off x="5795909" y="1965715"/>
              <a:ext cx="605832" cy="605832"/>
              <a:chOff x="10890332" y="1293129"/>
              <a:chExt cx="529550" cy="529550"/>
            </a:xfrm>
          </p:grpSpPr>
          <p:sp>
            <p:nvSpPr>
              <p:cNvPr id="34" name="Oval 33">
                <a:extLst>
                  <a:ext uri="{FF2B5EF4-FFF2-40B4-BE49-F238E27FC236}">
                    <a16:creationId xmlns:a16="http://schemas.microsoft.com/office/drawing/2014/main" id="{B186E7AB-B00C-165B-BC09-CB8043A979C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5" name="Arc 34">
                <a:extLst>
                  <a:ext uri="{FF2B5EF4-FFF2-40B4-BE49-F238E27FC236}">
                    <a16:creationId xmlns:a16="http://schemas.microsoft.com/office/drawing/2014/main" id="{5285C297-C865-DAE6-064E-076A186E5BB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6" name="Arc 6_1">
                <a:extLst>
                  <a:ext uri="{FF2B5EF4-FFF2-40B4-BE49-F238E27FC236}">
                    <a16:creationId xmlns:a16="http://schemas.microsoft.com/office/drawing/2014/main" id="{85CEC883-B1E8-7400-E2A7-C88CB5149F0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7" name="Arc 6_1_1">
                <a:extLst>
                  <a:ext uri="{FF2B5EF4-FFF2-40B4-BE49-F238E27FC236}">
                    <a16:creationId xmlns:a16="http://schemas.microsoft.com/office/drawing/2014/main" id="{5E763012-C499-D465-74FD-154B9874DC4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8" name="Oval 37">
                <a:extLst>
                  <a:ext uri="{FF2B5EF4-FFF2-40B4-BE49-F238E27FC236}">
                    <a16:creationId xmlns:a16="http://schemas.microsoft.com/office/drawing/2014/main" id="{BA2A4EA3-1CE3-15DD-CB03-DB9E24DD563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sp>
        <p:nvSpPr>
          <p:cNvPr id="4" name="Title 3">
            <a:extLst>
              <a:ext uri="{FF2B5EF4-FFF2-40B4-BE49-F238E27FC236}">
                <a16:creationId xmlns:a16="http://schemas.microsoft.com/office/drawing/2014/main" id="{3A6CDA1C-4B7E-4F52-A306-5E607C95BDCB}"/>
              </a:ext>
            </a:extLst>
          </p:cNvPr>
          <p:cNvSpPr>
            <a:spLocks noGrp="1"/>
          </p:cNvSpPr>
          <p:nvPr>
            <p:ph type="title"/>
          </p:nvPr>
        </p:nvSpPr>
        <p:spPr>
          <a:xfrm>
            <a:off x="588263" y="457200"/>
            <a:ext cx="11018520" cy="492443"/>
          </a:xfrm>
        </p:spPr>
        <p:txBody>
          <a:bodyPr/>
          <a:lstStyle/>
          <a:p>
            <a:r>
              <a:rPr lang="fr-FR" sz="3200"/>
              <a:t>Accès conditionnel - Modèle d'accès</a:t>
            </a:r>
          </a:p>
        </p:txBody>
      </p:sp>
      <p:sp>
        <p:nvSpPr>
          <p:cNvPr id="9" name="TextBox 8">
            <a:extLst>
              <a:ext uri="{FF2B5EF4-FFF2-40B4-BE49-F238E27FC236}">
                <a16:creationId xmlns:a16="http://schemas.microsoft.com/office/drawing/2014/main" id="{5774849E-3361-3009-74E4-B0D6BAF607D5}"/>
              </a:ext>
            </a:extLst>
          </p:cNvPr>
          <p:cNvSpPr txBox="1"/>
          <p:nvPr/>
        </p:nvSpPr>
        <p:spPr>
          <a:xfrm>
            <a:off x="825270" y="1456366"/>
            <a:ext cx="3054900" cy="443198"/>
          </a:xfrm>
          <a:prstGeom prst="rect">
            <a:avLst/>
          </a:prstGeom>
          <a:noFill/>
        </p:spPr>
        <p:txBody>
          <a:bodyPr wrap="square" lIns="0" tIns="0" rIns="0" bIns="0" rtlCol="0">
            <a:spAutoFit/>
          </a:bodyPr>
          <a:lstStyle/>
          <a:p>
            <a:pPr algn="ctr" defTabSz="914367">
              <a:lnSpc>
                <a:spcPct val="90000"/>
              </a:lnSpc>
              <a:spcAft>
                <a:spcPts val="588"/>
              </a:spcAft>
            </a:pPr>
            <a:r>
              <a:rPr lang="en-US" sz="1600">
                <a:solidFill>
                  <a:schemeClr val="bg1"/>
                </a:solidFill>
              </a:rPr>
              <a:t>Conditional Access for</a:t>
            </a:r>
            <a:br>
              <a:rPr lang="en-US" sz="1600">
                <a:solidFill>
                  <a:schemeClr val="bg1"/>
                </a:solidFill>
              </a:rPr>
            </a:br>
            <a:r>
              <a:rPr lang="en-US" sz="1600" i="1">
                <a:solidFill>
                  <a:schemeClr val="bg1"/>
                </a:solidFill>
              </a:rPr>
              <a:t>targeted applications only</a:t>
            </a:r>
            <a:endParaRPr lang="de-DE" sz="1600" i="1">
              <a:solidFill>
                <a:schemeClr val="bg1"/>
              </a:solidFill>
            </a:endParaRPr>
          </a:p>
        </p:txBody>
      </p:sp>
      <p:sp>
        <p:nvSpPr>
          <p:cNvPr id="54" name="Lock_2" title="Icon of an unlocked padlock">
            <a:extLst>
              <a:ext uri="{FF2B5EF4-FFF2-40B4-BE49-F238E27FC236}">
                <a16:creationId xmlns:a16="http://schemas.microsoft.com/office/drawing/2014/main" id="{90B965FD-BA15-7C9C-C151-9FA8E7515930}"/>
              </a:ext>
            </a:extLst>
          </p:cNvPr>
          <p:cNvSpPr>
            <a:spLocks noChangeAspect="1" noEditPoints="1"/>
          </p:cNvSpPr>
          <p:nvPr/>
        </p:nvSpPr>
        <p:spPr bwMode="auto">
          <a:xfrm>
            <a:off x="2265606" y="2100773"/>
            <a:ext cx="174228" cy="24350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screen capture of a dialogue box that include control based on all or specific cloud apps or action that includes on select app">
            <a:extLst>
              <a:ext uri="{FF2B5EF4-FFF2-40B4-BE49-F238E27FC236}">
                <a16:creationId xmlns:a16="http://schemas.microsoft.com/office/drawing/2014/main" id="{D6B09303-95FE-FD64-AF29-9758D804C86C}"/>
              </a:ext>
            </a:extLst>
          </p:cNvPr>
          <p:cNvPicPr>
            <a:picLocks noChangeAspect="1"/>
          </p:cNvPicPr>
          <p:nvPr/>
        </p:nvPicPr>
        <p:blipFill rotWithShape="1">
          <a:blip r:embed="rId3"/>
          <a:srcRect/>
          <a:stretch/>
        </p:blipFill>
        <p:spPr>
          <a:xfrm>
            <a:off x="700590" y="2661228"/>
            <a:ext cx="3304260" cy="2838808"/>
          </a:xfrm>
          <a:prstGeom prst="rect">
            <a:avLst/>
          </a:prstGeom>
        </p:spPr>
      </p:pic>
      <p:grpSp>
        <p:nvGrpSpPr>
          <p:cNvPr id="56" name="Group 55" descr="Icon of an &quot;x&quot;">
            <a:extLst>
              <a:ext uri="{FF2B5EF4-FFF2-40B4-BE49-F238E27FC236}">
                <a16:creationId xmlns:a16="http://schemas.microsoft.com/office/drawing/2014/main" id="{FC288154-A792-5DD7-A44B-C19801461B87}"/>
              </a:ext>
            </a:extLst>
          </p:cNvPr>
          <p:cNvGrpSpPr/>
          <p:nvPr/>
        </p:nvGrpSpPr>
        <p:grpSpPr>
          <a:xfrm>
            <a:off x="1273085" y="5665093"/>
            <a:ext cx="303302" cy="303300"/>
            <a:chOff x="1247376" y="5688662"/>
            <a:chExt cx="354722" cy="354720"/>
          </a:xfrm>
        </p:grpSpPr>
        <p:sp>
          <p:nvSpPr>
            <p:cNvPr id="3" name="Freeform: Shape 2">
              <a:extLst>
                <a:ext uri="{FF2B5EF4-FFF2-40B4-BE49-F238E27FC236}">
                  <a16:creationId xmlns:a16="http://schemas.microsoft.com/office/drawing/2014/main" id="{87EDF39A-F632-9AD5-32EA-93F836D6764E}"/>
                </a:ext>
              </a:extLst>
            </p:cNvPr>
            <p:cNvSpPr/>
            <p:nvPr/>
          </p:nvSpPr>
          <p:spPr>
            <a:xfrm>
              <a:off x="1247376" y="5688662"/>
              <a:ext cx="354722" cy="354720"/>
            </a:xfrm>
            <a:custGeom>
              <a:avLst/>
              <a:gdLst>
                <a:gd name="connsiteX0" fmla="*/ 201688 w 403258"/>
                <a:gd name="connsiteY0" fmla="*/ 0 h 388445"/>
                <a:gd name="connsiteX1" fmla="*/ 0 w 403258"/>
                <a:gd name="connsiteY1" fmla="*/ 194167 h 388445"/>
                <a:gd name="connsiteX2" fmla="*/ 201571 w 403258"/>
                <a:gd name="connsiteY2" fmla="*/ 388446 h 388445"/>
                <a:gd name="connsiteX3" fmla="*/ 403259 w 403258"/>
                <a:gd name="connsiteY3" fmla="*/ 194279 h 388445"/>
                <a:gd name="connsiteX4" fmla="*/ 403259 w 403258"/>
                <a:gd name="connsiteY4" fmla="*/ 194218 h 388445"/>
                <a:gd name="connsiteX5" fmla="*/ 201847 w 403258"/>
                <a:gd name="connsiteY5" fmla="*/ 0 h 388445"/>
                <a:gd name="connsiteX6" fmla="*/ 201688 w 403258"/>
                <a:gd name="connsiteY6" fmla="*/ 0 h 388445"/>
                <a:gd name="connsiteX7" fmla="*/ 201688 w 403258"/>
                <a:gd name="connsiteY7" fmla="*/ 378221 h 388445"/>
                <a:gd name="connsiteX8" fmla="*/ 10609 w 403258"/>
                <a:gd name="connsiteY8" fmla="*/ 194274 h 388445"/>
                <a:gd name="connsiteX9" fmla="*/ 201571 w 403258"/>
                <a:gd name="connsiteY9" fmla="*/ 10214 h 388445"/>
                <a:gd name="connsiteX10" fmla="*/ 392650 w 403258"/>
                <a:gd name="connsiteY10" fmla="*/ 194161 h 388445"/>
                <a:gd name="connsiteX11" fmla="*/ 392650 w 403258"/>
                <a:gd name="connsiteY11" fmla="*/ 194233 h 388445"/>
                <a:gd name="connsiteX12" fmla="*/ 201688 w 403258"/>
                <a:gd name="connsiteY12" fmla="*/ 378236 h 38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258" h="388445">
                  <a:moveTo>
                    <a:pt x="201688" y="0"/>
                  </a:moveTo>
                  <a:cubicBezTo>
                    <a:pt x="90331" y="-31"/>
                    <a:pt x="32" y="86900"/>
                    <a:pt x="0" y="194167"/>
                  </a:cubicBezTo>
                  <a:cubicBezTo>
                    <a:pt x="-32" y="301433"/>
                    <a:pt x="90214" y="388414"/>
                    <a:pt x="201571" y="388446"/>
                  </a:cubicBezTo>
                  <a:cubicBezTo>
                    <a:pt x="312928" y="388477"/>
                    <a:pt x="403226" y="301545"/>
                    <a:pt x="403259" y="194279"/>
                  </a:cubicBezTo>
                  <a:cubicBezTo>
                    <a:pt x="403259" y="194259"/>
                    <a:pt x="403259" y="194238"/>
                    <a:pt x="403259" y="194218"/>
                  </a:cubicBezTo>
                  <a:cubicBezTo>
                    <a:pt x="403317" y="87011"/>
                    <a:pt x="313142" y="56"/>
                    <a:pt x="201847" y="0"/>
                  </a:cubicBezTo>
                  <a:cubicBezTo>
                    <a:pt x="201794" y="0"/>
                    <a:pt x="201741" y="0"/>
                    <a:pt x="201688" y="0"/>
                  </a:cubicBezTo>
                  <a:close/>
                  <a:moveTo>
                    <a:pt x="201688" y="378221"/>
                  </a:moveTo>
                  <a:cubicBezTo>
                    <a:pt x="96190" y="378252"/>
                    <a:pt x="10641" y="295896"/>
                    <a:pt x="10609" y="194274"/>
                  </a:cubicBezTo>
                  <a:cubicBezTo>
                    <a:pt x="10577" y="92652"/>
                    <a:pt x="96074" y="10245"/>
                    <a:pt x="201571" y="10214"/>
                  </a:cubicBezTo>
                  <a:cubicBezTo>
                    <a:pt x="307069" y="10183"/>
                    <a:pt x="392617" y="92539"/>
                    <a:pt x="392650" y="194161"/>
                  </a:cubicBezTo>
                  <a:cubicBezTo>
                    <a:pt x="392650" y="194185"/>
                    <a:pt x="392650" y="194209"/>
                    <a:pt x="392650" y="194233"/>
                  </a:cubicBezTo>
                  <a:cubicBezTo>
                    <a:pt x="392545" y="295791"/>
                    <a:pt x="307119" y="378104"/>
                    <a:pt x="201688" y="378236"/>
                  </a:cubicBezTo>
                  <a:close/>
                </a:path>
              </a:pathLst>
            </a:custGeom>
            <a:solidFill>
              <a:srgbClr val="FF0000"/>
            </a:solidFill>
            <a:ln w="5259" cap="flat">
              <a:noFill/>
              <a:prstDash val="solid"/>
              <a:miter/>
            </a:ln>
          </p:spPr>
          <p:txBody>
            <a:bodyPr rtlCol="0" anchor="ctr"/>
            <a:lstStyle/>
            <a:p>
              <a:pPr defTabSz="914367"/>
              <a:endParaRPr lang="de-DE" sz="1765">
                <a:solidFill>
                  <a:srgbClr val="000000"/>
                </a:solidFill>
                <a:latin typeface="Segoe UI"/>
              </a:endParaRPr>
            </a:p>
          </p:txBody>
        </p:sp>
        <p:sp>
          <p:nvSpPr>
            <p:cNvPr id="5" name="Freeform: Shape 4">
              <a:extLst>
                <a:ext uri="{FF2B5EF4-FFF2-40B4-BE49-F238E27FC236}">
                  <a16:creationId xmlns:a16="http://schemas.microsoft.com/office/drawing/2014/main" id="{E8047D64-C441-B900-0468-CCDD361EA95E}"/>
                </a:ext>
              </a:extLst>
            </p:cNvPr>
            <p:cNvSpPr/>
            <p:nvPr/>
          </p:nvSpPr>
          <p:spPr>
            <a:xfrm>
              <a:off x="1352656" y="5802022"/>
              <a:ext cx="144246" cy="144245"/>
            </a:xfrm>
            <a:custGeom>
              <a:avLst/>
              <a:gdLst>
                <a:gd name="connsiteX0" fmla="*/ 156483 w 163983"/>
                <a:gd name="connsiteY0" fmla="*/ 0 h 157959"/>
                <a:gd name="connsiteX1" fmla="*/ 81992 w 163983"/>
                <a:gd name="connsiteY1" fmla="*/ 71755 h 157959"/>
                <a:gd name="connsiteX2" fmla="*/ 7501 w 163983"/>
                <a:gd name="connsiteY2" fmla="*/ 0 h 157959"/>
                <a:gd name="connsiteX3" fmla="*/ 0 w 163983"/>
                <a:gd name="connsiteY3" fmla="*/ 7225 h 157959"/>
                <a:gd name="connsiteX4" fmla="*/ 74491 w 163983"/>
                <a:gd name="connsiteY4" fmla="*/ 78980 h 157959"/>
                <a:gd name="connsiteX5" fmla="*/ 0 w 163983"/>
                <a:gd name="connsiteY5" fmla="*/ 150735 h 157959"/>
                <a:gd name="connsiteX6" fmla="*/ 7501 w 163983"/>
                <a:gd name="connsiteY6" fmla="*/ 157960 h 157959"/>
                <a:gd name="connsiteX7" fmla="*/ 81992 w 163983"/>
                <a:gd name="connsiteY7" fmla="*/ 86205 h 157959"/>
                <a:gd name="connsiteX8" fmla="*/ 156483 w 163983"/>
                <a:gd name="connsiteY8" fmla="*/ 157960 h 157959"/>
                <a:gd name="connsiteX9" fmla="*/ 163983 w 163983"/>
                <a:gd name="connsiteY9" fmla="*/ 150735 h 157959"/>
                <a:gd name="connsiteX10" fmla="*/ 89492 w 163983"/>
                <a:gd name="connsiteY10" fmla="*/ 78980 h 157959"/>
                <a:gd name="connsiteX11" fmla="*/ 163983 w 163983"/>
                <a:gd name="connsiteY11" fmla="*/ 7225 h 157959"/>
                <a:gd name="connsiteX12" fmla="*/ 156483 w 163983"/>
                <a:gd name="connsiteY12" fmla="*/ 0 h 15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83" h="157959">
                  <a:moveTo>
                    <a:pt x="156483" y="0"/>
                  </a:moveTo>
                  <a:lnTo>
                    <a:pt x="81992" y="71755"/>
                  </a:lnTo>
                  <a:lnTo>
                    <a:pt x="7501" y="0"/>
                  </a:lnTo>
                  <a:lnTo>
                    <a:pt x="0" y="7225"/>
                  </a:lnTo>
                  <a:lnTo>
                    <a:pt x="74491" y="78980"/>
                  </a:lnTo>
                  <a:lnTo>
                    <a:pt x="0" y="150735"/>
                  </a:lnTo>
                  <a:lnTo>
                    <a:pt x="7501" y="157960"/>
                  </a:lnTo>
                  <a:lnTo>
                    <a:pt x="81992" y="86205"/>
                  </a:lnTo>
                  <a:lnTo>
                    <a:pt x="156483" y="157960"/>
                  </a:lnTo>
                  <a:lnTo>
                    <a:pt x="163983" y="150735"/>
                  </a:lnTo>
                  <a:lnTo>
                    <a:pt x="89492" y="78980"/>
                  </a:lnTo>
                  <a:lnTo>
                    <a:pt x="163983" y="7225"/>
                  </a:lnTo>
                  <a:lnTo>
                    <a:pt x="156483" y="0"/>
                  </a:lnTo>
                  <a:close/>
                </a:path>
              </a:pathLst>
            </a:custGeom>
            <a:solidFill>
              <a:srgbClr val="FF0000"/>
            </a:solidFill>
            <a:ln w="5259" cap="flat">
              <a:noFill/>
              <a:prstDash val="solid"/>
              <a:miter/>
            </a:ln>
          </p:spPr>
          <p:txBody>
            <a:bodyPr rtlCol="0" anchor="ctr"/>
            <a:lstStyle/>
            <a:p>
              <a:pPr defTabSz="914367"/>
              <a:endParaRPr lang="de-DE" sz="1765">
                <a:solidFill>
                  <a:srgbClr val="000000"/>
                </a:solidFill>
                <a:latin typeface="Segoe UI"/>
              </a:endParaRPr>
            </a:p>
          </p:txBody>
        </p:sp>
      </p:grpSp>
      <p:sp>
        <p:nvSpPr>
          <p:cNvPr id="28" name="TextBox 27">
            <a:extLst>
              <a:ext uri="{FF2B5EF4-FFF2-40B4-BE49-F238E27FC236}">
                <a16:creationId xmlns:a16="http://schemas.microsoft.com/office/drawing/2014/main" id="{AE1F6476-265D-66F4-31AE-D35885902C85}"/>
              </a:ext>
            </a:extLst>
          </p:cNvPr>
          <p:cNvSpPr txBox="1"/>
          <p:nvPr/>
        </p:nvSpPr>
        <p:spPr>
          <a:xfrm>
            <a:off x="1747729" y="5738486"/>
            <a:ext cx="1606585" cy="166199"/>
          </a:xfrm>
          <a:prstGeom prst="rect">
            <a:avLst/>
          </a:prstGeom>
          <a:noFill/>
        </p:spPr>
        <p:txBody>
          <a:bodyPr wrap="square" lIns="0" tIns="0" rIns="0" bIns="0" rtlCol="0">
            <a:spAutoFit/>
          </a:bodyPr>
          <a:lstStyle/>
          <a:p>
            <a:pPr defTabSz="914367">
              <a:lnSpc>
                <a:spcPct val="90000"/>
              </a:lnSpc>
              <a:spcAft>
                <a:spcPts val="588"/>
              </a:spcAft>
            </a:pPr>
            <a:r>
              <a:rPr lang="en-US" sz="1200">
                <a:solidFill>
                  <a:srgbClr val="FF0000"/>
                </a:solidFill>
                <a:latin typeface="+mj-lt"/>
              </a:rPr>
              <a:t>Not Recommended</a:t>
            </a:r>
            <a:endParaRPr lang="de-DE" sz="1200">
              <a:solidFill>
                <a:srgbClr val="FF0000"/>
              </a:solidFill>
              <a:latin typeface="+mj-lt"/>
            </a:endParaRPr>
          </a:p>
        </p:txBody>
      </p:sp>
      <p:sp>
        <p:nvSpPr>
          <p:cNvPr id="12" name="TextBox 11">
            <a:extLst>
              <a:ext uri="{FF2B5EF4-FFF2-40B4-BE49-F238E27FC236}">
                <a16:creationId xmlns:a16="http://schemas.microsoft.com/office/drawing/2014/main" id="{3CFC1B69-96F7-2AAD-1B69-B8DB58A84A84}"/>
              </a:ext>
            </a:extLst>
          </p:cNvPr>
          <p:cNvSpPr txBox="1"/>
          <p:nvPr/>
        </p:nvSpPr>
        <p:spPr>
          <a:xfrm>
            <a:off x="4571374" y="1456366"/>
            <a:ext cx="3054900" cy="443198"/>
          </a:xfrm>
          <a:prstGeom prst="rect">
            <a:avLst/>
          </a:prstGeom>
          <a:noFill/>
        </p:spPr>
        <p:txBody>
          <a:bodyPr wrap="square" lIns="0" tIns="0" rIns="0" bIns="0" rtlCol="0">
            <a:spAutoFit/>
          </a:bodyPr>
          <a:lstStyle/>
          <a:p>
            <a:pPr algn="ctr" defTabSz="914367">
              <a:lnSpc>
                <a:spcPct val="90000"/>
              </a:lnSpc>
              <a:spcAft>
                <a:spcPts val="588"/>
              </a:spcAft>
            </a:pPr>
            <a:r>
              <a:rPr lang="en-US" sz="1600">
                <a:solidFill>
                  <a:schemeClr val="bg1"/>
                </a:solidFill>
              </a:rPr>
              <a:t>Conditional Access for </a:t>
            </a:r>
            <a:r>
              <a:rPr lang="en-US" sz="1600" i="1">
                <a:solidFill>
                  <a:schemeClr val="bg1"/>
                </a:solidFill>
              </a:rPr>
              <a:t>All cloud apps (Zero Trust)</a:t>
            </a:r>
            <a:endParaRPr lang="de-DE" sz="1600" i="1">
              <a:solidFill>
                <a:schemeClr val="bg1"/>
              </a:solidFill>
            </a:endParaRPr>
          </a:p>
        </p:txBody>
      </p:sp>
      <p:sp>
        <p:nvSpPr>
          <p:cNvPr id="53" name="Lock" title="Icon of a padlock">
            <a:extLst>
              <a:ext uri="{FF2B5EF4-FFF2-40B4-BE49-F238E27FC236}">
                <a16:creationId xmlns:a16="http://schemas.microsoft.com/office/drawing/2014/main" id="{6C386044-F0C9-66AC-730D-6CEEE4F80A92}"/>
              </a:ext>
            </a:extLst>
          </p:cNvPr>
          <p:cNvSpPr>
            <a:spLocks noChangeAspect="1" noEditPoints="1"/>
          </p:cNvSpPr>
          <p:nvPr/>
        </p:nvSpPr>
        <p:spPr bwMode="auto">
          <a:xfrm>
            <a:off x="5993963" y="2075969"/>
            <a:ext cx="209722" cy="2931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4" name="Picture 13" descr="A screen capture of a dialogue box that include control based on all or specific cloud apps or action that includes on All cloud apps">
            <a:extLst>
              <a:ext uri="{FF2B5EF4-FFF2-40B4-BE49-F238E27FC236}">
                <a16:creationId xmlns:a16="http://schemas.microsoft.com/office/drawing/2014/main" id="{D40C1FA2-87A6-0777-1C1C-C87642A70F3A}"/>
              </a:ext>
            </a:extLst>
          </p:cNvPr>
          <p:cNvPicPr>
            <a:picLocks noChangeAspect="1"/>
          </p:cNvPicPr>
          <p:nvPr/>
        </p:nvPicPr>
        <p:blipFill>
          <a:blip r:embed="rId4"/>
          <a:stretch>
            <a:fillRect/>
          </a:stretch>
        </p:blipFill>
        <p:spPr>
          <a:xfrm>
            <a:off x="5145440" y="2661228"/>
            <a:ext cx="1906768" cy="2762610"/>
          </a:xfrm>
          <a:prstGeom prst="rect">
            <a:avLst/>
          </a:prstGeom>
        </p:spPr>
      </p:pic>
      <p:grpSp>
        <p:nvGrpSpPr>
          <p:cNvPr id="57" name="Graphic 26" descr="Badge Tick1 outline">
            <a:extLst>
              <a:ext uri="{FF2B5EF4-FFF2-40B4-BE49-F238E27FC236}">
                <a16:creationId xmlns:a16="http://schemas.microsoft.com/office/drawing/2014/main" id="{9BC3B471-1B82-13F7-6DC5-2842E6BC8BFA}"/>
              </a:ext>
            </a:extLst>
          </p:cNvPr>
          <p:cNvGrpSpPr/>
          <p:nvPr/>
        </p:nvGrpSpPr>
        <p:grpSpPr>
          <a:xfrm>
            <a:off x="5361614" y="5676293"/>
            <a:ext cx="280902" cy="280901"/>
            <a:chOff x="5361615" y="5725611"/>
            <a:chExt cx="280902" cy="280901"/>
          </a:xfrm>
          <a:solidFill>
            <a:srgbClr val="92D050"/>
          </a:solidFill>
        </p:grpSpPr>
        <p:sp>
          <p:nvSpPr>
            <p:cNvPr id="58" name="Freeform: Shape 57">
              <a:extLst>
                <a:ext uri="{FF2B5EF4-FFF2-40B4-BE49-F238E27FC236}">
                  <a16:creationId xmlns:a16="http://schemas.microsoft.com/office/drawing/2014/main" id="{447EB8EF-563F-40F8-DC2F-2F4CE533179A}"/>
                </a:ext>
              </a:extLst>
            </p:cNvPr>
            <p:cNvSpPr/>
            <p:nvPr/>
          </p:nvSpPr>
          <p:spPr>
            <a:xfrm>
              <a:off x="5361615" y="5725611"/>
              <a:ext cx="280902" cy="280901"/>
            </a:xfrm>
            <a:custGeom>
              <a:avLst/>
              <a:gdLst>
                <a:gd name="connsiteX0" fmla="*/ 140492 w 280902"/>
                <a:gd name="connsiteY0" fmla="*/ 0 h 280901"/>
                <a:gd name="connsiteX1" fmla="*/ 0 w 280902"/>
                <a:gd name="connsiteY1" fmla="*/ 140410 h 280901"/>
                <a:gd name="connsiteX2" fmla="*/ 140411 w 280902"/>
                <a:gd name="connsiteY2" fmla="*/ 280901 h 280901"/>
                <a:gd name="connsiteX3" fmla="*/ 280903 w 280902"/>
                <a:gd name="connsiteY3" fmla="*/ 140491 h 280901"/>
                <a:gd name="connsiteX4" fmla="*/ 280903 w 280902"/>
                <a:gd name="connsiteY4" fmla="*/ 140447 h 280901"/>
                <a:gd name="connsiteX5" fmla="*/ 140603 w 280902"/>
                <a:gd name="connsiteY5" fmla="*/ 0 h 280901"/>
                <a:gd name="connsiteX6" fmla="*/ 140492 w 280902"/>
                <a:gd name="connsiteY6" fmla="*/ 0 h 280901"/>
                <a:gd name="connsiteX7" fmla="*/ 140492 w 280902"/>
                <a:gd name="connsiteY7" fmla="*/ 273508 h 280901"/>
                <a:gd name="connsiteX8" fmla="*/ 7390 w 280902"/>
                <a:gd name="connsiteY8" fmla="*/ 140488 h 280901"/>
                <a:gd name="connsiteX9" fmla="*/ 140411 w 280902"/>
                <a:gd name="connsiteY9" fmla="*/ 7386 h 280901"/>
                <a:gd name="connsiteX10" fmla="*/ 273513 w 280902"/>
                <a:gd name="connsiteY10" fmla="*/ 140406 h 280901"/>
                <a:gd name="connsiteX11" fmla="*/ 273513 w 280902"/>
                <a:gd name="connsiteY11" fmla="*/ 140458 h 280901"/>
                <a:gd name="connsiteX12" fmla="*/ 140492 w 280902"/>
                <a:gd name="connsiteY12" fmla="*/ 273519 h 28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 h="280901">
                  <a:moveTo>
                    <a:pt x="140492" y="0"/>
                  </a:moveTo>
                  <a:cubicBezTo>
                    <a:pt x="62923" y="-22"/>
                    <a:pt x="22" y="62841"/>
                    <a:pt x="0" y="140410"/>
                  </a:cubicBezTo>
                  <a:cubicBezTo>
                    <a:pt x="-22" y="217979"/>
                    <a:pt x="62842" y="280879"/>
                    <a:pt x="140411" y="280901"/>
                  </a:cubicBezTo>
                  <a:cubicBezTo>
                    <a:pt x="217980" y="280924"/>
                    <a:pt x="280880" y="218060"/>
                    <a:pt x="280903" y="140491"/>
                  </a:cubicBezTo>
                  <a:cubicBezTo>
                    <a:pt x="280903" y="140477"/>
                    <a:pt x="280903" y="140462"/>
                    <a:pt x="280903" y="140447"/>
                  </a:cubicBezTo>
                  <a:cubicBezTo>
                    <a:pt x="280944" y="62921"/>
                    <a:pt x="218129" y="41"/>
                    <a:pt x="140603" y="0"/>
                  </a:cubicBezTo>
                  <a:cubicBezTo>
                    <a:pt x="140566" y="0"/>
                    <a:pt x="140529" y="0"/>
                    <a:pt x="140492" y="0"/>
                  </a:cubicBezTo>
                  <a:close/>
                  <a:moveTo>
                    <a:pt x="140492" y="273508"/>
                  </a:moveTo>
                  <a:cubicBezTo>
                    <a:pt x="67004" y="273530"/>
                    <a:pt x="7413" y="213975"/>
                    <a:pt x="7390" y="140488"/>
                  </a:cubicBezTo>
                  <a:cubicBezTo>
                    <a:pt x="7368" y="67000"/>
                    <a:pt x="66923" y="7409"/>
                    <a:pt x="140411" y="7386"/>
                  </a:cubicBezTo>
                  <a:cubicBezTo>
                    <a:pt x="213898" y="7364"/>
                    <a:pt x="273490" y="66919"/>
                    <a:pt x="273513" y="140406"/>
                  </a:cubicBezTo>
                  <a:cubicBezTo>
                    <a:pt x="273513" y="140424"/>
                    <a:pt x="273513" y="140441"/>
                    <a:pt x="273513" y="140458"/>
                  </a:cubicBezTo>
                  <a:cubicBezTo>
                    <a:pt x="273440" y="213899"/>
                    <a:pt x="213934" y="273423"/>
                    <a:pt x="140492" y="273519"/>
                  </a:cubicBezTo>
                  <a:close/>
                </a:path>
              </a:pathLst>
            </a:custGeom>
            <a:solidFill>
              <a:srgbClr val="92D050"/>
            </a:solidFill>
            <a:ln w="3671"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BDBFF54E-C76B-3ADF-74B6-26BAFDFCB24F}"/>
                </a:ext>
              </a:extLst>
            </p:cNvPr>
            <p:cNvSpPr/>
            <p:nvPr/>
          </p:nvSpPr>
          <p:spPr>
            <a:xfrm>
              <a:off x="5426677" y="5807219"/>
              <a:ext cx="160097" cy="113909"/>
            </a:xfrm>
            <a:custGeom>
              <a:avLst/>
              <a:gdLst>
                <a:gd name="connsiteX0" fmla="*/ 51413 w 160097"/>
                <a:gd name="connsiteY0" fmla="*/ 103460 h 113909"/>
                <a:gd name="connsiteX1" fmla="*/ 5225 w 160097"/>
                <a:gd name="connsiteY1" fmla="*/ 57273 h 113909"/>
                <a:gd name="connsiteX2" fmla="*/ 0 w 160097"/>
                <a:gd name="connsiteY2" fmla="*/ 62497 h 113909"/>
                <a:gd name="connsiteX3" fmla="*/ 51413 w 160097"/>
                <a:gd name="connsiteY3" fmla="*/ 113909 h 113909"/>
                <a:gd name="connsiteX4" fmla="*/ 160098 w 160097"/>
                <a:gd name="connsiteY4" fmla="*/ 5225 h 113909"/>
                <a:gd name="connsiteX5" fmla="*/ 154873 w 160097"/>
                <a:gd name="connsiteY5" fmla="*/ 0 h 113909"/>
                <a:gd name="connsiteX6" fmla="*/ 51413 w 160097"/>
                <a:gd name="connsiteY6" fmla="*/ 103460 h 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97" h="113909">
                  <a:moveTo>
                    <a:pt x="51413" y="103460"/>
                  </a:moveTo>
                  <a:lnTo>
                    <a:pt x="5225" y="57273"/>
                  </a:lnTo>
                  <a:lnTo>
                    <a:pt x="0" y="62497"/>
                  </a:lnTo>
                  <a:lnTo>
                    <a:pt x="51413" y="113909"/>
                  </a:lnTo>
                  <a:lnTo>
                    <a:pt x="160098" y="5225"/>
                  </a:lnTo>
                  <a:lnTo>
                    <a:pt x="154873" y="0"/>
                  </a:lnTo>
                  <a:lnTo>
                    <a:pt x="51413" y="103460"/>
                  </a:lnTo>
                  <a:close/>
                </a:path>
              </a:pathLst>
            </a:custGeom>
            <a:solidFill>
              <a:srgbClr val="92D050"/>
            </a:solidFill>
            <a:ln w="3671" cap="flat">
              <a:noFill/>
              <a:prstDash val="solid"/>
              <a:miter/>
            </a:ln>
          </p:spPr>
          <p:txBody>
            <a:bodyPr rtlCol="0" anchor="ctr"/>
            <a:lstStyle/>
            <a:p>
              <a:endParaRPr lang="en-IN"/>
            </a:p>
          </p:txBody>
        </p:sp>
      </p:grpSp>
      <p:sp>
        <p:nvSpPr>
          <p:cNvPr id="31" name="TextBox 30">
            <a:extLst>
              <a:ext uri="{FF2B5EF4-FFF2-40B4-BE49-F238E27FC236}">
                <a16:creationId xmlns:a16="http://schemas.microsoft.com/office/drawing/2014/main" id="{3D790928-DF4E-5BD4-5CA5-BC587CE3091F}"/>
              </a:ext>
            </a:extLst>
          </p:cNvPr>
          <p:cNvSpPr txBox="1"/>
          <p:nvPr/>
        </p:nvSpPr>
        <p:spPr>
          <a:xfrm>
            <a:off x="5851143" y="5738486"/>
            <a:ext cx="1063626" cy="166199"/>
          </a:xfrm>
          <a:prstGeom prst="rect">
            <a:avLst/>
          </a:prstGeom>
          <a:noFill/>
        </p:spPr>
        <p:txBody>
          <a:bodyPr wrap="square" lIns="0" tIns="0" rIns="0" bIns="0" rtlCol="0">
            <a:spAutoFit/>
          </a:bodyPr>
          <a:lstStyle/>
          <a:p>
            <a:pPr defTabSz="914367">
              <a:lnSpc>
                <a:spcPct val="90000"/>
              </a:lnSpc>
              <a:spcAft>
                <a:spcPts val="588"/>
              </a:spcAft>
            </a:pPr>
            <a:r>
              <a:rPr lang="en-US" sz="1200">
                <a:solidFill>
                  <a:schemeClr val="accent3"/>
                </a:solidFill>
                <a:latin typeface="+mj-lt"/>
              </a:rPr>
              <a:t>Recommended</a:t>
            </a:r>
            <a:endParaRPr lang="de-DE" sz="1200">
              <a:solidFill>
                <a:schemeClr val="accent3"/>
              </a:solidFill>
              <a:latin typeface="+mj-lt"/>
            </a:endParaRPr>
          </a:p>
        </p:txBody>
      </p:sp>
      <p:graphicFrame>
        <p:nvGraphicFramePr>
          <p:cNvPr id="23" name="Table 22">
            <a:extLst>
              <a:ext uri="{FF2B5EF4-FFF2-40B4-BE49-F238E27FC236}">
                <a16:creationId xmlns:a16="http://schemas.microsoft.com/office/drawing/2014/main" id="{50463C87-98B3-E5B2-062E-9E5518598B1E}"/>
              </a:ext>
            </a:extLst>
          </p:cNvPr>
          <p:cNvGraphicFramePr>
            <a:graphicFrameLocks noGrp="1"/>
          </p:cNvGraphicFramePr>
          <p:nvPr>
            <p:extLst>
              <p:ext uri="{D42A27DB-BD31-4B8C-83A1-F6EECF244321}">
                <p14:modId xmlns:p14="http://schemas.microsoft.com/office/powerpoint/2010/main" val="1840529418"/>
              </p:ext>
            </p:extLst>
          </p:nvPr>
        </p:nvGraphicFramePr>
        <p:xfrm>
          <a:off x="8074820" y="1499669"/>
          <a:ext cx="3528917" cy="4614183"/>
        </p:xfrm>
        <a:graphic>
          <a:graphicData uri="http://schemas.openxmlformats.org/drawingml/2006/table">
            <a:tbl>
              <a:tblPr firstRow="1" bandRow="1">
                <a:tableStyleId>{5C22544A-7EE6-4342-B048-85BDC9FD1C3A}</a:tableStyleId>
              </a:tblPr>
              <a:tblGrid>
                <a:gridCol w="1217686">
                  <a:extLst>
                    <a:ext uri="{9D8B030D-6E8A-4147-A177-3AD203B41FA5}">
                      <a16:colId xmlns:a16="http://schemas.microsoft.com/office/drawing/2014/main" val="2980680055"/>
                    </a:ext>
                  </a:extLst>
                </a:gridCol>
                <a:gridCol w="1216412">
                  <a:extLst>
                    <a:ext uri="{9D8B030D-6E8A-4147-A177-3AD203B41FA5}">
                      <a16:colId xmlns:a16="http://schemas.microsoft.com/office/drawing/2014/main" val="1659583581"/>
                    </a:ext>
                  </a:extLst>
                </a:gridCol>
                <a:gridCol w="1094819">
                  <a:extLst>
                    <a:ext uri="{9D8B030D-6E8A-4147-A177-3AD203B41FA5}">
                      <a16:colId xmlns:a16="http://schemas.microsoft.com/office/drawing/2014/main" val="786000048"/>
                    </a:ext>
                  </a:extLst>
                </a:gridCol>
              </a:tblGrid>
              <a:tr h="567759">
                <a:tc>
                  <a:txBody>
                    <a:bodyPr/>
                    <a:lstStyle/>
                    <a:p>
                      <a:pPr algn="l"/>
                      <a:r>
                        <a:rPr lang="en-US" sz="1200" b="0">
                          <a:solidFill>
                            <a:schemeClr val="accent1"/>
                          </a:solidFill>
                          <a:latin typeface="+mj-lt"/>
                        </a:rPr>
                        <a:t>Area</a:t>
                      </a:r>
                      <a:endParaRPr lang="de-DE" sz="1200" b="0">
                        <a:solidFill>
                          <a:schemeClr val="accent1"/>
                        </a:solidFill>
                        <a:latin typeface="+mj-lt"/>
                      </a:endParaRPr>
                    </a:p>
                  </a:txBody>
                  <a:tcPr marL="89642" marR="89642" marT="44821" marB="44821"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1200" b="0">
                          <a:solidFill>
                            <a:schemeClr val="accent1"/>
                          </a:solidFill>
                          <a:latin typeface="+mj-lt"/>
                        </a:rPr>
                        <a:t>Targeted</a:t>
                      </a:r>
                    </a:p>
                    <a:p>
                      <a:pPr algn="ctr"/>
                      <a:r>
                        <a:rPr lang="en-US" sz="1200" b="0">
                          <a:solidFill>
                            <a:schemeClr val="accent1"/>
                          </a:solidFill>
                          <a:latin typeface="+mj-lt"/>
                        </a:rPr>
                        <a:t>Architecture</a:t>
                      </a:r>
                      <a:endParaRPr lang="de-DE" sz="1200" b="0">
                        <a:solidFill>
                          <a:schemeClr val="accent1"/>
                        </a:solidFill>
                        <a:latin typeface="+mj-lt"/>
                      </a:endParaRPr>
                    </a:p>
                  </a:txBody>
                  <a:tcPr marL="89642" marR="89642" marT="44821" marB="44821" anchor="b">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1200" b="0">
                          <a:solidFill>
                            <a:schemeClr val="accent1"/>
                          </a:solidFill>
                          <a:latin typeface="+mj-lt"/>
                        </a:rPr>
                        <a:t>Zero Trust</a:t>
                      </a:r>
                    </a:p>
                    <a:p>
                      <a:pPr algn="ctr"/>
                      <a:r>
                        <a:rPr lang="en-US" sz="1200" b="0">
                          <a:solidFill>
                            <a:schemeClr val="accent1"/>
                          </a:solidFill>
                          <a:latin typeface="+mj-lt"/>
                        </a:rPr>
                        <a:t>Architecture</a:t>
                      </a:r>
                      <a:endParaRPr lang="de-DE" sz="1200" b="0">
                        <a:solidFill>
                          <a:schemeClr val="accent1"/>
                        </a:solidFill>
                        <a:latin typeface="+mj-lt"/>
                      </a:endParaRPr>
                    </a:p>
                  </a:txBody>
                  <a:tcPr marL="89642" marR="89642" marT="44821" marB="44821"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51609247"/>
                  </a:ext>
                </a:extLst>
              </a:tr>
              <a:tr h="1011606">
                <a:tc>
                  <a:txBody>
                    <a:bodyPr/>
                    <a:lstStyle/>
                    <a:p>
                      <a:r>
                        <a:rPr lang="en-US" sz="1100">
                          <a:latin typeface="+mj-lt"/>
                        </a:rPr>
                        <a:t>Usability</a:t>
                      </a: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solidFill>
                          <a:srgbClr val="000000"/>
                        </a:solidFill>
                      </a:endParaRPr>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2347634801"/>
                  </a:ext>
                </a:extLst>
              </a:tr>
              <a:tr h="1011606">
                <a:tc>
                  <a:txBody>
                    <a:bodyPr/>
                    <a:lstStyle/>
                    <a:p>
                      <a:r>
                        <a:rPr lang="en-US" sz="1100">
                          <a:latin typeface="+mj-lt"/>
                        </a:rPr>
                        <a:t>Functionality</a:t>
                      </a:r>
                      <a:endParaRPr lang="de-DE" sz="1100">
                        <a:latin typeface="+mj-lt"/>
                      </a:endParaRP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EF000"/>
                    </a:solidFill>
                  </a:tcPr>
                </a:tc>
                <a:extLst>
                  <a:ext uri="{0D108BD9-81ED-4DB2-BD59-A6C34878D82A}">
                    <a16:rowId xmlns:a16="http://schemas.microsoft.com/office/drawing/2014/main" val="744912799"/>
                  </a:ext>
                </a:extLst>
              </a:tr>
              <a:tr h="1011606">
                <a:tc>
                  <a:txBody>
                    <a:bodyPr/>
                    <a:lstStyle/>
                    <a:p>
                      <a:r>
                        <a:rPr lang="en-US" sz="1100">
                          <a:latin typeface="+mj-lt"/>
                        </a:rPr>
                        <a:t>Security</a:t>
                      </a:r>
                      <a:endParaRPr lang="de-DE" sz="1100">
                        <a:latin typeface="+mj-lt"/>
                      </a:endParaRP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000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78308800"/>
                  </a:ext>
                </a:extLst>
              </a:tr>
              <a:tr h="1011606">
                <a:tc>
                  <a:txBody>
                    <a:bodyPr/>
                    <a:lstStyle/>
                    <a:p>
                      <a:r>
                        <a:rPr lang="en-US" sz="1100">
                          <a:latin typeface="+mj-lt"/>
                        </a:rPr>
                        <a:t>Maintainability</a:t>
                      </a:r>
                      <a:endParaRPr lang="de-DE" sz="1100">
                        <a:latin typeface="+mj-lt"/>
                      </a:endParaRP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3119430120"/>
                  </a:ext>
                </a:extLst>
              </a:tr>
            </a:tbl>
          </a:graphicData>
        </a:graphic>
      </p:graphicFrame>
    </p:spTree>
    <p:extLst>
      <p:ext uri="{BB962C8B-B14F-4D97-AF65-F5344CB8AC3E}">
        <p14:creationId xmlns:p14="http://schemas.microsoft.com/office/powerpoint/2010/main" val="33984919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210E-7407-4E54-B6E3-ABA6F4F7925D}"/>
              </a:ext>
            </a:extLst>
          </p:cNvPr>
          <p:cNvSpPr>
            <a:spLocks noGrp="1"/>
          </p:cNvSpPr>
          <p:nvPr>
            <p:ph type="title"/>
          </p:nvPr>
        </p:nvSpPr>
        <p:spPr>
          <a:xfrm>
            <a:off x="588263" y="457200"/>
            <a:ext cx="11018520" cy="492443"/>
          </a:xfrm>
        </p:spPr>
        <p:txBody>
          <a:bodyPr/>
          <a:lstStyle/>
          <a:p>
            <a:r>
              <a:rPr lang="en-US" sz="3200" dirty="0"/>
              <a:t>VPN with Conditional Access</a:t>
            </a:r>
          </a:p>
        </p:txBody>
      </p:sp>
      <p:grpSp>
        <p:nvGrpSpPr>
          <p:cNvPr id="49" name="Group 48">
            <a:extLst>
              <a:ext uri="{FF2B5EF4-FFF2-40B4-BE49-F238E27FC236}">
                <a16:creationId xmlns:a16="http://schemas.microsoft.com/office/drawing/2014/main" id="{BC13975F-F0E2-E2F3-1DDC-4A57AA46B021}"/>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7" name="Arrow: Bent 16">
              <a:extLst>
                <a:ext uri="{FF2B5EF4-FFF2-40B4-BE49-F238E27FC236}">
                  <a16:creationId xmlns:a16="http://schemas.microsoft.com/office/drawing/2014/main" id="{CC026A91-C030-9E13-2D50-C43D2F3B29F0}"/>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8" name="Arrow: Bent 17">
              <a:extLst>
                <a:ext uri="{FF2B5EF4-FFF2-40B4-BE49-F238E27FC236}">
                  <a16:creationId xmlns:a16="http://schemas.microsoft.com/office/drawing/2014/main" id="{DF58B242-1914-0469-52DD-6DE5407D9A7C}"/>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cxnSp>
          <p:nvCxnSpPr>
            <p:cNvPr id="38" name="Straight Connector 37">
              <a:extLst>
                <a:ext uri="{FF2B5EF4-FFF2-40B4-BE49-F238E27FC236}">
                  <a16:creationId xmlns:a16="http://schemas.microsoft.com/office/drawing/2014/main" id="{F92648E5-430B-5A05-7453-9EB244B87B89}"/>
                </a:ext>
                <a:ext uri="{C183D7F6-B498-43B3-948B-1728B52AA6E4}">
                  <adec:decorative xmlns:adec="http://schemas.microsoft.com/office/drawing/2017/decorative" val="1"/>
                </a:ext>
              </a:extLst>
            </p:cNvPr>
            <p:cNvCxnSpPr>
              <a:cxnSpLocks/>
            </p:cNvCxnSpPr>
            <p:nvPr/>
          </p:nvCxnSpPr>
          <p:spPr>
            <a:xfrm>
              <a:off x="1370481" y="3927028"/>
              <a:ext cx="392859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7BB113-D97C-07BC-992B-EE04AA6194AE}"/>
                </a:ext>
                <a:ext uri="{C183D7F6-B498-43B3-948B-1728B52AA6E4}">
                  <adec:decorative xmlns:adec="http://schemas.microsoft.com/office/drawing/2017/decorative" val="1"/>
                </a:ext>
              </a:extLst>
            </p:cNvPr>
            <p:cNvCxnSpPr>
              <a:cxnSpLocks/>
            </p:cNvCxnSpPr>
            <p:nvPr/>
          </p:nvCxnSpPr>
          <p:spPr>
            <a:xfrm>
              <a:off x="1370481" y="2682975"/>
              <a:ext cx="392859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8CD62CB8-3054-A649-EB67-3D066B53F490}"/>
                </a:ext>
                <a:ext uri="{C183D7F6-B498-43B3-948B-1728B52AA6E4}">
                  <adec:decorative xmlns:adec="http://schemas.microsoft.com/office/drawing/2017/decorative" val="1"/>
                </a:ext>
              </a:extLst>
            </p:cNvPr>
            <p:cNvSpPr/>
            <p:nvPr/>
          </p:nvSpPr>
          <p:spPr bwMode="auto">
            <a:xfrm flipH="1">
              <a:off x="5519317" y="1556265"/>
              <a:ext cx="6672682"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99D104B-E4AA-A60E-7A51-238B15878E07}"/>
              </a:ext>
              <a:ext uri="{C183D7F6-B498-43B3-948B-1728B52AA6E4}">
                <adec:decorative xmlns:adec="http://schemas.microsoft.com/office/drawing/2017/decorative" val="1"/>
              </a:ext>
            </a:extLst>
          </p:cNvPr>
          <p:cNvGrpSpPr/>
          <p:nvPr/>
        </p:nvGrpSpPr>
        <p:grpSpPr>
          <a:xfrm>
            <a:off x="584200" y="1783949"/>
            <a:ext cx="672205" cy="536363"/>
            <a:chOff x="584200" y="4304506"/>
            <a:chExt cx="762001" cy="608012"/>
          </a:xfrm>
        </p:grpSpPr>
        <p:sp>
          <p:nvSpPr>
            <p:cNvPr id="26" name="Rectangle: Top Corners Rounded 25">
              <a:extLst>
                <a:ext uri="{FF2B5EF4-FFF2-40B4-BE49-F238E27FC236}">
                  <a16:creationId xmlns:a16="http://schemas.microsoft.com/office/drawing/2014/main" id="{1E799BFF-0A58-0256-B08B-F3F0665E0797}"/>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7" name="Oval 26">
              <a:extLst>
                <a:ext uri="{FF2B5EF4-FFF2-40B4-BE49-F238E27FC236}">
                  <a16:creationId xmlns:a16="http://schemas.microsoft.com/office/drawing/2014/main" id="{31C63690-C7EE-6619-8B37-B69C1D259F62}"/>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2134BDAC-0F08-0160-8CF3-6FE51BE4FD9F}"/>
              </a:ext>
            </a:extLst>
          </p:cNvPr>
          <p:cNvSpPr txBox="1">
            <a:spLocks/>
          </p:cNvSpPr>
          <p:nvPr/>
        </p:nvSpPr>
        <p:spPr>
          <a:xfrm>
            <a:off x="1370481" y="1775132"/>
            <a:ext cx="3928594" cy="553998"/>
          </a:xfrm>
          <a:prstGeom prst="rect">
            <a:avLst/>
          </a:prstGeom>
          <a:noFill/>
        </p:spPr>
        <p:txBody>
          <a:bodyPr wrap="square" lIns="0" tIns="0" rIns="0" bIns="0" rtlCol="0" anchor="t">
            <a:spAutoFit/>
          </a:bodyPr>
          <a:lstStyle/>
          <a:p>
            <a:pPr defTabSz="914192">
              <a:spcAft>
                <a:spcPts val="1200"/>
              </a:spcAft>
            </a:pPr>
            <a:r>
              <a:rPr lang="en-US">
                <a:cs typeface="Segoe UI"/>
              </a:rPr>
              <a:t>Create certificate in the Conditional Access portal</a:t>
            </a:r>
          </a:p>
        </p:txBody>
      </p:sp>
      <p:grpSp>
        <p:nvGrpSpPr>
          <p:cNvPr id="30" name="Group 29">
            <a:extLst>
              <a:ext uri="{FF2B5EF4-FFF2-40B4-BE49-F238E27FC236}">
                <a16:creationId xmlns:a16="http://schemas.microsoft.com/office/drawing/2014/main" id="{C8D99331-95C2-726D-40B7-7CFF43C8FEF8}"/>
              </a:ext>
              <a:ext uri="{C183D7F6-B498-43B3-948B-1728B52AA6E4}">
                <adec:decorative xmlns:adec="http://schemas.microsoft.com/office/drawing/2017/decorative" val="1"/>
              </a:ext>
            </a:extLst>
          </p:cNvPr>
          <p:cNvGrpSpPr/>
          <p:nvPr/>
        </p:nvGrpSpPr>
        <p:grpSpPr>
          <a:xfrm>
            <a:off x="584200" y="3036820"/>
            <a:ext cx="672205" cy="536363"/>
            <a:chOff x="584200" y="4304506"/>
            <a:chExt cx="762001" cy="608012"/>
          </a:xfrm>
        </p:grpSpPr>
        <p:sp>
          <p:nvSpPr>
            <p:cNvPr id="31" name="Rectangle: Top Corners Rounded 30">
              <a:extLst>
                <a:ext uri="{FF2B5EF4-FFF2-40B4-BE49-F238E27FC236}">
                  <a16:creationId xmlns:a16="http://schemas.microsoft.com/office/drawing/2014/main" id="{961C8AD3-3DD5-0E36-B814-8A81C8FABCF6}"/>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2" name="Oval 31">
              <a:extLst>
                <a:ext uri="{FF2B5EF4-FFF2-40B4-BE49-F238E27FC236}">
                  <a16:creationId xmlns:a16="http://schemas.microsoft.com/office/drawing/2014/main" id="{798A125C-6D71-08B4-C2CF-51DA88C4BD82}"/>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2</a:t>
              </a:r>
            </a:p>
          </p:txBody>
        </p:sp>
      </p:grpSp>
      <p:sp>
        <p:nvSpPr>
          <p:cNvPr id="29" name="TextBox 28">
            <a:extLst>
              <a:ext uri="{FF2B5EF4-FFF2-40B4-BE49-F238E27FC236}">
                <a16:creationId xmlns:a16="http://schemas.microsoft.com/office/drawing/2014/main" id="{3C7B9783-7CB1-A7EC-4096-E7CB1CEA600C}"/>
              </a:ext>
            </a:extLst>
          </p:cNvPr>
          <p:cNvSpPr txBox="1">
            <a:spLocks/>
          </p:cNvSpPr>
          <p:nvPr/>
        </p:nvSpPr>
        <p:spPr>
          <a:xfrm>
            <a:off x="1370481" y="3166502"/>
            <a:ext cx="3928594" cy="276999"/>
          </a:xfrm>
          <a:prstGeom prst="rect">
            <a:avLst/>
          </a:prstGeom>
          <a:noFill/>
        </p:spPr>
        <p:txBody>
          <a:bodyPr wrap="square" lIns="0" tIns="0" rIns="0" bIns="0" rtlCol="0" anchor="t">
            <a:spAutoFit/>
          </a:bodyPr>
          <a:lstStyle/>
          <a:p>
            <a:pPr defTabSz="914192">
              <a:spcAft>
                <a:spcPts val="600"/>
              </a:spcAft>
            </a:pPr>
            <a:r>
              <a:rPr lang="en-US">
                <a:cs typeface="Segoe UI"/>
              </a:rPr>
              <a:t>Import cert into VPN configuration</a:t>
            </a:r>
          </a:p>
        </p:txBody>
      </p:sp>
      <p:grpSp>
        <p:nvGrpSpPr>
          <p:cNvPr id="35" name="Group 34">
            <a:extLst>
              <a:ext uri="{FF2B5EF4-FFF2-40B4-BE49-F238E27FC236}">
                <a16:creationId xmlns:a16="http://schemas.microsoft.com/office/drawing/2014/main" id="{3E6C35A6-41A7-B662-7B8A-8E7B281BA1B3}"/>
              </a:ext>
              <a:ext uri="{C183D7F6-B498-43B3-948B-1728B52AA6E4}">
                <adec:decorative xmlns:adec="http://schemas.microsoft.com/office/drawing/2017/decorative" val="1"/>
              </a:ext>
            </a:extLst>
          </p:cNvPr>
          <p:cNvGrpSpPr/>
          <p:nvPr/>
        </p:nvGrpSpPr>
        <p:grpSpPr>
          <a:xfrm>
            <a:off x="584200" y="4428191"/>
            <a:ext cx="672205" cy="536363"/>
            <a:chOff x="584200" y="4304506"/>
            <a:chExt cx="762001" cy="608012"/>
          </a:xfrm>
        </p:grpSpPr>
        <p:sp>
          <p:nvSpPr>
            <p:cNvPr id="36" name="Rectangle: Top Corners Rounded 35">
              <a:extLst>
                <a:ext uri="{FF2B5EF4-FFF2-40B4-BE49-F238E27FC236}">
                  <a16:creationId xmlns:a16="http://schemas.microsoft.com/office/drawing/2014/main" id="{A3B5A31D-5227-C261-90BB-0415BCE7ED13}"/>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7" name="Oval 36">
              <a:extLst>
                <a:ext uri="{FF2B5EF4-FFF2-40B4-BE49-F238E27FC236}">
                  <a16:creationId xmlns:a16="http://schemas.microsoft.com/office/drawing/2014/main" id="{364D8A3E-9331-C643-D74C-EFE02C4F8625}"/>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3</a:t>
              </a:r>
            </a:p>
          </p:txBody>
        </p:sp>
      </p:grpSp>
      <p:sp>
        <p:nvSpPr>
          <p:cNvPr id="34" name="TextBox 33">
            <a:extLst>
              <a:ext uri="{FF2B5EF4-FFF2-40B4-BE49-F238E27FC236}">
                <a16:creationId xmlns:a16="http://schemas.microsoft.com/office/drawing/2014/main" id="{60D1A356-D07E-E811-9F3D-6F9CECE57197}"/>
              </a:ext>
            </a:extLst>
          </p:cNvPr>
          <p:cNvSpPr txBox="1">
            <a:spLocks/>
          </p:cNvSpPr>
          <p:nvPr/>
        </p:nvSpPr>
        <p:spPr>
          <a:xfrm>
            <a:off x="1370481" y="4280874"/>
            <a:ext cx="3928594" cy="830997"/>
          </a:xfrm>
          <a:prstGeom prst="rect">
            <a:avLst/>
          </a:prstGeom>
          <a:noFill/>
        </p:spPr>
        <p:txBody>
          <a:bodyPr wrap="square" lIns="0" tIns="0" rIns="0" bIns="0" rtlCol="0" anchor="t">
            <a:spAutoFit/>
          </a:bodyPr>
          <a:lstStyle/>
          <a:p>
            <a:pPr defTabSz="914192">
              <a:spcAft>
                <a:spcPts val="600"/>
              </a:spcAft>
            </a:pPr>
            <a:r>
              <a:rPr lang="en-US" dirty="0">
                <a:cs typeface="Segoe UI"/>
              </a:rPr>
              <a:t>Entra ID issues a </a:t>
            </a:r>
            <a:r>
              <a:rPr lang="en-US" dirty="0">
                <a:latin typeface="+mj-lt"/>
                <a:cs typeface="Segoe UI"/>
              </a:rPr>
              <a:t>VPN use </a:t>
            </a:r>
            <a:r>
              <a:rPr lang="en-US" dirty="0">
                <a:cs typeface="Segoe UI"/>
              </a:rPr>
              <a:t>certificate for Windows 10/11 when a client satisfies a conditional access policy</a:t>
            </a:r>
          </a:p>
        </p:txBody>
      </p:sp>
      <p:pic>
        <p:nvPicPr>
          <p:cNvPr id="48" name="Picture 47" descr="3 topic Screen capture on New, Cloud apps and Select Cloud apps">
            <a:extLst>
              <a:ext uri="{FF2B5EF4-FFF2-40B4-BE49-F238E27FC236}">
                <a16:creationId xmlns:a16="http://schemas.microsoft.com/office/drawing/2014/main" id="{B267457B-45F2-9A26-65EC-8B189022E17A}"/>
              </a:ext>
            </a:extLst>
          </p:cNvPr>
          <p:cNvPicPr>
            <a:picLocks noChangeAspect="1"/>
          </p:cNvPicPr>
          <p:nvPr/>
        </p:nvPicPr>
        <p:blipFill>
          <a:blip r:embed="rId3"/>
          <a:stretch>
            <a:fillRect/>
          </a:stretch>
        </p:blipFill>
        <p:spPr>
          <a:xfrm>
            <a:off x="5888745" y="2882208"/>
            <a:ext cx="5933826" cy="2060888"/>
          </a:xfrm>
          <a:prstGeom prst="roundRect">
            <a:avLst>
              <a:gd name="adj" fmla="val 3286"/>
            </a:avLst>
          </a:prstGeom>
        </p:spPr>
      </p:pic>
      <p:sp>
        <p:nvSpPr>
          <p:cNvPr id="19" name="Round Same Side Corner Rectangle 9">
            <a:hlinkClick r:id="" action="ppaction://noaction"/>
            <a:extLst>
              <a:ext uri="{FF2B5EF4-FFF2-40B4-BE49-F238E27FC236}">
                <a16:creationId xmlns:a16="http://schemas.microsoft.com/office/drawing/2014/main" id="{D99E486B-367A-184D-71C4-A155D1495D0E}"/>
              </a:ext>
            </a:extLst>
          </p:cNvPr>
          <p:cNvSpPr/>
          <p:nvPr/>
        </p:nvSpPr>
        <p:spPr bwMode="auto">
          <a:xfrm>
            <a:off x="584201" y="6496049"/>
            <a:ext cx="1542886" cy="361951"/>
          </a:xfrm>
          <a:prstGeom prst="round2Same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118831"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latin typeface="+mj-lt"/>
                <a:cs typeface="Segoe UI" panose="020B0502040204020203" pitchFamily="34" charset="0"/>
              </a:rPr>
              <a:t>Overview</a:t>
            </a:r>
          </a:p>
        </p:txBody>
      </p:sp>
      <p:sp>
        <p:nvSpPr>
          <p:cNvPr id="20" name="Rectangle: Top Corners Rounded 19">
            <a:extLst>
              <a:ext uri="{FF2B5EF4-FFF2-40B4-BE49-F238E27FC236}">
                <a16:creationId xmlns:a16="http://schemas.microsoft.com/office/drawing/2014/main" id="{C223C644-C64C-58EB-5DEA-9A5181019040}"/>
              </a:ext>
              <a:ext uri="{C183D7F6-B498-43B3-948B-1728B52AA6E4}">
                <adec:decorative xmlns:adec="http://schemas.microsoft.com/office/drawing/2017/decorative" val="1"/>
              </a:ext>
            </a:extLst>
          </p:cNvPr>
          <p:cNvSpPr/>
          <p:nvPr/>
        </p:nvSpPr>
        <p:spPr bwMode="auto">
          <a:xfrm>
            <a:off x="584201" y="6796088"/>
            <a:ext cx="1538536" cy="61912"/>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1" name="Rectangle: Top Corners Rounded 20">
            <a:extLst>
              <a:ext uri="{FF2B5EF4-FFF2-40B4-BE49-F238E27FC236}">
                <a16:creationId xmlns:a16="http://schemas.microsoft.com/office/drawing/2014/main" id="{D8DEB0BE-8C05-8C63-AF45-8EF6EA9E7D82}"/>
              </a:ext>
              <a:ext uri="{C183D7F6-B498-43B3-948B-1728B52AA6E4}">
                <adec:decorative xmlns:adec="http://schemas.microsoft.com/office/drawing/2017/decorative" val="1"/>
              </a:ext>
            </a:extLst>
          </p:cNvPr>
          <p:cNvSpPr/>
          <p:nvPr/>
        </p:nvSpPr>
        <p:spPr bwMode="auto">
          <a:xfrm>
            <a:off x="2284666" y="6496049"/>
            <a:ext cx="153853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Design</a:t>
            </a:r>
          </a:p>
        </p:txBody>
      </p:sp>
      <p:sp>
        <p:nvSpPr>
          <p:cNvPr id="22" name="Rectangle: Top Corners Rounded 21">
            <a:hlinkClick r:id="" action="ppaction://noaction"/>
            <a:extLst>
              <a:ext uri="{FF2B5EF4-FFF2-40B4-BE49-F238E27FC236}">
                <a16:creationId xmlns:a16="http://schemas.microsoft.com/office/drawing/2014/main" id="{16957ACC-CBA2-FCC9-FBE8-B2A6B0A1C791}"/>
              </a:ext>
              <a:ext uri="{C183D7F6-B498-43B3-948B-1728B52AA6E4}">
                <adec:decorative xmlns:adec="http://schemas.microsoft.com/office/drawing/2017/decorative" val="1"/>
              </a:ext>
            </a:extLst>
          </p:cNvPr>
          <p:cNvSpPr/>
          <p:nvPr/>
        </p:nvSpPr>
        <p:spPr bwMode="auto">
          <a:xfrm>
            <a:off x="3980781" y="6496049"/>
            <a:ext cx="153853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Plan</a:t>
            </a:r>
          </a:p>
        </p:txBody>
      </p:sp>
    </p:spTree>
    <p:extLst>
      <p:ext uri="{BB962C8B-B14F-4D97-AF65-F5344CB8AC3E}">
        <p14:creationId xmlns:p14="http://schemas.microsoft.com/office/powerpoint/2010/main" val="4229097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1408A30-D830-808E-EE84-A92D51D35C8E}"/>
              </a:ext>
              <a:ext uri="{C183D7F6-B498-43B3-948B-1728B52AA6E4}">
                <adec:decorative xmlns:adec="http://schemas.microsoft.com/office/drawing/2017/decorative" val="1"/>
              </a:ext>
            </a:extLst>
          </p:cNvPr>
          <p:cNvGrpSpPr/>
          <p:nvPr/>
        </p:nvGrpSpPr>
        <p:grpSpPr>
          <a:xfrm>
            <a:off x="-2" y="207518"/>
            <a:ext cx="12077702" cy="6061522"/>
            <a:chOff x="-2" y="207518"/>
            <a:chExt cx="12077702" cy="6061522"/>
          </a:xfrm>
        </p:grpSpPr>
        <p:grpSp>
          <p:nvGrpSpPr>
            <p:cNvPr id="15" name="Group 14">
              <a:extLst>
                <a:ext uri="{FF2B5EF4-FFF2-40B4-BE49-F238E27FC236}">
                  <a16:creationId xmlns:a16="http://schemas.microsoft.com/office/drawing/2014/main" id="{586CEF0A-1741-2B7C-C3B3-FE70FC77163C}"/>
                </a:ext>
                <a:ext uri="{C183D7F6-B498-43B3-948B-1728B52AA6E4}">
                  <adec:decorative xmlns:adec="http://schemas.microsoft.com/office/drawing/2017/decorative" val="1"/>
                </a:ext>
              </a:extLst>
            </p:cNvPr>
            <p:cNvGrpSpPr>
              <a:grpSpLocks/>
            </p:cNvGrpSpPr>
            <p:nvPr/>
          </p:nvGrpSpPr>
          <p:grpSpPr>
            <a:xfrm>
              <a:off x="11453215" y="207518"/>
              <a:ext cx="328864" cy="327915"/>
              <a:chOff x="10907322" y="1311543"/>
              <a:chExt cx="494146" cy="492722"/>
            </a:xfrm>
          </p:grpSpPr>
          <p:sp>
            <p:nvSpPr>
              <p:cNvPr id="19" name="Arc 6_1_1">
                <a:extLst>
                  <a:ext uri="{FF2B5EF4-FFF2-40B4-BE49-F238E27FC236}">
                    <a16:creationId xmlns:a16="http://schemas.microsoft.com/office/drawing/2014/main" id="{06000463-A56F-5B46-889D-1B57CC9C0B0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0" name="Oval 19">
                <a:extLst>
                  <a:ext uri="{FF2B5EF4-FFF2-40B4-BE49-F238E27FC236}">
                    <a16:creationId xmlns:a16="http://schemas.microsoft.com/office/drawing/2014/main" id="{B0CDFB42-D3C5-2105-8180-A3896575AB4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2" name="Rectangle: Top Corners Rounded 21">
              <a:extLst>
                <a:ext uri="{FF2B5EF4-FFF2-40B4-BE49-F238E27FC236}">
                  <a16:creationId xmlns:a16="http://schemas.microsoft.com/office/drawing/2014/main" id="{1C71457D-8E66-63DD-511C-38608360D31E}"/>
                </a:ext>
                <a:ext uri="{C183D7F6-B498-43B3-948B-1728B52AA6E4}">
                  <adec:decorative xmlns:adec="http://schemas.microsoft.com/office/drawing/2017/decorative" val="1"/>
                </a:ext>
              </a:extLst>
            </p:cNvPr>
            <p:cNvSpPr/>
            <p:nvPr/>
          </p:nvSpPr>
          <p:spPr bwMode="auto">
            <a:xfrm rot="5400000" flipH="1">
              <a:off x="-1790722" y="3716318"/>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3" name="Rectangle: Rounded Corners 22">
              <a:extLst>
                <a:ext uri="{FF2B5EF4-FFF2-40B4-BE49-F238E27FC236}">
                  <a16:creationId xmlns:a16="http://schemas.microsoft.com/office/drawing/2014/main" id="{1694EB24-2604-7790-F131-D26720EDA52B}"/>
                </a:ext>
                <a:ext uri="{C183D7F6-B498-43B3-948B-1728B52AA6E4}">
                  <adec:decorative xmlns:adec="http://schemas.microsoft.com/office/drawing/2017/decorative" val="1"/>
                </a:ext>
              </a:extLst>
            </p:cNvPr>
            <p:cNvSpPr/>
            <p:nvPr/>
          </p:nvSpPr>
          <p:spPr bwMode="auto">
            <a:xfrm>
              <a:off x="393700" y="1997375"/>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sp>
        <p:nvSpPr>
          <p:cNvPr id="7" name="Title 6">
            <a:extLst>
              <a:ext uri="{FF2B5EF4-FFF2-40B4-BE49-F238E27FC236}">
                <a16:creationId xmlns:a16="http://schemas.microsoft.com/office/drawing/2014/main" id="{4E3B98CD-5727-ABA8-2549-CB69C78A104A}"/>
              </a:ext>
            </a:extLst>
          </p:cNvPr>
          <p:cNvSpPr>
            <a:spLocks noGrp="1"/>
          </p:cNvSpPr>
          <p:nvPr>
            <p:ph type="title"/>
          </p:nvPr>
        </p:nvSpPr>
        <p:spPr>
          <a:xfrm>
            <a:off x="587692" y="484384"/>
            <a:ext cx="11018520" cy="492443"/>
          </a:xfrm>
        </p:spPr>
        <p:txBody>
          <a:bodyPr/>
          <a:lstStyle/>
          <a:p>
            <a:r>
              <a:rPr lang="en-US" sz="3200" dirty="0"/>
              <a:t>Insights and Reporting</a:t>
            </a:r>
          </a:p>
        </p:txBody>
      </p:sp>
      <p:sp>
        <p:nvSpPr>
          <p:cNvPr id="9" name="TextBox 8">
            <a:extLst>
              <a:ext uri="{FF2B5EF4-FFF2-40B4-BE49-F238E27FC236}">
                <a16:creationId xmlns:a16="http://schemas.microsoft.com/office/drawing/2014/main" id="{9B406B75-90B9-3723-2A57-E928E1D17FB1}"/>
              </a:ext>
            </a:extLst>
          </p:cNvPr>
          <p:cNvSpPr txBox="1"/>
          <p:nvPr/>
        </p:nvSpPr>
        <p:spPr>
          <a:xfrm>
            <a:off x="594360" y="1179576"/>
            <a:ext cx="10683240" cy="553998"/>
          </a:xfrm>
          <a:prstGeom prst="rect">
            <a:avLst/>
          </a:prstGeom>
          <a:noFill/>
        </p:spPr>
        <p:txBody>
          <a:bodyPr wrap="square" lIns="0" tIns="0" rIns="0" bIns="0">
            <a:spAutoFit/>
          </a:bodyPr>
          <a:lstStyle/>
          <a:p>
            <a:pPr>
              <a:spcBef>
                <a:spcPts val="600"/>
              </a:spcBef>
            </a:pPr>
            <a:r>
              <a:rPr lang="en-US">
                <a:latin typeface="+mj-lt"/>
              </a:rPr>
              <a:t>The insights and reporting dashboard lets you see the impact of one or more Conditional Access policies over a specified period.</a:t>
            </a:r>
          </a:p>
        </p:txBody>
      </p:sp>
      <p:sp>
        <p:nvSpPr>
          <p:cNvPr id="24" name="TextBox 23">
            <a:extLst>
              <a:ext uri="{FF2B5EF4-FFF2-40B4-BE49-F238E27FC236}">
                <a16:creationId xmlns:a16="http://schemas.microsoft.com/office/drawing/2014/main" id="{8276474F-5368-9FE5-59FF-704C0D2EA7D0}"/>
              </a:ext>
            </a:extLst>
          </p:cNvPr>
          <p:cNvSpPr txBox="1"/>
          <p:nvPr/>
        </p:nvSpPr>
        <p:spPr>
          <a:xfrm>
            <a:off x="594360" y="2417658"/>
            <a:ext cx="5501640" cy="615553"/>
          </a:xfrm>
          <a:prstGeom prst="rect">
            <a:avLst/>
          </a:prstGeom>
          <a:noFill/>
        </p:spPr>
        <p:txBody>
          <a:bodyPr wrap="square" lIns="0" tIns="0" rIns="0" bIns="0">
            <a:spAutoFit/>
          </a:bodyPr>
          <a:lstStyle/>
          <a:p>
            <a:pPr defTabSz="932742">
              <a:spcBef>
                <a:spcPts val="600"/>
              </a:spcBef>
            </a:pPr>
            <a:r>
              <a:rPr lang="en-US" sz="2000" dirty="0"/>
              <a:t>Entra ID Sign-in logs must be sent to Log Analytics</a:t>
            </a:r>
          </a:p>
        </p:txBody>
      </p:sp>
      <p:cxnSp>
        <p:nvCxnSpPr>
          <p:cNvPr id="25" name="Straight Connector 24">
            <a:extLst>
              <a:ext uri="{FF2B5EF4-FFF2-40B4-BE49-F238E27FC236}">
                <a16:creationId xmlns:a16="http://schemas.microsoft.com/office/drawing/2014/main" id="{20939E6F-B60E-F955-31A1-7779D3427A01}"/>
              </a:ext>
              <a:ext uri="{C183D7F6-B498-43B3-948B-1728B52AA6E4}">
                <adec:decorative xmlns:adec="http://schemas.microsoft.com/office/drawing/2017/decorative" val="1"/>
              </a:ext>
            </a:extLst>
          </p:cNvPr>
          <p:cNvCxnSpPr>
            <a:cxnSpLocks/>
          </p:cNvCxnSpPr>
          <p:nvPr/>
        </p:nvCxnSpPr>
        <p:spPr>
          <a:xfrm>
            <a:off x="594360" y="3289406"/>
            <a:ext cx="550164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F0CB779-9EE5-949E-BC04-F9CA7C3E7B91}"/>
              </a:ext>
            </a:extLst>
          </p:cNvPr>
          <p:cNvSpPr txBox="1"/>
          <p:nvPr/>
        </p:nvSpPr>
        <p:spPr>
          <a:xfrm>
            <a:off x="594360" y="3545600"/>
            <a:ext cx="5501640" cy="2077492"/>
          </a:xfrm>
          <a:prstGeom prst="rect">
            <a:avLst/>
          </a:prstGeom>
          <a:noFill/>
        </p:spPr>
        <p:txBody>
          <a:bodyPr wrap="square" lIns="0" tIns="0" rIns="0" bIns="0" anchor="t">
            <a:spAutoFit/>
          </a:bodyPr>
          <a:lstStyle/>
          <a:p>
            <a:pPr defTabSz="932742">
              <a:spcBef>
                <a:spcPts val="600"/>
              </a:spcBef>
            </a:pPr>
            <a:r>
              <a:rPr lang="de-DE" sz="2000" dirty="0"/>
              <a:t>D</a:t>
            </a:r>
            <a:r>
              <a:rPr lang="en-US" sz="2000" dirty="0" err="1"/>
              <a:t>ashboard</a:t>
            </a:r>
            <a:r>
              <a:rPr lang="en-US" sz="2000" dirty="0"/>
              <a:t> can be filtered by:</a:t>
            </a:r>
            <a:endParaRPr lang="en-US" sz="2000" dirty="0">
              <a:cs typeface="Segoe UI"/>
            </a:endParaRPr>
          </a:p>
          <a:p>
            <a:pPr marL="285750" lvl="1" indent="-228600" defTabSz="932742">
              <a:spcBef>
                <a:spcPts val="600"/>
              </a:spcBef>
              <a:buFont typeface="Arial" panose="020B0604020202020204" pitchFamily="34" charset="0"/>
              <a:buChar char="•"/>
            </a:pPr>
            <a:r>
              <a:rPr lang="en-US"/>
              <a:t>Conditional Access policy</a:t>
            </a:r>
            <a:endParaRPr lang="en-US">
              <a:cs typeface="Segoe UI"/>
            </a:endParaRPr>
          </a:p>
          <a:p>
            <a:pPr marL="285750" lvl="1" indent="-228600" defTabSz="932742">
              <a:spcBef>
                <a:spcPts val="600"/>
              </a:spcBef>
              <a:buFont typeface="Arial" panose="020B0604020202020204" pitchFamily="34" charset="0"/>
              <a:buChar char="•"/>
            </a:pPr>
            <a:r>
              <a:rPr lang="en-US" dirty="0"/>
              <a:t>Time range</a:t>
            </a:r>
            <a:endParaRPr lang="en-US" dirty="0">
              <a:cs typeface="Segoe UI"/>
            </a:endParaRPr>
          </a:p>
          <a:p>
            <a:pPr marL="285750" lvl="1" indent="-228600" defTabSz="932742">
              <a:spcBef>
                <a:spcPts val="600"/>
              </a:spcBef>
              <a:buFont typeface="Arial" panose="020B0604020202020204" pitchFamily="34" charset="0"/>
              <a:buChar char="•"/>
            </a:pPr>
            <a:r>
              <a:rPr lang="en-US" dirty="0"/>
              <a:t>User</a:t>
            </a:r>
            <a:endParaRPr lang="en-US" dirty="0">
              <a:cs typeface="Segoe UI"/>
            </a:endParaRPr>
          </a:p>
          <a:p>
            <a:pPr marL="285750" lvl="1" indent="-228600" defTabSz="932742">
              <a:spcBef>
                <a:spcPts val="600"/>
              </a:spcBef>
              <a:buFont typeface="Arial" panose="020B0604020202020204" pitchFamily="34" charset="0"/>
              <a:buChar char="•"/>
            </a:pPr>
            <a:r>
              <a:rPr lang="en-US" dirty="0"/>
              <a:t>App</a:t>
            </a:r>
            <a:endParaRPr lang="en-US" dirty="0">
              <a:cs typeface="Segoe UI"/>
            </a:endParaRPr>
          </a:p>
          <a:p>
            <a:pPr marL="285750" lvl="1" indent="-228600" defTabSz="932742">
              <a:spcBef>
                <a:spcPts val="600"/>
              </a:spcBef>
              <a:buFont typeface="Arial" panose="020B0604020202020204" pitchFamily="34" charset="0"/>
              <a:buChar char="•"/>
            </a:pPr>
            <a:r>
              <a:rPr lang="en-US" dirty="0"/>
              <a:t>Data view</a:t>
            </a:r>
            <a:endParaRPr lang="en-US" sz="2000" dirty="0">
              <a:cs typeface="Segoe UI"/>
            </a:endParaRPr>
          </a:p>
        </p:txBody>
      </p:sp>
      <p:pic>
        <p:nvPicPr>
          <p:cNvPr id="30" name="Picture 29" descr="A screen capture on a dashboard of  Conditional Access Insights and Reporting">
            <a:extLst>
              <a:ext uri="{FF2B5EF4-FFF2-40B4-BE49-F238E27FC236}">
                <a16:creationId xmlns:a16="http://schemas.microsoft.com/office/drawing/2014/main" id="{CED34A5F-F04D-BD3C-393B-73566DC43F92}"/>
              </a:ext>
            </a:extLst>
          </p:cNvPr>
          <p:cNvPicPr>
            <a:picLocks noChangeAspect="1"/>
          </p:cNvPicPr>
          <p:nvPr/>
        </p:nvPicPr>
        <p:blipFill rotWithShape="1">
          <a:blip r:embed="rId2">
            <a:extLst>
              <a:ext uri="{28A0092B-C50C-407E-A947-70E740481C1C}">
                <a14:useLocalDpi xmlns:a14="http://schemas.microsoft.com/office/drawing/2010/main" val="0"/>
              </a:ext>
            </a:extLst>
          </a:blip>
          <a:srcRect l="17438" t="21871" r="2101" b="7485"/>
          <a:stretch/>
        </p:blipFill>
        <p:spPr>
          <a:xfrm>
            <a:off x="6288680" y="2098020"/>
            <a:ext cx="5317533" cy="3015765"/>
          </a:xfrm>
          <a:prstGeom prst="roundRect">
            <a:avLst>
              <a:gd name="adj" fmla="val 4154"/>
            </a:avLst>
          </a:prstGeom>
          <a:noFill/>
          <a:ln w="3175">
            <a:solidFill>
              <a:schemeClr val="bg1">
                <a:lumMod val="85000"/>
              </a:schemeClr>
            </a:solidFill>
          </a:ln>
        </p:spPr>
      </p:pic>
      <p:pic>
        <p:nvPicPr>
          <p:cNvPr id="32" name="Picture 31" descr="A screen capture of a dashboard on Sing-in risk - Total, Location - total, Applications - total">
            <a:extLst>
              <a:ext uri="{FF2B5EF4-FFF2-40B4-BE49-F238E27FC236}">
                <a16:creationId xmlns:a16="http://schemas.microsoft.com/office/drawing/2014/main" id="{601739E8-FF63-AA48-C16D-C2C927A8444A}"/>
              </a:ext>
            </a:extLst>
          </p:cNvPr>
          <p:cNvPicPr>
            <a:picLocks noChangeAspect="1"/>
          </p:cNvPicPr>
          <p:nvPr/>
        </p:nvPicPr>
        <p:blipFill rotWithShape="1">
          <a:blip r:embed="rId3"/>
          <a:srcRect t="55426"/>
          <a:stretch/>
        </p:blipFill>
        <p:spPr>
          <a:xfrm>
            <a:off x="6288678" y="5188414"/>
            <a:ext cx="5317534" cy="908203"/>
          </a:xfrm>
          <a:prstGeom prst="roundRect">
            <a:avLst>
              <a:gd name="adj" fmla="val 13521"/>
            </a:avLst>
          </a:prstGeom>
          <a:noFill/>
          <a:ln w="3175">
            <a:solidFill>
              <a:schemeClr val="bg1">
                <a:lumMod val="85000"/>
              </a:schemeClr>
            </a:solidFill>
          </a:ln>
        </p:spPr>
      </p:pic>
    </p:spTree>
    <p:extLst>
      <p:ext uri="{BB962C8B-B14F-4D97-AF65-F5344CB8AC3E}">
        <p14:creationId xmlns:p14="http://schemas.microsoft.com/office/powerpoint/2010/main" val="41003826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296B921-2A20-4154-764B-FB9C3F7F6F8B}"/>
              </a:ext>
              <a:ext uri="{C183D7F6-B498-43B3-948B-1728B52AA6E4}">
                <adec:decorative xmlns:adec="http://schemas.microsoft.com/office/drawing/2017/decorative" val="1"/>
              </a:ext>
            </a:extLst>
          </p:cNvPr>
          <p:cNvGrpSpPr/>
          <p:nvPr/>
        </p:nvGrpSpPr>
        <p:grpSpPr>
          <a:xfrm>
            <a:off x="-5" y="3"/>
            <a:ext cx="12192007" cy="6271235"/>
            <a:chOff x="-5" y="3"/>
            <a:chExt cx="12192007" cy="6271235"/>
          </a:xfrm>
        </p:grpSpPr>
        <p:sp>
          <p:nvSpPr>
            <p:cNvPr id="7" name="Rectangle: Single Corner Rounded 6">
              <a:extLst>
                <a:ext uri="{FF2B5EF4-FFF2-40B4-BE49-F238E27FC236}">
                  <a16:creationId xmlns:a16="http://schemas.microsoft.com/office/drawing/2014/main" id="{5AEF3D77-9807-84E8-E875-E540D9A9F5AE}"/>
                </a:ext>
                <a:ext uri="{C183D7F6-B498-43B3-948B-1728B52AA6E4}">
                  <adec:decorative xmlns:adec="http://schemas.microsoft.com/office/drawing/2017/decorative" val="1"/>
                </a:ext>
              </a:extLst>
            </p:cNvPr>
            <p:cNvSpPr/>
            <p:nvPr/>
          </p:nvSpPr>
          <p:spPr bwMode="auto">
            <a:xfrm rot="5400000">
              <a:off x="-906771" y="906769"/>
              <a:ext cx="6271235" cy="4457703"/>
            </a:xfrm>
            <a:prstGeom prst="round1Rect">
              <a:avLst>
                <a:gd name="adj" fmla="val 860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099B64F0-F45C-0D7F-35E1-37FDC46FD83F}"/>
                </a:ext>
                <a:ext uri="{C183D7F6-B498-43B3-948B-1728B52AA6E4}">
                  <adec:decorative xmlns:adec="http://schemas.microsoft.com/office/drawing/2017/decorative" val="1"/>
                </a:ext>
              </a:extLst>
            </p:cNvPr>
            <p:cNvSpPr/>
            <p:nvPr/>
          </p:nvSpPr>
          <p:spPr bwMode="auto">
            <a:xfrm rot="16200000" flipH="1">
              <a:off x="5614878" y="-596901"/>
              <a:ext cx="5102446" cy="8051802"/>
            </a:xfrm>
            <a:prstGeom prst="round2SameRect">
              <a:avLst>
                <a:gd name="adj1" fmla="val 3978"/>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14367">
                <a:buNone/>
              </a:pPr>
              <a:endParaRPr lang="en-US" sz="1616">
                <a:gradFill>
                  <a:gsLst>
                    <a:gs pos="1250">
                      <a:srgbClr val="505050"/>
                    </a:gs>
                    <a:gs pos="100000">
                      <a:srgbClr val="505050"/>
                    </a:gs>
                  </a:gsLst>
                  <a:lin ang="5400000" scaled="0"/>
                </a:gradFill>
                <a:latin typeface="Segoe UI"/>
              </a:endParaRPr>
            </a:p>
          </p:txBody>
        </p:sp>
        <p:sp>
          <p:nvSpPr>
            <p:cNvPr id="10" name="Rectangle: Top Corners Rounded 9">
              <a:extLst>
                <a:ext uri="{FF2B5EF4-FFF2-40B4-BE49-F238E27FC236}">
                  <a16:creationId xmlns:a16="http://schemas.microsoft.com/office/drawing/2014/main" id="{4ECC7F53-73D8-FB38-9C7D-591C72FF8133}"/>
                </a:ext>
                <a:ext uri="{C183D7F6-B498-43B3-948B-1728B52AA6E4}">
                  <adec:decorative xmlns:adec="http://schemas.microsoft.com/office/drawing/2017/decorative" val="1"/>
                </a:ext>
              </a:extLst>
            </p:cNvPr>
            <p:cNvSpPr/>
            <p:nvPr/>
          </p:nvSpPr>
          <p:spPr bwMode="auto">
            <a:xfrm rot="10800000">
              <a:off x="4587240" y="877775"/>
              <a:ext cx="608012" cy="77311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6" name="Arc 6_1_1">
              <a:extLst>
                <a:ext uri="{FF2B5EF4-FFF2-40B4-BE49-F238E27FC236}">
                  <a16:creationId xmlns:a16="http://schemas.microsoft.com/office/drawing/2014/main" id="{D6AF2878-4417-1B0C-751C-590A4B984D21}"/>
                </a:ext>
              </a:extLst>
            </p:cNvPr>
            <p:cNvSpPr/>
            <p:nvPr/>
          </p:nvSpPr>
          <p:spPr bwMode="auto">
            <a:xfrm rot="6118602">
              <a:off x="11454163" y="207517"/>
              <a:ext cx="327915" cy="327916"/>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nvGrpSpPr>
            <p:cNvPr id="11" name="Group 10">
              <a:extLst>
                <a:ext uri="{FF2B5EF4-FFF2-40B4-BE49-F238E27FC236}">
                  <a16:creationId xmlns:a16="http://schemas.microsoft.com/office/drawing/2014/main" id="{41D0B4AD-24B6-25D4-9EE1-95BB891CDFF5}"/>
                </a:ext>
                <a:ext uri="{C183D7F6-B498-43B3-948B-1728B52AA6E4}">
                  <adec:decorative xmlns:adec="http://schemas.microsoft.com/office/drawing/2017/decorative" val="1"/>
                </a:ext>
              </a:extLst>
            </p:cNvPr>
            <p:cNvGrpSpPr>
              <a:grpSpLocks/>
            </p:cNvGrpSpPr>
            <p:nvPr/>
          </p:nvGrpSpPr>
          <p:grpSpPr>
            <a:xfrm>
              <a:off x="4648268" y="1091214"/>
              <a:ext cx="498658" cy="498658"/>
              <a:chOff x="10889802" y="1293064"/>
              <a:chExt cx="529524" cy="529523"/>
            </a:xfrm>
          </p:grpSpPr>
          <p:sp>
            <p:nvSpPr>
              <p:cNvPr id="12" name="Oval 11">
                <a:extLst>
                  <a:ext uri="{FF2B5EF4-FFF2-40B4-BE49-F238E27FC236}">
                    <a16:creationId xmlns:a16="http://schemas.microsoft.com/office/drawing/2014/main" id="{28922234-1FC1-1C9C-40B5-4AD3DF159D9A}"/>
                  </a:ext>
                </a:extLst>
              </p:cNvPr>
              <p:cNvSpPr/>
              <p:nvPr/>
            </p:nvSpPr>
            <p:spPr bwMode="auto">
              <a:xfrm>
                <a:off x="10889802" y="1293064"/>
                <a:ext cx="529524" cy="529523"/>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3" name="Arc 12">
                <a:extLst>
                  <a:ext uri="{FF2B5EF4-FFF2-40B4-BE49-F238E27FC236}">
                    <a16:creationId xmlns:a16="http://schemas.microsoft.com/office/drawing/2014/main" id="{DEDB7F6B-3C7A-5BED-5DE3-AA876539A2FB}"/>
                  </a:ext>
                </a:extLst>
              </p:cNvPr>
              <p:cNvSpPr/>
              <p:nvPr/>
            </p:nvSpPr>
            <p:spPr bwMode="auto">
              <a:xfrm>
                <a:off x="10908221" y="1311476"/>
                <a:ext cx="492698" cy="492697"/>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4" name="Arc 6_1">
                <a:extLst>
                  <a:ext uri="{FF2B5EF4-FFF2-40B4-BE49-F238E27FC236}">
                    <a16:creationId xmlns:a16="http://schemas.microsoft.com/office/drawing/2014/main" id="{1E784BE7-1744-6E23-82D5-FFF9A458234B}"/>
                  </a:ext>
                </a:extLst>
              </p:cNvPr>
              <p:cNvSpPr/>
              <p:nvPr/>
            </p:nvSpPr>
            <p:spPr bwMode="auto">
              <a:xfrm rot="5034430">
                <a:off x="10908216" y="1311476"/>
                <a:ext cx="492697" cy="492698"/>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5" name="Arc 6_1_1">
                <a:extLst>
                  <a:ext uri="{FF2B5EF4-FFF2-40B4-BE49-F238E27FC236}">
                    <a16:creationId xmlns:a16="http://schemas.microsoft.com/office/drawing/2014/main" id="{A205CB08-3B77-9A64-70F2-2130C639E7F9}"/>
                  </a:ext>
                </a:extLst>
              </p:cNvPr>
              <p:cNvSpPr/>
              <p:nvPr/>
            </p:nvSpPr>
            <p:spPr bwMode="auto">
              <a:xfrm rot="6118602">
                <a:off x="10908204" y="1311478"/>
                <a:ext cx="492697" cy="492697"/>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6" name="Oval 15">
                <a:extLst>
                  <a:ext uri="{FF2B5EF4-FFF2-40B4-BE49-F238E27FC236}">
                    <a16:creationId xmlns:a16="http://schemas.microsoft.com/office/drawing/2014/main" id="{E7F9E6C3-5562-939B-102D-E525C4AEC1D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 name="Title 5">
            <a:extLst>
              <a:ext uri="{FF2B5EF4-FFF2-40B4-BE49-F238E27FC236}">
                <a16:creationId xmlns:a16="http://schemas.microsoft.com/office/drawing/2014/main" id="{AA81BC3F-49C2-E434-46C5-27002A2B6F96}"/>
              </a:ext>
            </a:extLst>
          </p:cNvPr>
          <p:cNvSpPr>
            <a:spLocks noGrp="1"/>
          </p:cNvSpPr>
          <p:nvPr>
            <p:ph type="title"/>
          </p:nvPr>
        </p:nvSpPr>
        <p:spPr>
          <a:xfrm>
            <a:off x="588963" y="2581622"/>
            <a:ext cx="2586037" cy="1107996"/>
          </a:xfrm>
        </p:spPr>
        <p:txBody>
          <a:bodyPr/>
          <a:lstStyle/>
          <a:p>
            <a:r>
              <a:rPr lang="en-US">
                <a:solidFill>
                  <a:schemeClr val="bg1"/>
                </a:solidFill>
              </a:rPr>
              <a:t>Report-only Mode</a:t>
            </a:r>
          </a:p>
        </p:txBody>
      </p:sp>
      <p:sp>
        <p:nvSpPr>
          <p:cNvPr id="33" name="Warning_E7BA" title="Icon of a triangle with an exclaimation point inside">
            <a:extLst>
              <a:ext uri="{FF2B5EF4-FFF2-40B4-BE49-F238E27FC236}">
                <a16:creationId xmlns:a16="http://schemas.microsoft.com/office/drawing/2014/main" id="{C97255AF-1BB2-5394-1C67-9762A48E5E0E}"/>
              </a:ext>
            </a:extLst>
          </p:cNvPr>
          <p:cNvSpPr>
            <a:spLocks noChangeAspect="1" noEditPoints="1"/>
          </p:cNvSpPr>
          <p:nvPr/>
        </p:nvSpPr>
        <p:spPr bwMode="auto">
          <a:xfrm>
            <a:off x="4757378" y="1200253"/>
            <a:ext cx="280438" cy="280581"/>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8" name="TextBox 17">
            <a:extLst>
              <a:ext uri="{FF2B5EF4-FFF2-40B4-BE49-F238E27FC236}">
                <a16:creationId xmlns:a16="http://schemas.microsoft.com/office/drawing/2014/main" id="{87DA79FB-F75B-73D0-252D-FACA26E7EB95}"/>
              </a:ext>
            </a:extLst>
          </p:cNvPr>
          <p:cNvSpPr txBox="1"/>
          <p:nvPr/>
        </p:nvSpPr>
        <p:spPr>
          <a:xfrm>
            <a:off x="4587240" y="1834303"/>
            <a:ext cx="7015796" cy="3046988"/>
          </a:xfrm>
          <a:prstGeom prst="rect">
            <a:avLst/>
          </a:prstGeom>
          <a:noFill/>
        </p:spPr>
        <p:txBody>
          <a:bodyPr wrap="square" lIns="0" tIns="0" rIns="0" bIns="0" rtlCol="0">
            <a:spAutoFit/>
          </a:bodyPr>
          <a:lstStyle/>
          <a:p>
            <a:pPr marL="0" indent="0" defTabSz="914367">
              <a:spcBef>
                <a:spcPts val="200"/>
              </a:spcBef>
              <a:spcAft>
                <a:spcPts val="100"/>
              </a:spcAft>
              <a:buNone/>
            </a:pPr>
            <a:r>
              <a:rPr lang="en-US"/>
              <a:t>Report-only mode is a Conditional Access policy state that allows administrators to evaluate the impact of Conditional Access policies before enabling them in their environment. In report-only mode:</a:t>
            </a:r>
          </a:p>
          <a:p>
            <a:pPr marL="347663" indent="-231775" defTabSz="914367">
              <a:spcBef>
                <a:spcPts val="200"/>
              </a:spcBef>
              <a:spcAft>
                <a:spcPts val="100"/>
              </a:spcAft>
              <a:buSzPct val="90000"/>
              <a:buFont typeface="Arial" panose="020B0604020202020204" pitchFamily="34" charset="0"/>
              <a:buChar char="•"/>
            </a:pPr>
            <a:r>
              <a:rPr lang="en-US" sz="1600"/>
              <a:t>Conditional Access policies can be enabled in report-only mode.</a:t>
            </a:r>
          </a:p>
          <a:p>
            <a:pPr marL="347663" indent="-231775" defTabSz="914367">
              <a:spcBef>
                <a:spcPts val="200"/>
              </a:spcBef>
              <a:spcAft>
                <a:spcPts val="100"/>
              </a:spcAft>
              <a:buSzPct val="90000"/>
              <a:buFont typeface="Arial" panose="020B0604020202020204" pitchFamily="34" charset="0"/>
              <a:buChar char="•"/>
            </a:pPr>
            <a:r>
              <a:rPr lang="en-US" sz="1600"/>
              <a:t>During sign-in, policies in report-only mode are evaluated but not enforced.</a:t>
            </a:r>
          </a:p>
          <a:p>
            <a:pPr marL="347663" indent="-231775" defTabSz="914367">
              <a:spcBef>
                <a:spcPts val="200"/>
              </a:spcBef>
              <a:spcAft>
                <a:spcPts val="100"/>
              </a:spcAft>
              <a:buSzPct val="90000"/>
              <a:buFont typeface="Arial" panose="020B0604020202020204" pitchFamily="34" charset="0"/>
              <a:buChar char="•"/>
            </a:pPr>
            <a:r>
              <a:rPr lang="en-US" sz="1600"/>
              <a:t>Results are logged in the Conditional Access and Report-only tabs of the Sign-in log details.</a:t>
            </a:r>
          </a:p>
          <a:p>
            <a:pPr marL="347663" indent="-231775" defTabSz="914367">
              <a:spcBef>
                <a:spcPts val="200"/>
              </a:spcBef>
              <a:spcAft>
                <a:spcPts val="100"/>
              </a:spcAft>
              <a:buSzPct val="90000"/>
              <a:buFont typeface="Arial" panose="020B0604020202020204" pitchFamily="34" charset="0"/>
              <a:buChar char="•"/>
            </a:pPr>
            <a:r>
              <a:rPr lang="en-US" sz="1600"/>
              <a:t>Customers with an Azure Monitor subscription can monitor the aggregate impact of their Conditional Access policies using the Conditional Access insights workbook.</a:t>
            </a:r>
          </a:p>
        </p:txBody>
      </p:sp>
      <p:pic>
        <p:nvPicPr>
          <p:cNvPr id="2" name="Picture 1" descr="A screen capture of a pop-up box on enable policy that selects on Report-only">
            <a:extLst>
              <a:ext uri="{FF2B5EF4-FFF2-40B4-BE49-F238E27FC236}">
                <a16:creationId xmlns:a16="http://schemas.microsoft.com/office/drawing/2014/main" id="{A1B3C6B0-C0A6-4262-30AD-46627A86A3B7}"/>
              </a:ext>
            </a:extLst>
          </p:cNvPr>
          <p:cNvPicPr>
            <a:picLocks noChangeAspect="1"/>
          </p:cNvPicPr>
          <p:nvPr/>
        </p:nvPicPr>
        <p:blipFill rotWithShape="1">
          <a:blip r:embed="rId3"/>
          <a:srcRect t="16053" b="16053"/>
          <a:stretch/>
        </p:blipFill>
        <p:spPr>
          <a:xfrm>
            <a:off x="4587240" y="4881292"/>
            <a:ext cx="3464564" cy="835522"/>
          </a:xfrm>
          <a:prstGeom prst="rect">
            <a:avLst/>
          </a:prstGeom>
        </p:spPr>
      </p:pic>
    </p:spTree>
    <p:extLst>
      <p:ext uri="{BB962C8B-B14F-4D97-AF65-F5344CB8AC3E}">
        <p14:creationId xmlns:p14="http://schemas.microsoft.com/office/powerpoint/2010/main" val="8678339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9AC2FA50-5D41-6931-8D42-15F9B10DCFE6}"/>
              </a:ext>
              <a:ext uri="{C183D7F6-B498-43B3-948B-1728B52AA6E4}">
                <adec:decorative xmlns:adec="http://schemas.microsoft.com/office/drawing/2017/decorative" val="1"/>
              </a:ext>
            </a:extLst>
          </p:cNvPr>
          <p:cNvGrpSpPr/>
          <p:nvPr/>
        </p:nvGrpSpPr>
        <p:grpSpPr>
          <a:xfrm>
            <a:off x="-2" y="195263"/>
            <a:ext cx="12192002" cy="6166222"/>
            <a:chOff x="-2" y="195263"/>
            <a:chExt cx="12192002" cy="6166222"/>
          </a:xfrm>
        </p:grpSpPr>
        <p:grpSp>
          <p:nvGrpSpPr>
            <p:cNvPr id="77" name="Group 76">
              <a:extLst>
                <a:ext uri="{FF2B5EF4-FFF2-40B4-BE49-F238E27FC236}">
                  <a16:creationId xmlns:a16="http://schemas.microsoft.com/office/drawing/2014/main" id="{DE9245AD-1291-A29C-5C3C-F2A0F7CB5D93}"/>
                </a:ext>
              </a:extLst>
            </p:cNvPr>
            <p:cNvGrpSpPr/>
            <p:nvPr/>
          </p:nvGrpSpPr>
          <p:grpSpPr>
            <a:xfrm>
              <a:off x="11441906" y="195263"/>
              <a:ext cx="352426" cy="352425"/>
              <a:chOff x="11441906" y="195263"/>
              <a:chExt cx="352426" cy="352425"/>
            </a:xfrm>
          </p:grpSpPr>
          <p:sp>
            <p:nvSpPr>
              <p:cNvPr id="14" name="Freeform: Shape 13">
                <a:extLst>
                  <a:ext uri="{FF2B5EF4-FFF2-40B4-BE49-F238E27FC236}">
                    <a16:creationId xmlns:a16="http://schemas.microsoft.com/office/drawing/2014/main" id="{EA79EA77-8211-D9AD-7B66-4BDEAAC1F132}"/>
                  </a:ext>
                  <a:ext uri="{C183D7F6-B498-43B3-948B-1728B52AA6E4}">
                    <adec:decorative xmlns:adec="http://schemas.microsoft.com/office/drawing/2017/decorative" val="1"/>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sp>
            <p:nvSpPr>
              <p:cNvPr id="20" name="Oval 19">
                <a:extLst>
                  <a:ext uri="{FF2B5EF4-FFF2-40B4-BE49-F238E27FC236}">
                    <a16:creationId xmlns:a16="http://schemas.microsoft.com/office/drawing/2014/main" id="{B2CF9F17-A61C-6237-818D-348DAC4388D8}"/>
                  </a:ext>
                </a:extLst>
              </p:cNvPr>
              <p:cNvSpPr/>
              <p:nvPr/>
            </p:nvSpPr>
            <p:spPr bwMode="auto">
              <a:xfrm>
                <a:off x="11453215" y="341621"/>
                <a:ext cx="6086" cy="60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2" name="Freeform: Shape 21">
              <a:extLst>
                <a:ext uri="{FF2B5EF4-FFF2-40B4-BE49-F238E27FC236}">
                  <a16:creationId xmlns:a16="http://schemas.microsoft.com/office/drawing/2014/main" id="{071A0BC4-6AC3-75E2-253D-1F4AD4EB5C1D}"/>
                </a:ext>
                <a:ext uri="{C183D7F6-B498-43B3-948B-1728B52AA6E4}">
                  <adec:decorative xmlns:adec="http://schemas.microsoft.com/office/drawing/2017/decorative" val="1"/>
                </a:ext>
              </a:extLst>
            </p:cNvPr>
            <p:cNvSpPr/>
            <p:nvPr/>
          </p:nvSpPr>
          <p:spPr bwMode="auto">
            <a:xfrm flipH="1">
              <a:off x="6894507" y="1556265"/>
              <a:ext cx="5297493"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5F4569-F17E-2253-6319-B0AEA6E995FD}"/>
                </a:ext>
                <a:ext uri="{C183D7F6-B498-43B3-948B-1728B52AA6E4}">
                  <adec:decorative xmlns:adec="http://schemas.microsoft.com/office/drawing/2017/decorative" val="1"/>
                </a:ext>
              </a:extLst>
            </p:cNvPr>
            <p:cNvCxnSpPr>
              <a:cxnSpLocks/>
            </p:cNvCxnSpPr>
            <p:nvPr/>
          </p:nvCxnSpPr>
          <p:spPr>
            <a:xfrm>
              <a:off x="1637782" y="2581496"/>
              <a:ext cx="488659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681E4E-4C7C-8E6F-BE48-7C660F0E7115}"/>
                </a:ext>
                <a:ext uri="{C183D7F6-B498-43B3-948B-1728B52AA6E4}">
                  <adec:decorative xmlns:adec="http://schemas.microsoft.com/office/drawing/2017/decorative" val="1"/>
                </a:ext>
              </a:extLst>
            </p:cNvPr>
            <p:cNvCxnSpPr>
              <a:cxnSpLocks/>
            </p:cNvCxnSpPr>
            <p:nvPr/>
          </p:nvCxnSpPr>
          <p:spPr>
            <a:xfrm>
              <a:off x="1637782" y="5256360"/>
              <a:ext cx="488659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8CC731-2793-D6CB-2D76-5B977C99371A}"/>
                </a:ext>
                <a:ext uri="{C183D7F6-B498-43B3-948B-1728B52AA6E4}">
                  <adec:decorative xmlns:adec="http://schemas.microsoft.com/office/drawing/2017/decorative" val="1"/>
                </a:ext>
              </a:extLst>
            </p:cNvPr>
            <p:cNvCxnSpPr>
              <a:cxnSpLocks/>
            </p:cNvCxnSpPr>
            <p:nvPr/>
          </p:nvCxnSpPr>
          <p:spPr>
            <a:xfrm>
              <a:off x="1637782" y="3918928"/>
              <a:ext cx="488659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Arrow: Bent 30">
              <a:extLst>
                <a:ext uri="{FF2B5EF4-FFF2-40B4-BE49-F238E27FC236}">
                  <a16:creationId xmlns:a16="http://schemas.microsoft.com/office/drawing/2014/main" id="{91520DF9-D4F6-40D7-B377-08BB4DF63831}"/>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2" name="Arrow: Bent 31">
              <a:extLst>
                <a:ext uri="{FF2B5EF4-FFF2-40B4-BE49-F238E27FC236}">
                  <a16:creationId xmlns:a16="http://schemas.microsoft.com/office/drawing/2014/main" id="{013DA8CB-27A6-F282-2A8C-5B9B3A23D48E}"/>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3" name="Rectangle: Top Corners Rounded 22">
              <a:extLst>
                <a:ext uri="{FF2B5EF4-FFF2-40B4-BE49-F238E27FC236}">
                  <a16:creationId xmlns:a16="http://schemas.microsoft.com/office/drawing/2014/main" id="{6A9FD27B-8DC2-7D76-9A39-105804ABDB79}"/>
                </a:ext>
                <a:ext uri="{C183D7F6-B498-43B3-948B-1728B52AA6E4}">
                  <adec:decorative xmlns:adec="http://schemas.microsoft.com/office/drawing/2017/decorative" val="1"/>
                </a:ext>
              </a:extLst>
            </p:cNvPr>
            <p:cNvSpPr/>
            <p:nvPr/>
          </p:nvSpPr>
          <p:spPr bwMode="auto">
            <a:xfrm rot="5400000" flipH="1">
              <a:off x="661195" y="163950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3" name="Oval 32">
              <a:extLst>
                <a:ext uri="{FF2B5EF4-FFF2-40B4-BE49-F238E27FC236}">
                  <a16:creationId xmlns:a16="http://schemas.microsoft.com/office/drawing/2014/main" id="{55537777-3062-DFE0-5655-606CAC0EA4DE}"/>
                </a:ext>
              </a:extLst>
            </p:cNvPr>
            <p:cNvSpPr/>
            <p:nvPr/>
          </p:nvSpPr>
          <p:spPr bwMode="auto">
            <a:xfrm>
              <a:off x="787944" y="1778588"/>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24" name="Rectangle: Top Corners Rounded 23">
              <a:extLst>
                <a:ext uri="{FF2B5EF4-FFF2-40B4-BE49-F238E27FC236}">
                  <a16:creationId xmlns:a16="http://schemas.microsoft.com/office/drawing/2014/main" id="{4D89583B-2DFB-0BDB-4328-951EFF5B534F}"/>
                </a:ext>
                <a:ext uri="{C183D7F6-B498-43B3-948B-1728B52AA6E4}">
                  <adec:decorative xmlns:adec="http://schemas.microsoft.com/office/drawing/2017/decorative" val="1"/>
                </a:ext>
              </a:extLst>
            </p:cNvPr>
            <p:cNvSpPr/>
            <p:nvPr/>
          </p:nvSpPr>
          <p:spPr bwMode="auto">
            <a:xfrm rot="5400000" flipH="1">
              <a:off x="661195" y="28692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5" name="Oval 34">
              <a:extLst>
                <a:ext uri="{FF2B5EF4-FFF2-40B4-BE49-F238E27FC236}">
                  <a16:creationId xmlns:a16="http://schemas.microsoft.com/office/drawing/2014/main" id="{959CDA8B-ABC5-D28E-ED80-04A52CF41F4F}"/>
                </a:ext>
              </a:extLst>
            </p:cNvPr>
            <p:cNvSpPr/>
            <p:nvPr/>
          </p:nvSpPr>
          <p:spPr bwMode="auto">
            <a:xfrm>
              <a:off x="787944" y="3008298"/>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25" name="Rectangle: Top Corners Rounded 24">
              <a:extLst>
                <a:ext uri="{FF2B5EF4-FFF2-40B4-BE49-F238E27FC236}">
                  <a16:creationId xmlns:a16="http://schemas.microsoft.com/office/drawing/2014/main" id="{DC4FA94F-7085-7AE3-7CDA-8FA698776A94}"/>
                </a:ext>
                <a:ext uri="{C183D7F6-B498-43B3-948B-1728B52AA6E4}">
                  <adec:decorative xmlns:adec="http://schemas.microsoft.com/office/drawing/2017/decorative" val="1"/>
                </a:ext>
              </a:extLst>
            </p:cNvPr>
            <p:cNvSpPr/>
            <p:nvPr/>
          </p:nvSpPr>
          <p:spPr bwMode="auto">
            <a:xfrm rot="5400000" flipH="1">
              <a:off x="661195" y="4203930"/>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7" name="Oval 36">
              <a:extLst>
                <a:ext uri="{FF2B5EF4-FFF2-40B4-BE49-F238E27FC236}">
                  <a16:creationId xmlns:a16="http://schemas.microsoft.com/office/drawing/2014/main" id="{55334BC1-03EF-B3A1-08AB-F18645C7C7BB}"/>
                </a:ext>
              </a:extLst>
            </p:cNvPr>
            <p:cNvSpPr/>
            <p:nvPr/>
          </p:nvSpPr>
          <p:spPr bwMode="auto">
            <a:xfrm>
              <a:off x="787944" y="4343017"/>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26" name="Rectangle: Top Corners Rounded 25">
              <a:extLst>
                <a:ext uri="{FF2B5EF4-FFF2-40B4-BE49-F238E27FC236}">
                  <a16:creationId xmlns:a16="http://schemas.microsoft.com/office/drawing/2014/main" id="{5AF34B7C-EC07-B741-6693-A670D69F1644}"/>
                </a:ext>
                <a:ext uri="{C183D7F6-B498-43B3-948B-1728B52AA6E4}">
                  <adec:decorative xmlns:adec="http://schemas.microsoft.com/office/drawing/2017/decorative" val="1"/>
                </a:ext>
              </a:extLst>
            </p:cNvPr>
            <p:cNvSpPr/>
            <p:nvPr/>
          </p:nvSpPr>
          <p:spPr bwMode="auto">
            <a:xfrm rot="5400000" flipH="1">
              <a:off x="661195" y="5347943"/>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9" name="Oval 38">
              <a:extLst>
                <a:ext uri="{FF2B5EF4-FFF2-40B4-BE49-F238E27FC236}">
                  <a16:creationId xmlns:a16="http://schemas.microsoft.com/office/drawing/2014/main" id="{190B76DE-3F0D-0C79-9D97-4FDDFF73D883}"/>
                </a:ext>
              </a:extLst>
            </p:cNvPr>
            <p:cNvSpPr/>
            <p:nvPr/>
          </p:nvSpPr>
          <p:spPr bwMode="auto">
            <a:xfrm>
              <a:off x="787944" y="5487030"/>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sp>
        <p:nvSpPr>
          <p:cNvPr id="6" name="Title 5">
            <a:extLst>
              <a:ext uri="{FF2B5EF4-FFF2-40B4-BE49-F238E27FC236}">
                <a16:creationId xmlns:a16="http://schemas.microsoft.com/office/drawing/2014/main" id="{CA16E4E0-1EBE-F17F-1F61-E8137764C0F3}"/>
              </a:ext>
            </a:extLst>
          </p:cNvPr>
          <p:cNvSpPr>
            <a:spLocks noGrp="1"/>
          </p:cNvSpPr>
          <p:nvPr>
            <p:ph type="title"/>
          </p:nvPr>
        </p:nvSpPr>
        <p:spPr>
          <a:xfrm>
            <a:off x="588263" y="457200"/>
            <a:ext cx="11018520" cy="492443"/>
          </a:xfrm>
        </p:spPr>
        <p:txBody>
          <a:bodyPr/>
          <a:lstStyle/>
          <a:p>
            <a:r>
              <a:rPr lang="en-US" sz="3200" dirty="0"/>
              <a:t>Report-only Mode </a:t>
            </a:r>
          </a:p>
        </p:txBody>
      </p:sp>
      <p:sp>
        <p:nvSpPr>
          <p:cNvPr id="43" name="TextBox 42">
            <a:extLst>
              <a:ext uri="{FF2B5EF4-FFF2-40B4-BE49-F238E27FC236}">
                <a16:creationId xmlns:a16="http://schemas.microsoft.com/office/drawing/2014/main" id="{9B4548B1-B487-326E-FC03-2322FA570986}"/>
              </a:ext>
            </a:extLst>
          </p:cNvPr>
          <p:cNvSpPr txBox="1"/>
          <p:nvPr/>
        </p:nvSpPr>
        <p:spPr>
          <a:xfrm>
            <a:off x="594360" y="1179576"/>
            <a:ext cx="10683240" cy="276999"/>
          </a:xfrm>
          <a:prstGeom prst="rect">
            <a:avLst/>
          </a:prstGeom>
          <a:noFill/>
        </p:spPr>
        <p:txBody>
          <a:bodyPr wrap="square" lIns="0" tIns="0" rIns="0" bIns="0">
            <a:spAutoFit/>
          </a:bodyPr>
          <a:lstStyle/>
          <a:p>
            <a:pPr indent="0">
              <a:spcBef>
                <a:spcPts val="600"/>
              </a:spcBef>
              <a:buNone/>
            </a:pPr>
            <a:r>
              <a:rPr lang="en-US">
                <a:latin typeface="+mj-lt"/>
              </a:rPr>
              <a:t>Status Results</a:t>
            </a:r>
          </a:p>
        </p:txBody>
      </p:sp>
      <p:sp>
        <p:nvSpPr>
          <p:cNvPr id="62" name="check 3" title="Icon of a checkmark with a circle around it">
            <a:extLst>
              <a:ext uri="{FF2B5EF4-FFF2-40B4-BE49-F238E27FC236}">
                <a16:creationId xmlns:a16="http://schemas.microsoft.com/office/drawing/2014/main" id="{0684EBCF-6762-5CCA-C1E4-0A94792C4FD7}"/>
              </a:ext>
            </a:extLst>
          </p:cNvPr>
          <p:cNvSpPr>
            <a:spLocks noChangeAspect="1" noEditPoints="1"/>
          </p:cNvSpPr>
          <p:nvPr/>
        </p:nvSpPr>
        <p:spPr bwMode="auto">
          <a:xfrm>
            <a:off x="880122" y="1871634"/>
            <a:ext cx="299471" cy="29773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Box 33">
            <a:extLst>
              <a:ext uri="{FF2B5EF4-FFF2-40B4-BE49-F238E27FC236}">
                <a16:creationId xmlns:a16="http://schemas.microsoft.com/office/drawing/2014/main" id="{22EE1CE5-919B-DD0E-0112-9A2F9D36C1E7}"/>
              </a:ext>
            </a:extLst>
          </p:cNvPr>
          <p:cNvSpPr txBox="1"/>
          <p:nvPr/>
        </p:nvSpPr>
        <p:spPr>
          <a:xfrm>
            <a:off x="1637782" y="1640787"/>
            <a:ext cx="4886590" cy="746358"/>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Success</a:t>
            </a:r>
          </a:p>
          <a:p>
            <a:pPr>
              <a:spcBef>
                <a:spcPts val="300"/>
              </a:spcBef>
            </a:pPr>
            <a:r>
              <a:rPr lang="en-US" sz="1400"/>
              <a:t>All configured policy conditions, required non-interactive grant controls, and session controls were satisfied.</a:t>
            </a:r>
            <a:endParaRPr lang="en-US" sz="1400">
              <a:cs typeface="Segoe UI"/>
            </a:endParaRPr>
          </a:p>
        </p:txBody>
      </p:sp>
      <p:sp>
        <p:nvSpPr>
          <p:cNvPr id="64" name="illegal" title="Icon of a circle with a diagonal line through it">
            <a:extLst>
              <a:ext uri="{FF2B5EF4-FFF2-40B4-BE49-F238E27FC236}">
                <a16:creationId xmlns:a16="http://schemas.microsoft.com/office/drawing/2014/main" id="{FE65F1CD-6E7D-9726-B61E-F936CB917521}"/>
              </a:ext>
            </a:extLst>
          </p:cNvPr>
          <p:cNvSpPr>
            <a:spLocks noChangeAspect="1" noEditPoints="1"/>
          </p:cNvSpPr>
          <p:nvPr/>
        </p:nvSpPr>
        <p:spPr bwMode="auto">
          <a:xfrm>
            <a:off x="880996" y="3101757"/>
            <a:ext cx="297724" cy="2969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a:extLst>
              <a:ext uri="{FF2B5EF4-FFF2-40B4-BE49-F238E27FC236}">
                <a16:creationId xmlns:a16="http://schemas.microsoft.com/office/drawing/2014/main" id="{4E7ACB84-C769-A3FD-6D17-BFEB831ED772}"/>
              </a:ext>
            </a:extLst>
          </p:cNvPr>
          <p:cNvSpPr txBox="1"/>
          <p:nvPr/>
        </p:nvSpPr>
        <p:spPr>
          <a:xfrm>
            <a:off x="1637782" y="2762775"/>
            <a:ext cx="4886590" cy="961802"/>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Failure</a:t>
            </a:r>
          </a:p>
          <a:p>
            <a:pPr marL="0" lvl="1">
              <a:spcBef>
                <a:spcPts val="300"/>
              </a:spcBef>
            </a:pPr>
            <a:r>
              <a:rPr lang="en-US" sz="1400"/>
              <a:t>All configured policy conditions were satisfied but not all the required non-interactive grant controls or session controls were satisfied.</a:t>
            </a:r>
          </a:p>
        </p:txBody>
      </p:sp>
      <p:sp>
        <p:nvSpPr>
          <p:cNvPr id="66" name="Touch_E815" title="Icon of a closed hand with one finger pressing a button">
            <a:extLst>
              <a:ext uri="{FF2B5EF4-FFF2-40B4-BE49-F238E27FC236}">
                <a16:creationId xmlns:a16="http://schemas.microsoft.com/office/drawing/2014/main" id="{BDB34B01-5AB7-01A9-AB01-376111B4130E}"/>
              </a:ext>
            </a:extLst>
          </p:cNvPr>
          <p:cNvSpPr>
            <a:spLocks noChangeAspect="1" noEditPoints="1"/>
          </p:cNvSpPr>
          <p:nvPr/>
        </p:nvSpPr>
        <p:spPr bwMode="auto">
          <a:xfrm>
            <a:off x="923713" y="4429802"/>
            <a:ext cx="212288" cy="310256"/>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5" name="TextBox 44">
            <a:extLst>
              <a:ext uri="{FF2B5EF4-FFF2-40B4-BE49-F238E27FC236}">
                <a16:creationId xmlns:a16="http://schemas.microsoft.com/office/drawing/2014/main" id="{3B2D59CA-BE66-AAC9-9DA1-5C090A70F4E9}"/>
              </a:ext>
            </a:extLst>
          </p:cNvPr>
          <p:cNvSpPr txBox="1"/>
          <p:nvPr/>
        </p:nvSpPr>
        <p:spPr>
          <a:xfrm>
            <a:off x="1637782" y="4100207"/>
            <a:ext cx="4886590" cy="961802"/>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User action required</a:t>
            </a:r>
          </a:p>
          <a:p>
            <a:pPr marL="0" lvl="1">
              <a:spcBef>
                <a:spcPts val="300"/>
              </a:spcBef>
            </a:pPr>
            <a:r>
              <a:rPr lang="en-US" sz="1400"/>
              <a:t>All configured policy conditions were satisfied but user action would be required to satisfy the required grant controls or session controls.</a:t>
            </a:r>
          </a:p>
        </p:txBody>
      </p:sp>
      <p:sp>
        <p:nvSpPr>
          <p:cNvPr id="68" name="Warning_E7BA" title="Icon of a triangle with an exclaimation point inside">
            <a:extLst>
              <a:ext uri="{FF2B5EF4-FFF2-40B4-BE49-F238E27FC236}">
                <a16:creationId xmlns:a16="http://schemas.microsoft.com/office/drawing/2014/main" id="{EAD68FE5-1EF2-4535-EB03-70E4B2BAB173}"/>
              </a:ext>
            </a:extLst>
          </p:cNvPr>
          <p:cNvSpPr>
            <a:spLocks noChangeAspect="1" noEditPoints="1"/>
          </p:cNvSpPr>
          <p:nvPr/>
        </p:nvSpPr>
        <p:spPr bwMode="auto">
          <a:xfrm>
            <a:off x="895171" y="5594189"/>
            <a:ext cx="269372" cy="2695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6" name="TextBox 45">
            <a:extLst>
              <a:ext uri="{FF2B5EF4-FFF2-40B4-BE49-F238E27FC236}">
                <a16:creationId xmlns:a16="http://schemas.microsoft.com/office/drawing/2014/main" id="{901C8F66-912B-77DB-45E4-6900A5239BCD}"/>
              </a:ext>
            </a:extLst>
          </p:cNvPr>
          <p:cNvSpPr txBox="1"/>
          <p:nvPr/>
        </p:nvSpPr>
        <p:spPr>
          <a:xfrm>
            <a:off x="1637782" y="5456950"/>
            <a:ext cx="4886590" cy="530915"/>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Not applied</a:t>
            </a:r>
          </a:p>
          <a:p>
            <a:pPr marL="0" lvl="1">
              <a:spcBef>
                <a:spcPts val="300"/>
              </a:spcBef>
            </a:pPr>
            <a:r>
              <a:rPr lang="en-US" sz="1400"/>
              <a:t>Not all configured policy conditions were satisfied.</a:t>
            </a:r>
          </a:p>
        </p:txBody>
      </p:sp>
      <p:pic>
        <p:nvPicPr>
          <p:cNvPr id="53" name="Picture 52" descr="A screen capture on Activity Details: Sign-in that highlights on the report-only tab">
            <a:extLst>
              <a:ext uri="{FF2B5EF4-FFF2-40B4-BE49-F238E27FC236}">
                <a16:creationId xmlns:a16="http://schemas.microsoft.com/office/drawing/2014/main" id="{AEA03BF6-1DAB-DDF4-9F36-C56A438288A0}"/>
              </a:ext>
            </a:extLst>
          </p:cNvPr>
          <p:cNvPicPr>
            <a:picLocks noChangeAspect="1"/>
          </p:cNvPicPr>
          <p:nvPr/>
        </p:nvPicPr>
        <p:blipFill rotWithShape="1">
          <a:blip r:embed="rId3"/>
          <a:srcRect l="52237" t="47" r="228" b="44332"/>
          <a:stretch/>
        </p:blipFill>
        <p:spPr>
          <a:xfrm>
            <a:off x="7098665" y="4317774"/>
            <a:ext cx="4511398" cy="1663872"/>
          </a:xfrm>
          <a:prstGeom prst="roundRect">
            <a:avLst>
              <a:gd name="adj" fmla="val 4525"/>
            </a:avLst>
          </a:prstGeom>
          <a:ln w="3175">
            <a:solidFill>
              <a:schemeClr val="bg1">
                <a:lumMod val="75000"/>
              </a:schemeClr>
            </a:solidFill>
          </a:ln>
        </p:spPr>
      </p:pic>
      <p:pic>
        <p:nvPicPr>
          <p:cNvPr id="3" name="Image 2">
            <a:extLst>
              <a:ext uri="{FF2B5EF4-FFF2-40B4-BE49-F238E27FC236}">
                <a16:creationId xmlns:a16="http://schemas.microsoft.com/office/drawing/2014/main" id="{1F1708F1-D2FF-5B58-A0B3-AFFD34692309}"/>
              </a:ext>
            </a:extLst>
          </p:cNvPr>
          <p:cNvPicPr>
            <a:picLocks noChangeAspect="1"/>
          </p:cNvPicPr>
          <p:nvPr/>
        </p:nvPicPr>
        <p:blipFill>
          <a:blip r:embed="rId4"/>
          <a:stretch>
            <a:fillRect/>
          </a:stretch>
        </p:blipFill>
        <p:spPr>
          <a:xfrm>
            <a:off x="7098665" y="1837990"/>
            <a:ext cx="6190224" cy="2264329"/>
          </a:xfrm>
          <a:prstGeom prst="roundRect">
            <a:avLst>
              <a:gd name="adj" fmla="val 4525"/>
            </a:avLst>
          </a:prstGeom>
          <a:ln w="3175">
            <a:solidFill>
              <a:schemeClr val="bg1">
                <a:lumMod val="75000"/>
              </a:schemeClr>
            </a:solidFill>
          </a:ln>
        </p:spPr>
      </p:pic>
    </p:spTree>
    <p:extLst>
      <p:ext uri="{BB962C8B-B14F-4D97-AF65-F5344CB8AC3E}">
        <p14:creationId xmlns:p14="http://schemas.microsoft.com/office/powerpoint/2010/main" val="54861760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92DD7D-3E6B-D48D-BC8F-781B3419778B}"/>
              </a:ext>
              <a:ext uri="{C183D7F6-B498-43B3-948B-1728B52AA6E4}">
                <adec:decorative xmlns:adec="http://schemas.microsoft.com/office/drawing/2017/decorative" val="1"/>
              </a:ext>
            </a:extLst>
          </p:cNvPr>
          <p:cNvGrpSpPr/>
          <p:nvPr/>
        </p:nvGrpSpPr>
        <p:grpSpPr>
          <a:xfrm>
            <a:off x="-2" y="341621"/>
            <a:ext cx="12077702" cy="5927419"/>
            <a:chOff x="-2" y="341621"/>
            <a:chExt cx="12077702" cy="5927419"/>
          </a:xfrm>
        </p:grpSpPr>
        <p:sp>
          <p:nvSpPr>
            <p:cNvPr id="15" name="Oval 14">
              <a:extLst>
                <a:ext uri="{FF2B5EF4-FFF2-40B4-BE49-F238E27FC236}">
                  <a16:creationId xmlns:a16="http://schemas.microsoft.com/office/drawing/2014/main" id="{02B2FE45-97E0-AB04-6603-D7892A517502}"/>
                </a:ext>
              </a:extLst>
            </p:cNvPr>
            <p:cNvSpPr/>
            <p:nvPr/>
          </p:nvSpPr>
          <p:spPr bwMode="auto">
            <a:xfrm>
              <a:off x="11453215" y="341621"/>
              <a:ext cx="6086" cy="60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F6F9E1A-49C6-F411-CCCB-C9A3696B949F}"/>
                </a:ext>
                <a:ext uri="{C183D7F6-B498-43B3-948B-1728B52AA6E4}">
                  <adec:decorative xmlns:adec="http://schemas.microsoft.com/office/drawing/2017/decorative" val="1"/>
                </a:ext>
              </a:extLst>
            </p:cNvPr>
            <p:cNvSpPr/>
            <p:nvPr/>
          </p:nvSpPr>
          <p:spPr bwMode="auto">
            <a:xfrm rot="5400000" flipH="1">
              <a:off x="-2066928" y="3440113"/>
              <a:ext cx="4895853"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18" name="Rectangle: Rounded Corners 17">
              <a:extLst>
                <a:ext uri="{FF2B5EF4-FFF2-40B4-BE49-F238E27FC236}">
                  <a16:creationId xmlns:a16="http://schemas.microsoft.com/office/drawing/2014/main" id="{2F499306-BC86-F0FA-92DE-45C998BB28BB}"/>
                </a:ext>
                <a:ext uri="{C183D7F6-B498-43B3-948B-1728B52AA6E4}">
                  <adec:decorative xmlns:adec="http://schemas.microsoft.com/office/drawing/2017/decorative" val="1"/>
                </a:ext>
              </a:extLst>
            </p:cNvPr>
            <p:cNvSpPr/>
            <p:nvPr/>
          </p:nvSpPr>
          <p:spPr bwMode="auto">
            <a:xfrm>
              <a:off x="393700" y="1454093"/>
              <a:ext cx="11684000" cy="4734043"/>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cxnSp>
        <p:nvCxnSpPr>
          <p:cNvPr id="20" name="Straight Connector 19">
            <a:extLst>
              <a:ext uri="{FF2B5EF4-FFF2-40B4-BE49-F238E27FC236}">
                <a16:creationId xmlns:a16="http://schemas.microsoft.com/office/drawing/2014/main" id="{0A14992A-77E8-09A6-31E2-4AC5329B97A5}"/>
              </a:ext>
              <a:ext uri="{C183D7F6-B498-43B3-948B-1728B52AA6E4}">
                <adec:decorative xmlns:adec="http://schemas.microsoft.com/office/drawing/2017/decorative" val="1"/>
              </a:ext>
            </a:extLst>
          </p:cNvPr>
          <p:cNvCxnSpPr>
            <a:cxnSpLocks/>
          </p:cNvCxnSpPr>
          <p:nvPr/>
        </p:nvCxnSpPr>
        <p:spPr>
          <a:xfrm>
            <a:off x="594360" y="3819395"/>
            <a:ext cx="53175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6">
            <a:extLst>
              <a:ext uri="{FF2B5EF4-FFF2-40B4-BE49-F238E27FC236}">
                <a16:creationId xmlns:a16="http://schemas.microsoft.com/office/drawing/2014/main" id="{2AFFA1A9-E144-351E-DC24-B8544B5E7340}"/>
              </a:ext>
            </a:extLst>
          </p:cNvPr>
          <p:cNvSpPr>
            <a:spLocks noGrp="1"/>
          </p:cNvSpPr>
          <p:nvPr>
            <p:ph type="title"/>
          </p:nvPr>
        </p:nvSpPr>
        <p:spPr>
          <a:xfrm>
            <a:off x="588963" y="457200"/>
            <a:ext cx="11017250" cy="492443"/>
          </a:xfrm>
        </p:spPr>
        <p:txBody>
          <a:bodyPr/>
          <a:lstStyle/>
          <a:p>
            <a:r>
              <a:rPr lang="en-GB" sz="3200" dirty="0"/>
              <a:t>What If Tool</a:t>
            </a:r>
          </a:p>
        </p:txBody>
      </p:sp>
      <p:sp>
        <p:nvSpPr>
          <p:cNvPr id="19" name="TextBox 18">
            <a:extLst>
              <a:ext uri="{FF2B5EF4-FFF2-40B4-BE49-F238E27FC236}">
                <a16:creationId xmlns:a16="http://schemas.microsoft.com/office/drawing/2014/main" id="{3F101120-E67C-04D7-13B7-827FAA676090}"/>
              </a:ext>
            </a:extLst>
          </p:cNvPr>
          <p:cNvSpPr txBox="1"/>
          <p:nvPr/>
        </p:nvSpPr>
        <p:spPr>
          <a:xfrm>
            <a:off x="594360" y="1751308"/>
            <a:ext cx="5317533" cy="1846659"/>
          </a:xfrm>
          <a:prstGeom prst="rect">
            <a:avLst/>
          </a:prstGeom>
          <a:noFill/>
        </p:spPr>
        <p:txBody>
          <a:bodyPr wrap="square" lIns="0" tIns="0" rIns="0" bIns="0">
            <a:spAutoFit/>
          </a:bodyPr>
          <a:lstStyle/>
          <a:p>
            <a:pPr indent="0" defTabSz="932742">
              <a:spcBef>
                <a:spcPts val="600"/>
              </a:spcBef>
              <a:buNone/>
            </a:pPr>
            <a:r>
              <a:rPr lang="en-US" sz="2000"/>
              <a:t>Allows you to understand the impact of your conditional access policies on your environment. Instead of test driving your policies by performing multiple sign-ins manually, this tool enables you to evaluate a simulated sign-in of a user.</a:t>
            </a:r>
          </a:p>
        </p:txBody>
      </p:sp>
      <p:sp>
        <p:nvSpPr>
          <p:cNvPr id="21" name="TextBox 20">
            <a:extLst>
              <a:ext uri="{FF2B5EF4-FFF2-40B4-BE49-F238E27FC236}">
                <a16:creationId xmlns:a16="http://schemas.microsoft.com/office/drawing/2014/main" id="{01B25725-AC87-EB63-9DBC-0063EB850F17}"/>
              </a:ext>
            </a:extLst>
          </p:cNvPr>
          <p:cNvSpPr txBox="1"/>
          <p:nvPr/>
        </p:nvSpPr>
        <p:spPr>
          <a:xfrm>
            <a:off x="594360" y="4040822"/>
            <a:ext cx="5317533" cy="1231106"/>
          </a:xfrm>
          <a:prstGeom prst="rect">
            <a:avLst/>
          </a:prstGeom>
          <a:noFill/>
        </p:spPr>
        <p:txBody>
          <a:bodyPr wrap="square" lIns="0" tIns="0" rIns="0" bIns="0">
            <a:spAutoFit/>
          </a:bodyPr>
          <a:lstStyle/>
          <a:p>
            <a:pPr marL="0" indent="0" defTabSz="932742">
              <a:spcBef>
                <a:spcPts val="600"/>
              </a:spcBef>
              <a:buNone/>
            </a:pPr>
            <a:r>
              <a:rPr lang="en-US" sz="2000"/>
              <a:t>The what if tools also provides a way to quickly determine the policies that apply to a specific user. You can use the information, for example, if you need to troubleshoot an issue.</a:t>
            </a:r>
          </a:p>
        </p:txBody>
      </p:sp>
      <p:pic>
        <p:nvPicPr>
          <p:cNvPr id="3" name="Image 2">
            <a:extLst>
              <a:ext uri="{FF2B5EF4-FFF2-40B4-BE49-F238E27FC236}">
                <a16:creationId xmlns:a16="http://schemas.microsoft.com/office/drawing/2014/main" id="{21A91DE6-3885-794E-9C0D-0CC267C647D5}"/>
              </a:ext>
            </a:extLst>
          </p:cNvPr>
          <p:cNvPicPr>
            <a:picLocks noChangeAspect="1"/>
          </p:cNvPicPr>
          <p:nvPr/>
        </p:nvPicPr>
        <p:blipFill>
          <a:blip r:embed="rId3"/>
          <a:stretch>
            <a:fillRect/>
          </a:stretch>
        </p:blipFill>
        <p:spPr>
          <a:xfrm>
            <a:off x="6280109" y="2269193"/>
            <a:ext cx="5433807" cy="3100403"/>
          </a:xfrm>
          <a:prstGeom prst="rect">
            <a:avLst/>
          </a:prstGeom>
        </p:spPr>
      </p:pic>
    </p:spTree>
    <p:extLst>
      <p:ext uri="{BB962C8B-B14F-4D97-AF65-F5344CB8AC3E}">
        <p14:creationId xmlns:p14="http://schemas.microsoft.com/office/powerpoint/2010/main" val="7986943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F7C51F-B011-65DD-6FC9-FD1F36DAC4BE}"/>
              </a:ext>
              <a:ext uri="{C183D7F6-B498-43B3-948B-1728B52AA6E4}">
                <adec:decorative xmlns:adec="http://schemas.microsoft.com/office/drawing/2017/decorative" val="1"/>
              </a:ext>
            </a:extLst>
          </p:cNvPr>
          <p:cNvGrpSpPr/>
          <p:nvPr/>
        </p:nvGrpSpPr>
        <p:grpSpPr>
          <a:xfrm>
            <a:off x="-2" y="207517"/>
            <a:ext cx="12077702" cy="6061523"/>
            <a:chOff x="-2" y="207517"/>
            <a:chExt cx="12077702" cy="6061523"/>
          </a:xfrm>
        </p:grpSpPr>
        <p:sp>
          <p:nvSpPr>
            <p:cNvPr id="23" name="Rectangle: Top Corners Rounded 22">
              <a:extLst>
                <a:ext uri="{FF2B5EF4-FFF2-40B4-BE49-F238E27FC236}">
                  <a16:creationId xmlns:a16="http://schemas.microsoft.com/office/drawing/2014/main" id="{00C1E48B-DE52-819D-887E-CFAD9DD82070}"/>
                </a:ext>
                <a:ext uri="{C183D7F6-B498-43B3-948B-1728B52AA6E4}">
                  <adec:decorative xmlns:adec="http://schemas.microsoft.com/office/drawing/2017/decorative" val="1"/>
                </a:ext>
              </a:extLst>
            </p:cNvPr>
            <p:cNvSpPr/>
            <p:nvPr/>
          </p:nvSpPr>
          <p:spPr bwMode="auto">
            <a:xfrm rot="5400000" flipH="1">
              <a:off x="-2066928" y="3440113"/>
              <a:ext cx="4895853"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4" name="Rectangle: Rounded Corners 23">
              <a:extLst>
                <a:ext uri="{FF2B5EF4-FFF2-40B4-BE49-F238E27FC236}">
                  <a16:creationId xmlns:a16="http://schemas.microsoft.com/office/drawing/2014/main" id="{1D63B159-7954-0D41-EAB3-6AA26FDA0A95}"/>
                </a:ext>
                <a:ext uri="{C183D7F6-B498-43B3-948B-1728B52AA6E4}">
                  <adec:decorative xmlns:adec="http://schemas.microsoft.com/office/drawing/2017/decorative" val="1"/>
                </a:ext>
              </a:extLst>
            </p:cNvPr>
            <p:cNvSpPr/>
            <p:nvPr/>
          </p:nvSpPr>
          <p:spPr bwMode="auto">
            <a:xfrm>
              <a:off x="393700" y="1454093"/>
              <a:ext cx="11684000" cy="4734043"/>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35" name="Arc 6_1_1">
              <a:extLst>
                <a:ext uri="{FF2B5EF4-FFF2-40B4-BE49-F238E27FC236}">
                  <a16:creationId xmlns:a16="http://schemas.microsoft.com/office/drawing/2014/main" id="{343CEBF9-4CB8-E4B9-95D4-C7A6828521BE}"/>
                </a:ext>
              </a:extLst>
            </p:cNvPr>
            <p:cNvSpPr/>
            <p:nvPr/>
          </p:nvSpPr>
          <p:spPr bwMode="auto">
            <a:xfrm rot="6118602">
              <a:off x="11454163" y="207517"/>
              <a:ext cx="327915" cy="327916"/>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sp>
        <p:nvSpPr>
          <p:cNvPr id="19" name="Title 18">
            <a:extLst>
              <a:ext uri="{FF2B5EF4-FFF2-40B4-BE49-F238E27FC236}">
                <a16:creationId xmlns:a16="http://schemas.microsoft.com/office/drawing/2014/main" id="{DE384110-48E0-0DCF-B1C2-D06E52A8A38B}"/>
              </a:ext>
            </a:extLst>
          </p:cNvPr>
          <p:cNvSpPr>
            <a:spLocks noGrp="1"/>
          </p:cNvSpPr>
          <p:nvPr>
            <p:ph type="title"/>
          </p:nvPr>
        </p:nvSpPr>
        <p:spPr>
          <a:xfrm>
            <a:off x="588263" y="457200"/>
            <a:ext cx="11018520" cy="492443"/>
          </a:xfrm>
        </p:spPr>
        <p:txBody>
          <a:bodyPr/>
          <a:lstStyle/>
          <a:p>
            <a:r>
              <a:rPr lang="en-GB" sz="3200" dirty="0"/>
              <a:t>What If Tool </a:t>
            </a:r>
          </a:p>
        </p:txBody>
      </p:sp>
      <p:sp>
        <p:nvSpPr>
          <p:cNvPr id="25" name="TextBox 24">
            <a:extLst>
              <a:ext uri="{FF2B5EF4-FFF2-40B4-BE49-F238E27FC236}">
                <a16:creationId xmlns:a16="http://schemas.microsoft.com/office/drawing/2014/main" id="{0F325A39-E55F-A4F8-2985-E4BD08EE6CFE}"/>
              </a:ext>
            </a:extLst>
          </p:cNvPr>
          <p:cNvSpPr txBox="1"/>
          <p:nvPr/>
        </p:nvSpPr>
        <p:spPr>
          <a:xfrm>
            <a:off x="594360" y="1751308"/>
            <a:ext cx="6377940" cy="2923877"/>
          </a:xfrm>
          <a:prstGeom prst="rect">
            <a:avLst/>
          </a:prstGeom>
          <a:noFill/>
        </p:spPr>
        <p:txBody>
          <a:bodyPr wrap="square" lIns="0" tIns="0" rIns="0" bIns="0">
            <a:spAutoFit/>
          </a:bodyPr>
          <a:lstStyle/>
          <a:p>
            <a:pPr defTabSz="932742">
              <a:spcAft>
                <a:spcPts val="1200"/>
              </a:spcAft>
            </a:pPr>
            <a:r>
              <a:rPr lang="en-US" sz="2000"/>
              <a:t>Configure the settings of the sign-in scenario you want to simulate.</a:t>
            </a:r>
          </a:p>
          <a:p>
            <a:pPr defTabSz="932742">
              <a:spcAft>
                <a:spcPts val="1200"/>
              </a:spcAft>
            </a:pPr>
            <a:r>
              <a:rPr lang="en-US" sz="2000"/>
              <a:t>These settings can include:</a:t>
            </a:r>
          </a:p>
          <a:p>
            <a:pPr marL="342900" indent="-284163" defTabSz="932742">
              <a:spcAft>
                <a:spcPts val="1200"/>
              </a:spcAft>
              <a:buFont typeface="Arial" panose="020B0604020202020204" pitchFamily="34" charset="0"/>
              <a:buChar char="•"/>
            </a:pPr>
            <a:r>
              <a:rPr lang="en-US"/>
              <a:t>The </a:t>
            </a:r>
            <a:r>
              <a:rPr lang="en-US">
                <a:latin typeface="+mj-lt"/>
              </a:rPr>
              <a:t>user or workload identity</a:t>
            </a:r>
            <a:r>
              <a:rPr lang="en-US"/>
              <a:t> you want to test </a:t>
            </a:r>
          </a:p>
          <a:p>
            <a:pPr marL="342900" indent="-284163" defTabSz="932742">
              <a:spcAft>
                <a:spcPts val="1200"/>
              </a:spcAft>
              <a:buFont typeface="Arial" panose="020B0604020202020204" pitchFamily="34" charset="0"/>
              <a:buChar char="•"/>
            </a:pPr>
            <a:r>
              <a:rPr lang="en-US"/>
              <a:t>The </a:t>
            </a:r>
            <a:r>
              <a:rPr lang="en-US">
                <a:latin typeface="+mj-lt"/>
              </a:rPr>
              <a:t>cloud apps, actions or authentication context</a:t>
            </a:r>
            <a:r>
              <a:rPr lang="en-US"/>
              <a:t> the user would attempt to access</a:t>
            </a:r>
          </a:p>
          <a:p>
            <a:pPr marL="342900" indent="-284163" defTabSz="932742">
              <a:spcAft>
                <a:spcPts val="1200"/>
              </a:spcAft>
              <a:buFont typeface="Arial" panose="020B0604020202020204" pitchFamily="34" charset="0"/>
              <a:buChar char="•"/>
            </a:pPr>
            <a:r>
              <a:rPr lang="en-US"/>
              <a:t>The </a:t>
            </a:r>
            <a:r>
              <a:rPr lang="en-US">
                <a:latin typeface="+mj-lt"/>
              </a:rPr>
              <a:t>conditions</a:t>
            </a:r>
            <a:r>
              <a:rPr lang="en-US"/>
              <a:t> under which access to the configures cloud apps is performed</a:t>
            </a:r>
          </a:p>
        </p:txBody>
      </p:sp>
      <p:pic>
        <p:nvPicPr>
          <p:cNvPr id="7" name="Image 6">
            <a:extLst>
              <a:ext uri="{FF2B5EF4-FFF2-40B4-BE49-F238E27FC236}">
                <a16:creationId xmlns:a16="http://schemas.microsoft.com/office/drawing/2014/main" id="{E35716CA-665E-8625-03EE-0E9C309E257C}"/>
              </a:ext>
            </a:extLst>
          </p:cNvPr>
          <p:cNvPicPr>
            <a:picLocks noChangeAspect="1"/>
          </p:cNvPicPr>
          <p:nvPr/>
        </p:nvPicPr>
        <p:blipFill>
          <a:blip r:embed="rId3"/>
          <a:stretch>
            <a:fillRect/>
          </a:stretch>
        </p:blipFill>
        <p:spPr>
          <a:xfrm>
            <a:off x="7926586" y="483443"/>
            <a:ext cx="3429176" cy="6274122"/>
          </a:xfrm>
          <a:prstGeom prst="rect">
            <a:avLst/>
          </a:prstGeom>
        </p:spPr>
      </p:pic>
    </p:spTree>
    <p:extLst>
      <p:ext uri="{BB962C8B-B14F-4D97-AF65-F5344CB8AC3E}">
        <p14:creationId xmlns:p14="http://schemas.microsoft.com/office/powerpoint/2010/main" val="21423990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33ADB5F-9885-874A-4200-6A6108B3FF9F}"/>
              </a:ext>
              <a:ext uri="{C183D7F6-B498-43B3-948B-1728B52AA6E4}">
                <adec:decorative xmlns:adec="http://schemas.microsoft.com/office/drawing/2017/decorative" val="1"/>
              </a:ext>
            </a:extLst>
          </p:cNvPr>
          <p:cNvSpPr/>
          <p:nvPr/>
        </p:nvSpPr>
        <p:spPr bwMode="auto">
          <a:xfrm>
            <a:off x="588963" y="1320800"/>
            <a:ext cx="11017250" cy="4894264"/>
          </a:xfrm>
          <a:prstGeom prst="roundRect">
            <a:avLst>
              <a:gd name="adj" fmla="val 2151"/>
            </a:avLst>
          </a:prstGeom>
          <a:noFill/>
          <a:ln>
            <a:solidFill>
              <a:schemeClr val="bg1">
                <a:lumMod val="75000"/>
              </a:schemeClr>
            </a:solid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tx1"/>
              </a:solidFill>
              <a:ea typeface="Segoe UI" pitchFamily="34" charset="0"/>
              <a:cs typeface="Segoe UI" pitchFamily="34" charset="0"/>
            </a:endParaRPr>
          </a:p>
        </p:txBody>
      </p:sp>
      <p:sp>
        <p:nvSpPr>
          <p:cNvPr id="9" name="Title 8">
            <a:extLst>
              <a:ext uri="{FF2B5EF4-FFF2-40B4-BE49-F238E27FC236}">
                <a16:creationId xmlns:a16="http://schemas.microsoft.com/office/drawing/2014/main" id="{B320453A-F788-74A7-45A6-438B666956E1}"/>
              </a:ext>
            </a:extLst>
          </p:cNvPr>
          <p:cNvSpPr>
            <a:spLocks noGrp="1"/>
          </p:cNvSpPr>
          <p:nvPr>
            <p:ph type="title"/>
          </p:nvPr>
        </p:nvSpPr>
        <p:spPr>
          <a:xfrm>
            <a:off x="588963" y="457200"/>
            <a:ext cx="11017250" cy="492443"/>
          </a:xfrm>
        </p:spPr>
        <p:txBody>
          <a:bodyPr/>
          <a:lstStyle/>
          <a:p>
            <a:r>
              <a:rPr lang="en-GB" sz="3200" dirty="0"/>
              <a:t>What If Tool  </a:t>
            </a:r>
          </a:p>
        </p:txBody>
      </p:sp>
      <p:pic>
        <p:nvPicPr>
          <p:cNvPr id="24" name="Picture 23" descr="A screen capture showing Evaluation results on the policy that will apply tab">
            <a:extLst>
              <a:ext uri="{FF2B5EF4-FFF2-40B4-BE49-F238E27FC236}">
                <a16:creationId xmlns:a16="http://schemas.microsoft.com/office/drawing/2014/main" id="{6D3F0D09-FA7D-6B8B-C9ED-014717223CF2}"/>
              </a:ext>
            </a:extLst>
          </p:cNvPr>
          <p:cNvPicPr>
            <a:picLocks noChangeAspect="1"/>
          </p:cNvPicPr>
          <p:nvPr/>
        </p:nvPicPr>
        <p:blipFill>
          <a:blip r:embed="rId3"/>
          <a:stretch>
            <a:fillRect/>
          </a:stretch>
        </p:blipFill>
        <p:spPr>
          <a:xfrm>
            <a:off x="723901" y="1456659"/>
            <a:ext cx="9481467" cy="2330323"/>
          </a:xfrm>
          <a:prstGeom prst="roundRect">
            <a:avLst>
              <a:gd name="adj" fmla="val 3435"/>
            </a:avLst>
          </a:prstGeom>
          <a:ln w="3175">
            <a:solidFill>
              <a:schemeClr val="bg1">
                <a:lumMod val="75000"/>
              </a:schemeClr>
            </a:solidFill>
          </a:ln>
        </p:spPr>
      </p:pic>
      <p:sp>
        <p:nvSpPr>
          <p:cNvPr id="27" name="Rectangle: Rounded Corners 26">
            <a:extLst>
              <a:ext uri="{FF2B5EF4-FFF2-40B4-BE49-F238E27FC236}">
                <a16:creationId xmlns:a16="http://schemas.microsoft.com/office/drawing/2014/main" id="{9E423C0C-7A59-8BE5-024F-4F39CFD61422}"/>
              </a:ext>
              <a:ext uri="{C183D7F6-B498-43B3-948B-1728B52AA6E4}">
                <adec:decorative xmlns:adec="http://schemas.microsoft.com/office/drawing/2017/decorative" val="0"/>
              </a:ext>
            </a:extLst>
          </p:cNvPr>
          <p:cNvSpPr/>
          <p:nvPr/>
        </p:nvSpPr>
        <p:spPr>
          <a:xfrm>
            <a:off x="723901" y="4001526"/>
            <a:ext cx="3096653" cy="951738"/>
          </a:xfrm>
          <a:prstGeom prst="roundRect">
            <a:avLst>
              <a:gd name="adj" fmla="val 74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b="1">
                <a:solidFill>
                  <a:schemeClr val="tx1"/>
                </a:solidFill>
                <a:latin typeface="+mj-lt"/>
              </a:rPr>
              <a:t>Policies that will apply</a:t>
            </a:r>
          </a:p>
        </p:txBody>
      </p:sp>
      <p:pic>
        <p:nvPicPr>
          <p:cNvPr id="25" name="Picture 24" descr="A screen capture showing Evaluation results on the policy that will not apply tab">
            <a:extLst>
              <a:ext uri="{FF2B5EF4-FFF2-40B4-BE49-F238E27FC236}">
                <a16:creationId xmlns:a16="http://schemas.microsoft.com/office/drawing/2014/main" id="{0B1E28BA-0CB5-F936-D5F0-194CCA541560}"/>
              </a:ext>
            </a:extLst>
          </p:cNvPr>
          <p:cNvPicPr>
            <a:picLocks noChangeAspect="1"/>
          </p:cNvPicPr>
          <p:nvPr/>
        </p:nvPicPr>
        <p:blipFill>
          <a:blip r:embed="rId4"/>
          <a:stretch>
            <a:fillRect/>
          </a:stretch>
        </p:blipFill>
        <p:spPr>
          <a:xfrm>
            <a:off x="4200526" y="1456659"/>
            <a:ext cx="7267574" cy="4662887"/>
          </a:xfrm>
          <a:prstGeom prst="roundRect">
            <a:avLst>
              <a:gd name="adj" fmla="val 2073"/>
            </a:avLst>
          </a:prstGeom>
          <a:ln w="3175">
            <a:solidFill>
              <a:schemeClr val="bg1">
                <a:lumMod val="75000"/>
              </a:schemeClr>
            </a:solidFill>
          </a:ln>
        </p:spPr>
      </p:pic>
      <p:sp>
        <p:nvSpPr>
          <p:cNvPr id="26" name="Rectangle: Rounded Corners 25">
            <a:extLst>
              <a:ext uri="{FF2B5EF4-FFF2-40B4-BE49-F238E27FC236}">
                <a16:creationId xmlns:a16="http://schemas.microsoft.com/office/drawing/2014/main" id="{62C09911-6BBD-6BBD-AD15-F00D403AB7EB}"/>
              </a:ext>
              <a:ext uri="{C183D7F6-B498-43B3-948B-1728B52AA6E4}">
                <adec:decorative xmlns:adec="http://schemas.microsoft.com/office/drawing/2017/decorative" val="0"/>
              </a:ext>
            </a:extLst>
          </p:cNvPr>
          <p:cNvSpPr/>
          <p:nvPr/>
        </p:nvSpPr>
        <p:spPr>
          <a:xfrm>
            <a:off x="7924800" y="4723001"/>
            <a:ext cx="3096653" cy="951738"/>
          </a:xfrm>
          <a:prstGeom prst="roundRect">
            <a:avLst>
              <a:gd name="adj" fmla="val 74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b="1">
                <a:solidFill>
                  <a:schemeClr val="tx1"/>
                </a:solidFill>
                <a:latin typeface="+mj-lt"/>
              </a:rPr>
              <a:t>Policies that will not Apply And Reason why</a:t>
            </a:r>
          </a:p>
        </p:txBody>
      </p:sp>
    </p:spTree>
    <p:extLst>
      <p:ext uri="{BB962C8B-B14F-4D97-AF65-F5344CB8AC3E}">
        <p14:creationId xmlns:p14="http://schemas.microsoft.com/office/powerpoint/2010/main" val="24943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8BBDF-E887-C17F-C7E4-357FEB78B148}"/>
              </a:ext>
            </a:extLst>
          </p:cNvPr>
          <p:cNvSpPr>
            <a:spLocks noGrp="1"/>
          </p:cNvSpPr>
          <p:nvPr>
            <p:ph type="title"/>
          </p:nvPr>
        </p:nvSpPr>
        <p:spPr>
          <a:xfrm>
            <a:off x="588263" y="457200"/>
            <a:ext cx="11018520" cy="492443"/>
          </a:xfrm>
        </p:spPr>
        <p:txBody>
          <a:bodyPr/>
          <a:lstStyle/>
          <a:p>
            <a:r>
              <a:rPr lang="en-US" sz="3200" dirty="0"/>
              <a:t>Policy Templates (Preview)</a:t>
            </a:r>
            <a:endParaRPr lang="de-DE" sz="3200" dirty="0"/>
          </a:p>
        </p:txBody>
      </p:sp>
      <p:grpSp>
        <p:nvGrpSpPr>
          <p:cNvPr id="9" name="Group 8">
            <a:extLst>
              <a:ext uri="{FF2B5EF4-FFF2-40B4-BE49-F238E27FC236}">
                <a16:creationId xmlns:a16="http://schemas.microsoft.com/office/drawing/2014/main" id="{834635B0-3EBE-97B0-441B-B106D755DD06}"/>
              </a:ext>
              <a:ext uri="{C183D7F6-B498-43B3-948B-1728B52AA6E4}">
                <adec:decorative xmlns:adec="http://schemas.microsoft.com/office/drawing/2017/decorative" val="1"/>
              </a:ext>
            </a:extLst>
          </p:cNvPr>
          <p:cNvGrpSpPr/>
          <p:nvPr/>
        </p:nvGrpSpPr>
        <p:grpSpPr>
          <a:xfrm>
            <a:off x="11403808" y="157163"/>
            <a:ext cx="788194" cy="428627"/>
            <a:chOff x="11403808" y="157163"/>
            <a:chExt cx="788194" cy="428627"/>
          </a:xfrm>
        </p:grpSpPr>
        <p:sp>
          <p:nvSpPr>
            <p:cNvPr id="10" name="Rectangle: Top Corners Rounded 9">
              <a:extLst>
                <a:ext uri="{FF2B5EF4-FFF2-40B4-BE49-F238E27FC236}">
                  <a16:creationId xmlns:a16="http://schemas.microsoft.com/office/drawing/2014/main" id="{9275606B-EDA2-A9D1-45C7-81AEF5F2C6A9}"/>
                </a:ext>
              </a:extLst>
            </p:cNvPr>
            <p:cNvSpPr/>
            <p:nvPr/>
          </p:nvSpPr>
          <p:spPr>
            <a:xfrm rot="5400000" flipV="1">
              <a:off x="11583591" y="-22620"/>
              <a:ext cx="428627" cy="788194"/>
            </a:xfrm>
            <a:prstGeom prst="round2SameRect">
              <a:avLst>
                <a:gd name="adj1" fmla="val 50000"/>
                <a:gd name="adj2" fmla="val 0"/>
              </a:avLst>
            </a:prstGeom>
            <a:solidFill>
              <a:srgbClr val="C3E5FF"/>
            </a:solidFill>
            <a:ln w="751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70662D8-571C-AC7F-0D97-2FCC59760C18}"/>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28C91620-6BB3-6347-5155-44726E629461}"/>
                </a:ext>
                <a:ext uri="{C183D7F6-B498-43B3-948B-1728B52AA6E4}">
                  <adec:decorative xmlns:adec="http://schemas.microsoft.com/office/drawing/2017/decorative" val="1"/>
                </a:ext>
              </a:extLst>
            </p:cNvPr>
            <p:cNvGrpSpPr>
              <a:grpSpLocks/>
            </p:cNvGrpSpPr>
            <p:nvPr/>
          </p:nvGrpSpPr>
          <p:grpSpPr>
            <a:xfrm>
              <a:off x="11441906" y="195264"/>
              <a:ext cx="352426" cy="352425"/>
              <a:chOff x="10890332" y="1293129"/>
              <a:chExt cx="529550" cy="529550"/>
            </a:xfrm>
          </p:grpSpPr>
          <p:sp>
            <p:nvSpPr>
              <p:cNvPr id="14" name="Oval 13">
                <a:extLst>
                  <a:ext uri="{FF2B5EF4-FFF2-40B4-BE49-F238E27FC236}">
                    <a16:creationId xmlns:a16="http://schemas.microsoft.com/office/drawing/2014/main" id="{A3D05A8B-4AFA-9C4E-B827-1E88712C4A81}"/>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5" name="Arc 14">
                <a:extLst>
                  <a:ext uri="{FF2B5EF4-FFF2-40B4-BE49-F238E27FC236}">
                    <a16:creationId xmlns:a16="http://schemas.microsoft.com/office/drawing/2014/main" id="{1AB7748D-645B-8744-8D6A-65F0ED5FEBC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6" name="Arc 6_1">
                <a:extLst>
                  <a:ext uri="{FF2B5EF4-FFF2-40B4-BE49-F238E27FC236}">
                    <a16:creationId xmlns:a16="http://schemas.microsoft.com/office/drawing/2014/main" id="{63E7ABC5-ED20-A91C-E11D-AD4236D16BDF}"/>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6_1_1">
                <a:extLst>
                  <a:ext uri="{FF2B5EF4-FFF2-40B4-BE49-F238E27FC236}">
                    <a16:creationId xmlns:a16="http://schemas.microsoft.com/office/drawing/2014/main" id="{8C3F5B8E-515F-8F81-A907-20EA215F639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 name="Oval 17">
                <a:extLst>
                  <a:ext uri="{FF2B5EF4-FFF2-40B4-BE49-F238E27FC236}">
                    <a16:creationId xmlns:a16="http://schemas.microsoft.com/office/drawing/2014/main" id="{9C2DF15F-B9AA-EB39-92BE-9E7D239ECC1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E6AB05A5-3AA8-25DA-7831-6381AAB7A643}"/>
                </a:ext>
              </a:extLst>
            </p:cNvPr>
            <p:cNvSpPr/>
            <p:nvPr/>
          </p:nvSpPr>
          <p:spPr>
            <a:xfrm>
              <a:off x="11546682" y="280989"/>
              <a:ext cx="142875" cy="180975"/>
            </a:xfrm>
            <a:custGeom>
              <a:avLst/>
              <a:gdLst>
                <a:gd name="connsiteX0" fmla="*/ 70323 w 142875"/>
                <a:gd name="connsiteY0" fmla="*/ 138960 h 180975"/>
                <a:gd name="connsiteX1" fmla="*/ 70323 w 142875"/>
                <a:gd name="connsiteY1" fmla="*/ -16 h 180975"/>
                <a:gd name="connsiteX2" fmla="*/ 104232 w 142875"/>
                <a:gd name="connsiteY2" fmla="*/ 27474 h 180975"/>
                <a:gd name="connsiteX3" fmla="*/ 70323 w 142875"/>
                <a:gd name="connsiteY3" fmla="*/ -16 h 180975"/>
                <a:gd name="connsiteX4" fmla="*/ 35652 w 142875"/>
                <a:gd name="connsiteY4" fmla="*/ 27474 h 180975"/>
                <a:gd name="connsiteX5" fmla="*/ -1496 w 142875"/>
                <a:gd name="connsiteY5" fmla="*/ 180959 h 180975"/>
                <a:gd name="connsiteX6" fmla="*/ 141380 w 142875"/>
                <a:gd name="connsiteY6" fmla="*/ 180959 h 180975"/>
                <a:gd name="connsiteX7" fmla="*/ 141380 w 142875"/>
                <a:gd name="connsiteY7" fmla="*/ 67182 h 180975"/>
                <a:gd name="connsiteX8" fmla="*/ -1496 w 142875"/>
                <a:gd name="connsiteY8" fmla="*/ 67182 h 180975"/>
                <a:gd name="connsiteX9" fmla="*/ -1496 w 142875"/>
                <a:gd name="connsiteY9" fmla="*/ 180959 h 180975"/>
                <a:gd name="connsiteX10" fmla="*/ -1496 w 142875"/>
                <a:gd name="connsiteY10" fmla="*/ 18095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80975">
                  <a:moveTo>
                    <a:pt x="70323" y="138960"/>
                  </a:moveTo>
                  <a:lnTo>
                    <a:pt x="70323" y="-16"/>
                  </a:lnTo>
                  <a:moveTo>
                    <a:pt x="104232" y="27474"/>
                  </a:moveTo>
                  <a:lnTo>
                    <a:pt x="70323" y="-16"/>
                  </a:lnTo>
                  <a:lnTo>
                    <a:pt x="35652" y="27474"/>
                  </a:lnTo>
                  <a:moveTo>
                    <a:pt x="-1496" y="180959"/>
                  </a:moveTo>
                  <a:lnTo>
                    <a:pt x="141380" y="180959"/>
                  </a:lnTo>
                  <a:lnTo>
                    <a:pt x="141380" y="67182"/>
                  </a:lnTo>
                  <a:lnTo>
                    <a:pt x="-1496" y="67182"/>
                  </a:lnTo>
                  <a:lnTo>
                    <a:pt x="-1496" y="180959"/>
                  </a:lnTo>
                  <a:lnTo>
                    <a:pt x="-1496" y="180959"/>
                  </a:lnTo>
                </a:path>
              </a:pathLst>
            </a:custGeom>
            <a:noFill/>
            <a:ln w="12517" cap="sq">
              <a:solidFill>
                <a:srgbClr val="0078D4"/>
              </a:solid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1DFDCB2D-D141-9CB1-50BC-BD9C1585E22D}"/>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20" name="Freeform: Shape 19">
              <a:extLst>
                <a:ext uri="{FF2B5EF4-FFF2-40B4-BE49-F238E27FC236}">
                  <a16:creationId xmlns:a16="http://schemas.microsoft.com/office/drawing/2014/main" id="{63C60F0D-8B4E-1C2F-BE6C-63D85C39D2A2}"/>
                </a:ext>
                <a:ext uri="{C183D7F6-B498-43B3-948B-1728B52AA6E4}">
                  <adec:decorative xmlns:adec="http://schemas.microsoft.com/office/drawing/2017/decorative" val="1"/>
                </a:ext>
              </a:extLst>
            </p:cNvPr>
            <p:cNvSpPr/>
            <p:nvPr/>
          </p:nvSpPr>
          <p:spPr bwMode="auto">
            <a:xfrm flipH="1">
              <a:off x="6894514" y="1556265"/>
              <a:ext cx="5297485"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1" name="Arrow: Bent 20">
              <a:extLst>
                <a:ext uri="{FF2B5EF4-FFF2-40B4-BE49-F238E27FC236}">
                  <a16:creationId xmlns:a16="http://schemas.microsoft.com/office/drawing/2014/main" id="{3DF0D2B4-CF92-9E8F-08F1-2EFE9A205561}"/>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Arrow: Bent 21">
              <a:extLst>
                <a:ext uri="{FF2B5EF4-FFF2-40B4-BE49-F238E27FC236}">
                  <a16:creationId xmlns:a16="http://schemas.microsoft.com/office/drawing/2014/main" id="{18D1C102-A1FB-14C1-385E-C9AFC91E513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3" name="Group 22">
              <a:extLst>
                <a:ext uri="{FF2B5EF4-FFF2-40B4-BE49-F238E27FC236}">
                  <a16:creationId xmlns:a16="http://schemas.microsoft.com/office/drawing/2014/main" id="{A08A4532-F18B-282E-4EC3-D8A6E3A58622}"/>
                </a:ext>
              </a:extLst>
            </p:cNvPr>
            <p:cNvGrpSpPr/>
            <p:nvPr/>
          </p:nvGrpSpPr>
          <p:grpSpPr>
            <a:xfrm>
              <a:off x="472260" y="1795921"/>
              <a:ext cx="219354" cy="219354"/>
              <a:chOff x="472260" y="1795921"/>
              <a:chExt cx="219354" cy="219354"/>
            </a:xfrm>
          </p:grpSpPr>
          <p:sp>
            <p:nvSpPr>
              <p:cNvPr id="24" name="Oval 23">
                <a:extLst>
                  <a:ext uri="{FF2B5EF4-FFF2-40B4-BE49-F238E27FC236}">
                    <a16:creationId xmlns:a16="http://schemas.microsoft.com/office/drawing/2014/main" id="{8DEC8293-8F01-C7F2-C60C-03D67B4C2329}"/>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FC4B1A0D-B060-3755-07A8-FC370EBAB4AC}"/>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236527C5-7709-9032-80F3-5EAEDE51857D}"/>
              </a:ext>
            </a:extLst>
          </p:cNvPr>
          <p:cNvSpPr txBox="1">
            <a:spLocks/>
          </p:cNvSpPr>
          <p:nvPr/>
        </p:nvSpPr>
        <p:spPr>
          <a:xfrm>
            <a:off x="771526" y="1783949"/>
            <a:ext cx="5755406" cy="3554819"/>
          </a:xfrm>
          <a:prstGeom prst="rect">
            <a:avLst/>
          </a:prstGeom>
          <a:noFill/>
        </p:spPr>
        <p:txBody>
          <a:bodyPr wrap="square" lIns="0" tIns="0" rIns="0" bIns="0" rtlCol="0" anchor="t">
            <a:spAutoFit/>
          </a:bodyPr>
          <a:lstStyle/>
          <a:p>
            <a:pPr defTabSz="914192">
              <a:spcAft>
                <a:spcPts val="600"/>
              </a:spcAft>
            </a:pPr>
            <a:r>
              <a:rPr lang="en-US">
                <a:cs typeface="Segoe UI"/>
              </a:rPr>
              <a:t>Policy templates provide a convenient method to deploy new policies aligned with Microsoft recommendations.</a:t>
            </a:r>
          </a:p>
          <a:p>
            <a:pPr marL="285750" indent="-171450" defTabSz="914192">
              <a:spcAft>
                <a:spcPts val="600"/>
              </a:spcAft>
              <a:buFont typeface="Arial" panose="020B0604020202020204" pitchFamily="34" charset="0"/>
              <a:buChar char="•"/>
            </a:pPr>
            <a:r>
              <a:rPr lang="en-US" sz="1600">
                <a:cs typeface="Segoe UI"/>
              </a:rPr>
              <a:t>Templates are grouped into scenario categories:</a:t>
            </a:r>
          </a:p>
          <a:p>
            <a:pPr marL="685800" indent="-285750" defTabSz="914192">
              <a:spcAft>
                <a:spcPts val="600"/>
              </a:spcAft>
              <a:buFont typeface="Segoe UI" panose="020B0502040204020203" pitchFamily="34" charset="0"/>
              <a:buChar char="–"/>
            </a:pPr>
            <a:r>
              <a:rPr lang="en-US" sz="1400">
                <a:cs typeface="Segoe UI"/>
              </a:rPr>
              <a:t>Secure foundation</a:t>
            </a:r>
          </a:p>
          <a:p>
            <a:pPr marL="685800" indent="-285750" defTabSz="914192">
              <a:spcAft>
                <a:spcPts val="600"/>
              </a:spcAft>
              <a:buFont typeface="Segoe UI" panose="020B0502040204020203" pitchFamily="34" charset="0"/>
              <a:buChar char="–"/>
            </a:pPr>
            <a:r>
              <a:rPr lang="en-US" sz="1400">
                <a:cs typeface="Segoe UI"/>
              </a:rPr>
              <a:t>Zero Trust</a:t>
            </a:r>
          </a:p>
          <a:p>
            <a:pPr marL="685800" indent="-285750" defTabSz="914192">
              <a:spcAft>
                <a:spcPts val="600"/>
              </a:spcAft>
              <a:buFont typeface="Segoe UI" panose="020B0502040204020203" pitchFamily="34" charset="0"/>
              <a:buChar char="–"/>
            </a:pPr>
            <a:r>
              <a:rPr lang="en-US" sz="1400">
                <a:cs typeface="Segoe UI"/>
              </a:rPr>
              <a:t>Remote work</a:t>
            </a:r>
          </a:p>
          <a:p>
            <a:pPr marL="685800" indent="-285750" defTabSz="914192">
              <a:spcAft>
                <a:spcPts val="600"/>
              </a:spcAft>
              <a:buFont typeface="Segoe UI" panose="020B0502040204020203" pitchFamily="34" charset="0"/>
              <a:buChar char="–"/>
            </a:pPr>
            <a:r>
              <a:rPr lang="en-US" sz="1400">
                <a:cs typeface="Segoe UI"/>
              </a:rPr>
              <a:t>Protect administrator</a:t>
            </a:r>
          </a:p>
          <a:p>
            <a:pPr marL="685800" indent="-285750" defTabSz="914192">
              <a:spcAft>
                <a:spcPts val="600"/>
              </a:spcAft>
              <a:buFont typeface="Segoe UI" panose="020B0502040204020203" pitchFamily="34" charset="0"/>
              <a:buChar char="–"/>
            </a:pPr>
            <a:r>
              <a:rPr lang="en-US" sz="1400">
                <a:cs typeface="Segoe UI"/>
              </a:rPr>
              <a:t>Emerging threats</a:t>
            </a:r>
          </a:p>
          <a:p>
            <a:pPr marL="685800" indent="-285750" defTabSz="914192">
              <a:spcAft>
                <a:spcPts val="600"/>
              </a:spcAft>
              <a:buFont typeface="Segoe UI" panose="020B0502040204020203" pitchFamily="34" charset="0"/>
              <a:buChar char="–"/>
            </a:pPr>
            <a:r>
              <a:rPr lang="en-US" sz="1400">
                <a:cs typeface="Segoe UI"/>
              </a:rPr>
              <a:t>All</a:t>
            </a:r>
          </a:p>
          <a:p>
            <a:pPr marL="285750" indent="-171450" defTabSz="914192">
              <a:spcAft>
                <a:spcPts val="600"/>
              </a:spcAft>
              <a:buFont typeface="Arial" panose="020B0604020202020204" pitchFamily="34" charset="0"/>
              <a:buChar char="•"/>
            </a:pPr>
            <a:r>
              <a:rPr lang="en-US" sz="1600">
                <a:cs typeface="Segoe UI"/>
              </a:rPr>
              <a:t>Templates can be reviewed and adapted before applying</a:t>
            </a:r>
          </a:p>
          <a:p>
            <a:pPr marL="285750" indent="-171450" defTabSz="914192">
              <a:spcAft>
                <a:spcPts val="600"/>
              </a:spcAft>
              <a:buFont typeface="Arial" panose="020B0604020202020204" pitchFamily="34" charset="0"/>
              <a:buChar char="•"/>
            </a:pPr>
            <a:r>
              <a:rPr lang="en-US" sz="1600">
                <a:cs typeface="Segoe UI"/>
              </a:rPr>
              <a:t>Ability to upload custom policy files to create your own policy templates</a:t>
            </a:r>
          </a:p>
        </p:txBody>
      </p:sp>
      <p:pic>
        <p:nvPicPr>
          <p:cNvPr id="6" name="Image 5">
            <a:extLst>
              <a:ext uri="{FF2B5EF4-FFF2-40B4-BE49-F238E27FC236}">
                <a16:creationId xmlns:a16="http://schemas.microsoft.com/office/drawing/2014/main" id="{C3F7638B-0F14-6297-C7B7-B9C880117512}"/>
              </a:ext>
            </a:extLst>
          </p:cNvPr>
          <p:cNvPicPr>
            <a:picLocks noChangeAspect="1"/>
          </p:cNvPicPr>
          <p:nvPr/>
        </p:nvPicPr>
        <p:blipFill>
          <a:blip r:embed="rId3"/>
          <a:stretch>
            <a:fillRect/>
          </a:stretch>
        </p:blipFill>
        <p:spPr>
          <a:xfrm>
            <a:off x="7630438" y="1795921"/>
            <a:ext cx="4089302" cy="4321045"/>
          </a:xfrm>
          <a:prstGeom prst="rect">
            <a:avLst/>
          </a:prstGeom>
        </p:spPr>
      </p:pic>
    </p:spTree>
    <p:extLst>
      <p:ext uri="{BB962C8B-B14F-4D97-AF65-F5344CB8AC3E}">
        <p14:creationId xmlns:p14="http://schemas.microsoft.com/office/powerpoint/2010/main" val="58719068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91A1-A51E-EBE3-8E0F-6A7C41D3EEB8}"/>
              </a:ext>
            </a:extLst>
          </p:cNvPr>
          <p:cNvSpPr>
            <a:spLocks noGrp="1"/>
          </p:cNvSpPr>
          <p:nvPr>
            <p:ph type="title"/>
          </p:nvPr>
        </p:nvSpPr>
        <p:spPr>
          <a:xfrm>
            <a:off x="588963" y="457200"/>
            <a:ext cx="11017250" cy="492443"/>
          </a:xfrm>
        </p:spPr>
        <p:txBody>
          <a:bodyPr/>
          <a:lstStyle/>
          <a:p>
            <a:r>
              <a:rPr lang="en-US" sz="3200" dirty="0"/>
              <a:t>Common Policies for Conditional Access</a:t>
            </a:r>
            <a:endParaRPr lang="de-DE" sz="3200" dirty="0"/>
          </a:p>
        </p:txBody>
      </p:sp>
      <p:grpSp>
        <p:nvGrpSpPr>
          <p:cNvPr id="8" name="Group 7">
            <a:extLst>
              <a:ext uri="{FF2B5EF4-FFF2-40B4-BE49-F238E27FC236}">
                <a16:creationId xmlns:a16="http://schemas.microsoft.com/office/drawing/2014/main" id="{C4BA0072-5DAB-91BF-77AF-A30C2195ABBA}"/>
              </a:ext>
              <a:ext uri="{C183D7F6-B498-43B3-948B-1728B52AA6E4}">
                <adec:decorative xmlns:adec="http://schemas.microsoft.com/office/drawing/2017/decorative" val="1"/>
              </a:ext>
            </a:extLst>
          </p:cNvPr>
          <p:cNvGrpSpPr/>
          <p:nvPr/>
        </p:nvGrpSpPr>
        <p:grpSpPr>
          <a:xfrm>
            <a:off x="-2" y="1264165"/>
            <a:ext cx="12192002" cy="5300147"/>
            <a:chOff x="-2" y="1264165"/>
            <a:chExt cx="12192002" cy="5300147"/>
          </a:xfrm>
        </p:grpSpPr>
        <p:sp>
          <p:nvSpPr>
            <p:cNvPr id="10" name="Rectangle: Top Corners Rounded 9">
              <a:extLst>
                <a:ext uri="{FF2B5EF4-FFF2-40B4-BE49-F238E27FC236}">
                  <a16:creationId xmlns:a16="http://schemas.microsoft.com/office/drawing/2014/main" id="{FEB25DB2-A024-DB7D-BC06-1EFE398B0EAB}"/>
                </a:ext>
                <a:ext uri="{C183D7F6-B498-43B3-948B-1728B52AA6E4}">
                  <adec:decorative xmlns:adec="http://schemas.microsoft.com/office/drawing/2017/decorative" val="1"/>
                </a:ext>
              </a:extLst>
            </p:cNvPr>
            <p:cNvSpPr/>
            <p:nvPr/>
          </p:nvSpPr>
          <p:spPr bwMode="auto">
            <a:xfrm rot="5400000" flipH="1">
              <a:off x="3791571" y="-1417019"/>
              <a:ext cx="4608182" cy="11027451"/>
            </a:xfrm>
            <a:prstGeom prst="round2SameRect">
              <a:avLst>
                <a:gd name="adj1" fmla="val 5345"/>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2" name="Rectangle: Top Corners Rounded 21">
              <a:extLst>
                <a:ext uri="{FF2B5EF4-FFF2-40B4-BE49-F238E27FC236}">
                  <a16:creationId xmlns:a16="http://schemas.microsoft.com/office/drawing/2014/main" id="{19FD24B5-3CCC-CDD8-FE96-23CB6E7F3E06}"/>
                </a:ext>
                <a:ext uri="{C183D7F6-B498-43B3-948B-1728B52AA6E4}">
                  <adec:decorative xmlns:adec="http://schemas.microsoft.com/office/drawing/2017/decorative" val="1"/>
                </a:ext>
              </a:extLst>
            </p:cNvPr>
            <p:cNvSpPr/>
            <p:nvPr/>
          </p:nvSpPr>
          <p:spPr bwMode="auto">
            <a:xfrm rot="16200000">
              <a:off x="8602126" y="3219760"/>
              <a:ext cx="548761" cy="5459413"/>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1" name="Rectangle: Top Corners Rounded 10">
              <a:extLst>
                <a:ext uri="{FF2B5EF4-FFF2-40B4-BE49-F238E27FC236}">
                  <a16:creationId xmlns:a16="http://schemas.microsoft.com/office/drawing/2014/main" id="{3D4F14F0-5359-EC1C-9536-487909C95B5A}"/>
                </a:ext>
                <a:ext uri="{C183D7F6-B498-43B3-948B-1728B52AA6E4}">
                  <adec:decorative xmlns:adec="http://schemas.microsoft.com/office/drawing/2017/decorative" val="1"/>
                </a:ext>
              </a:extLst>
            </p:cNvPr>
            <p:cNvSpPr/>
            <p:nvPr/>
          </p:nvSpPr>
          <p:spPr bwMode="auto">
            <a:xfrm rot="5400000" flipH="1">
              <a:off x="5645760" y="-3564302"/>
              <a:ext cx="651578" cy="10770122"/>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DB98E444-B365-8230-EF67-B3C7C8ED3B3C}"/>
                </a:ext>
                <a:ext uri="{C183D7F6-B498-43B3-948B-1728B52AA6E4}">
                  <adec:decorative xmlns:adec="http://schemas.microsoft.com/office/drawing/2017/decorative" val="1"/>
                </a:ext>
              </a:extLst>
            </p:cNvPr>
            <p:cNvGrpSpPr>
              <a:grpSpLocks/>
            </p:cNvGrpSpPr>
            <p:nvPr/>
          </p:nvGrpSpPr>
          <p:grpSpPr>
            <a:xfrm>
              <a:off x="10751365" y="1540350"/>
              <a:ext cx="560818" cy="560818"/>
              <a:chOff x="10890332" y="1293129"/>
              <a:chExt cx="529550" cy="529550"/>
            </a:xfrm>
          </p:grpSpPr>
          <p:sp>
            <p:nvSpPr>
              <p:cNvPr id="13" name="Oval 12">
                <a:extLst>
                  <a:ext uri="{FF2B5EF4-FFF2-40B4-BE49-F238E27FC236}">
                    <a16:creationId xmlns:a16="http://schemas.microsoft.com/office/drawing/2014/main" id="{6AA6A635-C900-F6C3-CC0A-CB8D4086046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4" name="Arc 13">
                <a:extLst>
                  <a:ext uri="{FF2B5EF4-FFF2-40B4-BE49-F238E27FC236}">
                    <a16:creationId xmlns:a16="http://schemas.microsoft.com/office/drawing/2014/main" id="{C25FF253-84C3-723E-DB15-9BC8B7A19F3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5" name="Arc 6_1">
                <a:extLst>
                  <a:ext uri="{FF2B5EF4-FFF2-40B4-BE49-F238E27FC236}">
                    <a16:creationId xmlns:a16="http://schemas.microsoft.com/office/drawing/2014/main" id="{D7CE100F-B350-EC27-3AED-00447903283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6" name="Arc 6_1_1">
                <a:extLst>
                  <a:ext uri="{FF2B5EF4-FFF2-40B4-BE49-F238E27FC236}">
                    <a16:creationId xmlns:a16="http://schemas.microsoft.com/office/drawing/2014/main" id="{76E2DDC8-D767-6C14-3938-F8782D42AEB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7" name="Oval 16">
                <a:extLst>
                  <a:ext uri="{FF2B5EF4-FFF2-40B4-BE49-F238E27FC236}">
                    <a16:creationId xmlns:a16="http://schemas.microsoft.com/office/drawing/2014/main" id="{8B7BF622-1E07-0089-580E-35EB6F07191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F00AB613-BF6C-A2B8-229F-0C3F5D61E8DA}"/>
                </a:ext>
                <a:ext uri="{C183D7F6-B498-43B3-948B-1728B52AA6E4}">
                  <adec:decorative xmlns:adec="http://schemas.microsoft.com/office/drawing/2017/decorative" val="1"/>
                </a:ext>
              </a:extLst>
            </p:cNvPr>
            <p:cNvGrpSpPr/>
            <p:nvPr/>
          </p:nvGrpSpPr>
          <p:grpSpPr>
            <a:xfrm>
              <a:off x="-2" y="1264165"/>
              <a:ext cx="12192002" cy="5300147"/>
              <a:chOff x="-2" y="1530865"/>
              <a:chExt cx="12192002" cy="5300147"/>
            </a:xfrm>
          </p:grpSpPr>
          <p:sp>
            <p:nvSpPr>
              <p:cNvPr id="4" name="Arrow: Bent 3">
                <a:extLst>
                  <a:ext uri="{FF2B5EF4-FFF2-40B4-BE49-F238E27FC236}">
                    <a16:creationId xmlns:a16="http://schemas.microsoft.com/office/drawing/2014/main" id="{F365CAA8-473B-D51A-D775-AC21662E555F}"/>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 name="Arrow: Bent 5">
                <a:extLst>
                  <a:ext uri="{FF2B5EF4-FFF2-40B4-BE49-F238E27FC236}">
                    <a16:creationId xmlns:a16="http://schemas.microsoft.com/office/drawing/2014/main" id="{1AD75987-3FA5-056D-321E-EF054A207EE4}"/>
                  </a:ext>
                  <a:ext uri="{C183D7F6-B498-43B3-948B-1728B52AA6E4}">
                    <adec:decorative xmlns:adec="http://schemas.microsoft.com/office/drawing/2017/decorative" val="1"/>
                  </a:ext>
                </a:extLst>
              </p:cNvPr>
              <p:cNvSpPr/>
              <p:nvPr/>
            </p:nvSpPr>
            <p:spPr bwMode="auto">
              <a:xfrm flipV="1">
                <a:off x="581937" y="5777283"/>
                <a:ext cx="11610063" cy="1053729"/>
              </a:xfrm>
              <a:prstGeom prst="bentArrow">
                <a:avLst>
                  <a:gd name="adj1" fmla="val 25000"/>
                  <a:gd name="adj2" fmla="val 0"/>
                  <a:gd name="adj3" fmla="val 25000"/>
                  <a:gd name="adj4" fmla="val 1356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grpSp>
      <p:sp>
        <p:nvSpPr>
          <p:cNvPr id="23" name="TextBox 22">
            <a:extLst>
              <a:ext uri="{FF2B5EF4-FFF2-40B4-BE49-F238E27FC236}">
                <a16:creationId xmlns:a16="http://schemas.microsoft.com/office/drawing/2014/main" id="{99D634DE-259C-EED3-3E9B-06E7B44B7AA1}"/>
              </a:ext>
            </a:extLst>
          </p:cNvPr>
          <p:cNvSpPr txBox="1"/>
          <p:nvPr/>
        </p:nvSpPr>
        <p:spPr>
          <a:xfrm>
            <a:off x="876300" y="1666871"/>
            <a:ext cx="9768074" cy="307777"/>
          </a:xfrm>
          <a:prstGeom prst="rect">
            <a:avLst/>
          </a:prstGeom>
          <a:noFill/>
        </p:spPr>
        <p:txBody>
          <a:bodyPr wrap="square" lIns="0" tIns="0" rIns="0" bIns="0">
            <a:spAutoFit/>
          </a:bodyPr>
          <a:lstStyle/>
          <a:p>
            <a:r>
              <a:rPr lang="en-US" sz="2000">
                <a:solidFill>
                  <a:schemeClr val="bg1"/>
                </a:solidFill>
                <a:latin typeface="+mj-lt"/>
              </a:rPr>
              <a:t>Some policies are commonly used across various customer types and scenarios:</a:t>
            </a:r>
          </a:p>
        </p:txBody>
      </p:sp>
      <p:sp>
        <p:nvSpPr>
          <p:cNvPr id="5" name="Script_F03A" title="Icon of an unrolled document with writing on it">
            <a:extLst>
              <a:ext uri="{FF2B5EF4-FFF2-40B4-BE49-F238E27FC236}">
                <a16:creationId xmlns:a16="http://schemas.microsoft.com/office/drawing/2014/main" id="{FF8541D5-3E2B-5012-5D8C-8336A89DD17F}"/>
              </a:ext>
            </a:extLst>
          </p:cNvPr>
          <p:cNvSpPr>
            <a:spLocks noChangeAspect="1" noEditPoints="1"/>
          </p:cNvSpPr>
          <p:nvPr/>
        </p:nvSpPr>
        <p:spPr bwMode="auto">
          <a:xfrm>
            <a:off x="10886254" y="1675168"/>
            <a:ext cx="291040" cy="291182"/>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Content Placeholder 2">
            <a:extLst>
              <a:ext uri="{FF2B5EF4-FFF2-40B4-BE49-F238E27FC236}">
                <a16:creationId xmlns:a16="http://schemas.microsoft.com/office/drawing/2014/main" id="{6C706FEC-0C63-FA19-AB2E-CD3A018E999E}"/>
              </a:ext>
            </a:extLst>
          </p:cNvPr>
          <p:cNvSpPr txBox="1">
            <a:spLocks/>
          </p:cNvSpPr>
          <p:nvPr/>
        </p:nvSpPr>
        <p:spPr>
          <a:xfrm>
            <a:off x="815024" y="2220958"/>
            <a:ext cx="5077776" cy="37394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SzPct val="100000"/>
              <a:buFont typeface="Arial" panose="020B0604020202020204" pitchFamily="34" charset="0"/>
              <a:buChar char="•"/>
            </a:pPr>
            <a:r>
              <a:rPr lang="en-US" sz="1600" dirty="0"/>
              <a:t>Block access for unknown or unsupported device platform</a:t>
            </a:r>
          </a:p>
          <a:p>
            <a:pPr>
              <a:spcBef>
                <a:spcPts val="600"/>
              </a:spcBef>
              <a:buSzPct val="100000"/>
              <a:buFont typeface="Arial" panose="020B0604020202020204" pitchFamily="34" charset="0"/>
              <a:buChar char="•"/>
            </a:pPr>
            <a:r>
              <a:rPr lang="en-US" sz="1600" dirty="0"/>
              <a:t>No persistent browser session</a:t>
            </a:r>
          </a:p>
          <a:p>
            <a:pPr>
              <a:spcBef>
                <a:spcPts val="600"/>
              </a:spcBef>
              <a:buSzPct val="100000"/>
              <a:buFont typeface="Arial" panose="020B0604020202020204" pitchFamily="34" charset="0"/>
              <a:buChar char="•"/>
            </a:pPr>
            <a:r>
              <a:rPr lang="en-US" sz="1600" dirty="0"/>
              <a:t>Require approved client apps or app protection</a:t>
            </a:r>
          </a:p>
          <a:p>
            <a:pPr>
              <a:spcBef>
                <a:spcPts val="600"/>
              </a:spcBef>
              <a:buSzPct val="100000"/>
              <a:buFont typeface="Arial" panose="020B0604020202020204" pitchFamily="34" charset="0"/>
              <a:buChar char="•"/>
            </a:pPr>
            <a:r>
              <a:rPr lang="en-US" sz="1600" dirty="0"/>
              <a:t>Require a compliant device, Microsoft Entra hybrid joined device, or multifactor authentication for all users</a:t>
            </a:r>
          </a:p>
          <a:p>
            <a:pPr>
              <a:spcBef>
                <a:spcPts val="600"/>
              </a:spcBef>
              <a:buSzPct val="100000"/>
              <a:buFont typeface="Arial" panose="020B0604020202020204" pitchFamily="34" charset="0"/>
              <a:buChar char="•"/>
            </a:pPr>
            <a:r>
              <a:rPr lang="en-US" sz="1600" dirty="0"/>
              <a:t>Require compliant or Microsoft Entra hybrid joined device for administrators</a:t>
            </a:r>
          </a:p>
          <a:p>
            <a:pPr>
              <a:spcBef>
                <a:spcPts val="600"/>
              </a:spcBef>
              <a:buSzPct val="100000"/>
              <a:buFont typeface="Arial" panose="020B0604020202020204" pitchFamily="34" charset="0"/>
              <a:buChar char="•"/>
            </a:pPr>
            <a:r>
              <a:rPr lang="en-US" sz="1600" dirty="0"/>
              <a:t>Require multifactor authentication for guest access</a:t>
            </a:r>
          </a:p>
          <a:p>
            <a:pPr>
              <a:spcBef>
                <a:spcPts val="600"/>
              </a:spcBef>
              <a:buSzPct val="100000"/>
              <a:buFont typeface="Arial" panose="020B0604020202020204" pitchFamily="34" charset="0"/>
              <a:buChar char="•"/>
            </a:pPr>
            <a:r>
              <a:rPr lang="en-US" sz="1600" dirty="0"/>
              <a:t>Securing security info registration</a:t>
            </a:r>
          </a:p>
          <a:p>
            <a:pPr>
              <a:spcBef>
                <a:spcPts val="600"/>
              </a:spcBef>
              <a:buSzPct val="100000"/>
              <a:buFont typeface="Arial" panose="020B0604020202020204" pitchFamily="34" charset="0"/>
              <a:buChar char="•"/>
            </a:pPr>
            <a:r>
              <a:rPr lang="en-US" sz="1600" dirty="0"/>
              <a:t>Use application enforced restrictions for unmanaged devices</a:t>
            </a:r>
            <a:endParaRPr lang="de-DE" sz="1600" dirty="0"/>
          </a:p>
        </p:txBody>
      </p:sp>
      <p:sp>
        <p:nvSpPr>
          <p:cNvPr id="20" name="Content Placeholder 3">
            <a:extLst>
              <a:ext uri="{FF2B5EF4-FFF2-40B4-BE49-F238E27FC236}">
                <a16:creationId xmlns:a16="http://schemas.microsoft.com/office/drawing/2014/main" id="{C4E282BA-A403-2043-54B8-AFD9EED3E04E}"/>
              </a:ext>
            </a:extLst>
          </p:cNvPr>
          <p:cNvSpPr txBox="1">
            <a:spLocks/>
          </p:cNvSpPr>
          <p:nvPr/>
        </p:nvSpPr>
        <p:spPr>
          <a:xfrm>
            <a:off x="6300975" y="2220958"/>
            <a:ext cx="5077776" cy="21082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SzPct val="100000"/>
              <a:buFont typeface="Arial" panose="020B0604020202020204" pitchFamily="34" charset="0"/>
              <a:buChar char="•"/>
            </a:pPr>
            <a:r>
              <a:rPr lang="en-US" sz="1600" dirty="0"/>
              <a:t>Sign-in risk-based multifactor authentication*</a:t>
            </a:r>
          </a:p>
          <a:p>
            <a:pPr>
              <a:spcBef>
                <a:spcPts val="600"/>
              </a:spcBef>
              <a:buSzPct val="100000"/>
              <a:buFont typeface="Arial" panose="020B0604020202020204" pitchFamily="34" charset="0"/>
              <a:buChar char="•"/>
            </a:pPr>
            <a:r>
              <a:rPr lang="en-US" sz="1600" dirty="0"/>
              <a:t>User risk-based password change*</a:t>
            </a:r>
          </a:p>
          <a:p>
            <a:pPr>
              <a:spcBef>
                <a:spcPts val="600"/>
              </a:spcBef>
              <a:buSzPct val="100000"/>
              <a:buFont typeface="Arial" panose="020B0604020202020204" pitchFamily="34" charset="0"/>
              <a:buChar char="•"/>
            </a:pPr>
            <a:r>
              <a:rPr lang="en-US" sz="1600" dirty="0"/>
              <a:t>Block legacy authentication**</a:t>
            </a:r>
          </a:p>
          <a:p>
            <a:pPr>
              <a:spcBef>
                <a:spcPts val="600"/>
              </a:spcBef>
              <a:buSzPct val="100000"/>
              <a:buFont typeface="Arial" panose="020B0604020202020204" pitchFamily="34" charset="0"/>
              <a:buChar char="•"/>
            </a:pPr>
            <a:r>
              <a:rPr lang="en-US" sz="1600" dirty="0"/>
              <a:t>Require multifactor authentication for admins**</a:t>
            </a:r>
          </a:p>
          <a:p>
            <a:pPr>
              <a:spcBef>
                <a:spcPts val="600"/>
              </a:spcBef>
              <a:buSzPct val="100000"/>
              <a:buFont typeface="Arial" panose="020B0604020202020204" pitchFamily="34" charset="0"/>
              <a:buChar char="•"/>
            </a:pPr>
            <a:r>
              <a:rPr lang="en-US" sz="1600" dirty="0"/>
              <a:t>Require multifactor authentication for all users**</a:t>
            </a:r>
          </a:p>
          <a:p>
            <a:pPr>
              <a:spcBef>
                <a:spcPts val="600"/>
              </a:spcBef>
              <a:buSzPct val="100000"/>
              <a:buFont typeface="Arial" panose="020B0604020202020204" pitchFamily="34" charset="0"/>
              <a:buChar char="•"/>
            </a:pPr>
            <a:r>
              <a:rPr lang="en-US" sz="1600" dirty="0"/>
              <a:t>Require multifactor authentication for Azure management**</a:t>
            </a:r>
          </a:p>
        </p:txBody>
      </p:sp>
      <p:sp>
        <p:nvSpPr>
          <p:cNvPr id="7" name="TextBox 6">
            <a:extLst>
              <a:ext uri="{FF2B5EF4-FFF2-40B4-BE49-F238E27FC236}">
                <a16:creationId xmlns:a16="http://schemas.microsoft.com/office/drawing/2014/main" id="{DBDF9185-BAC5-8976-BB47-45E76EB4AE39}"/>
              </a:ext>
            </a:extLst>
          </p:cNvPr>
          <p:cNvSpPr txBox="1"/>
          <p:nvPr/>
        </p:nvSpPr>
        <p:spPr>
          <a:xfrm>
            <a:off x="6300976" y="5751977"/>
            <a:ext cx="5077776" cy="394980"/>
          </a:xfrm>
          <a:prstGeom prst="rect">
            <a:avLst/>
          </a:prstGeom>
          <a:noFill/>
        </p:spPr>
        <p:txBody>
          <a:bodyPr wrap="square" lIns="0" tIns="0" rIns="0" bIns="0" rtlCol="0">
            <a:spAutoFit/>
          </a:bodyPr>
          <a:lstStyle/>
          <a:p>
            <a:pPr defTabSz="914367">
              <a:spcAft>
                <a:spcPts val="200"/>
              </a:spcAft>
            </a:pPr>
            <a:r>
              <a:rPr lang="en-US" sz="1200" i="1" dirty="0"/>
              <a:t>*Requires Entra ID Premium P2</a:t>
            </a:r>
          </a:p>
          <a:p>
            <a:pPr defTabSz="914367">
              <a:spcAft>
                <a:spcPts val="200"/>
              </a:spcAft>
            </a:pPr>
            <a:r>
              <a:rPr lang="en-US" sz="1200" i="1" dirty="0"/>
              <a:t>**These four policies provide similar functionality enabled by security defaults</a:t>
            </a:r>
          </a:p>
        </p:txBody>
      </p:sp>
    </p:spTree>
    <p:extLst>
      <p:ext uri="{BB962C8B-B14F-4D97-AF65-F5344CB8AC3E}">
        <p14:creationId xmlns:p14="http://schemas.microsoft.com/office/powerpoint/2010/main" val="221549752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Break-glass accounts</a:t>
            </a:r>
          </a:p>
        </p:txBody>
      </p:sp>
      <p:sp>
        <p:nvSpPr>
          <p:cNvPr id="21" name="Rectangle: Rounded Corners 20">
            <a:extLst>
              <a:ext uri="{FF2B5EF4-FFF2-40B4-BE49-F238E27FC236}">
                <a16:creationId xmlns:a16="http://schemas.microsoft.com/office/drawing/2014/main" id="{6AB6E18B-85D1-1F35-20F0-047154979D7A}"/>
              </a:ext>
              <a:ext uri="{C183D7F6-B498-43B3-948B-1728B52AA6E4}">
                <adec:decorative xmlns:adec="http://schemas.microsoft.com/office/drawing/2017/decorative" val="1"/>
              </a:ext>
            </a:extLst>
          </p:cNvPr>
          <p:cNvSpPr/>
          <p:nvPr/>
        </p:nvSpPr>
        <p:spPr bwMode="auto">
          <a:xfrm>
            <a:off x="588963" y="1564376"/>
            <a:ext cx="11011028" cy="4422964"/>
          </a:xfrm>
          <a:prstGeom prst="roundRect">
            <a:avLst>
              <a:gd name="adj" fmla="val 449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43" name="Rectangle: Top Corners Rounded 42">
            <a:extLst>
              <a:ext uri="{FF2B5EF4-FFF2-40B4-BE49-F238E27FC236}">
                <a16:creationId xmlns:a16="http://schemas.microsoft.com/office/drawing/2014/main" id="{6BB2BAEF-4A6C-A41A-140F-3750461C0E31}"/>
              </a:ext>
              <a:ext uri="{C183D7F6-B498-43B3-948B-1728B52AA6E4}">
                <adec:decorative xmlns:adec="http://schemas.microsoft.com/office/drawing/2017/decorative" val="1"/>
              </a:ext>
            </a:extLst>
          </p:cNvPr>
          <p:cNvSpPr/>
          <p:nvPr/>
        </p:nvSpPr>
        <p:spPr bwMode="auto">
          <a:xfrm rot="16200000" flipH="1">
            <a:off x="-1894137" y="3264857"/>
            <a:ext cx="4754588" cy="1022001"/>
          </a:xfrm>
          <a:prstGeom prst="round2SameRect">
            <a:avLst>
              <a:gd name="adj1" fmla="val 0"/>
              <a:gd name="adj2" fmla="val 11714"/>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28C603A-95A5-CBDF-ED0E-CB2E28CD8CCC}"/>
              </a:ext>
              <a:ext uri="{C183D7F6-B498-43B3-948B-1728B52AA6E4}">
                <adec:decorative xmlns:adec="http://schemas.microsoft.com/office/drawing/2017/decorative" val="1"/>
              </a:ext>
            </a:extLst>
          </p:cNvPr>
          <p:cNvGrpSpPr>
            <a:grpSpLocks/>
          </p:cNvGrpSpPr>
          <p:nvPr/>
        </p:nvGrpSpPr>
        <p:grpSpPr>
          <a:xfrm>
            <a:off x="691242" y="2133335"/>
            <a:ext cx="605832" cy="605832"/>
            <a:chOff x="10890332" y="1293129"/>
            <a:chExt cx="529550" cy="529550"/>
          </a:xfrm>
        </p:grpSpPr>
        <p:sp>
          <p:nvSpPr>
            <p:cNvPr id="23" name="Oval 22">
              <a:extLst>
                <a:ext uri="{FF2B5EF4-FFF2-40B4-BE49-F238E27FC236}">
                  <a16:creationId xmlns:a16="http://schemas.microsoft.com/office/drawing/2014/main" id="{2C1D48DE-3332-6AEB-EF81-514933C2EA1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4" name="Arc 23">
              <a:extLst>
                <a:ext uri="{FF2B5EF4-FFF2-40B4-BE49-F238E27FC236}">
                  <a16:creationId xmlns:a16="http://schemas.microsoft.com/office/drawing/2014/main" id="{5066E2B0-90AD-78ED-E144-B39128FE4FCF}"/>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5" name="Arc 6_1">
              <a:extLst>
                <a:ext uri="{FF2B5EF4-FFF2-40B4-BE49-F238E27FC236}">
                  <a16:creationId xmlns:a16="http://schemas.microsoft.com/office/drawing/2014/main" id="{796399FF-11AC-D998-80FE-591CB2CCA11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6_1_1">
              <a:extLst>
                <a:ext uri="{FF2B5EF4-FFF2-40B4-BE49-F238E27FC236}">
                  <a16:creationId xmlns:a16="http://schemas.microsoft.com/office/drawing/2014/main" id="{A6864DF9-AE24-CF1E-B117-B97445B74F2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Oval 26">
              <a:extLst>
                <a:ext uri="{FF2B5EF4-FFF2-40B4-BE49-F238E27FC236}">
                  <a16:creationId xmlns:a16="http://schemas.microsoft.com/office/drawing/2014/main" id="{9A8D6AB4-80AA-768C-3139-26276E6451C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90C37A17-DA5E-4696-AF8E-4851038F807E}"/>
              </a:ext>
              <a:ext uri="{C183D7F6-B498-43B3-948B-1728B52AA6E4}">
                <adec:decorative xmlns:adec="http://schemas.microsoft.com/office/drawing/2017/decorative" val="1"/>
              </a:ext>
            </a:extLst>
          </p:cNvPr>
          <p:cNvGrpSpPr>
            <a:grpSpLocks/>
          </p:cNvGrpSpPr>
          <p:nvPr/>
        </p:nvGrpSpPr>
        <p:grpSpPr>
          <a:xfrm>
            <a:off x="691242" y="3559078"/>
            <a:ext cx="605832" cy="605832"/>
            <a:chOff x="10890332" y="1293129"/>
            <a:chExt cx="529550" cy="529550"/>
          </a:xfrm>
        </p:grpSpPr>
        <p:sp>
          <p:nvSpPr>
            <p:cNvPr id="45" name="Oval 44">
              <a:extLst>
                <a:ext uri="{FF2B5EF4-FFF2-40B4-BE49-F238E27FC236}">
                  <a16:creationId xmlns:a16="http://schemas.microsoft.com/office/drawing/2014/main" id="{357D9ED0-34BE-730D-14A6-DE2E6E0B22D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6" name="Arc 45">
              <a:extLst>
                <a:ext uri="{FF2B5EF4-FFF2-40B4-BE49-F238E27FC236}">
                  <a16:creationId xmlns:a16="http://schemas.microsoft.com/office/drawing/2014/main" id="{D80E7F8E-0DE7-20F7-B895-6651877104C0}"/>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7" name="Arc 6_1">
              <a:extLst>
                <a:ext uri="{FF2B5EF4-FFF2-40B4-BE49-F238E27FC236}">
                  <a16:creationId xmlns:a16="http://schemas.microsoft.com/office/drawing/2014/main" id="{6F41B365-96BC-2442-6B27-2895ACBA699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8" name="Arc 6_1_1">
              <a:extLst>
                <a:ext uri="{FF2B5EF4-FFF2-40B4-BE49-F238E27FC236}">
                  <a16:creationId xmlns:a16="http://schemas.microsoft.com/office/drawing/2014/main" id="{557223F0-BA63-DB55-0CA2-2EF5852070C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9" name="Oval 48">
              <a:extLst>
                <a:ext uri="{FF2B5EF4-FFF2-40B4-BE49-F238E27FC236}">
                  <a16:creationId xmlns:a16="http://schemas.microsoft.com/office/drawing/2014/main" id="{9AF99439-2E09-817F-0E31-B2CE4832696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BF73A651-BC12-7FC5-6193-7B09507A85B1}"/>
              </a:ext>
              <a:ext uri="{C183D7F6-B498-43B3-948B-1728B52AA6E4}">
                <adec:decorative xmlns:adec="http://schemas.microsoft.com/office/drawing/2017/decorative" val="1"/>
              </a:ext>
            </a:extLst>
          </p:cNvPr>
          <p:cNvGrpSpPr>
            <a:grpSpLocks/>
          </p:cNvGrpSpPr>
          <p:nvPr/>
        </p:nvGrpSpPr>
        <p:grpSpPr>
          <a:xfrm>
            <a:off x="691242" y="4918405"/>
            <a:ext cx="605832" cy="605832"/>
            <a:chOff x="10890332" y="1293129"/>
            <a:chExt cx="529550" cy="529550"/>
          </a:xfrm>
        </p:grpSpPr>
        <p:sp>
          <p:nvSpPr>
            <p:cNvPr id="51" name="Oval 50">
              <a:extLst>
                <a:ext uri="{FF2B5EF4-FFF2-40B4-BE49-F238E27FC236}">
                  <a16:creationId xmlns:a16="http://schemas.microsoft.com/office/drawing/2014/main" id="{D5C29182-F8DD-2877-FE5E-1F216B8DE7F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2" name="Arc 51">
              <a:extLst>
                <a:ext uri="{FF2B5EF4-FFF2-40B4-BE49-F238E27FC236}">
                  <a16:creationId xmlns:a16="http://schemas.microsoft.com/office/drawing/2014/main" id="{168B956E-2E9B-A637-4450-0E2DA362C43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3" name="Arc 6_1">
              <a:extLst>
                <a:ext uri="{FF2B5EF4-FFF2-40B4-BE49-F238E27FC236}">
                  <a16:creationId xmlns:a16="http://schemas.microsoft.com/office/drawing/2014/main" id="{C8353937-ABC9-6047-218A-134EFE24D86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4" name="Arc 6_1_1">
              <a:extLst>
                <a:ext uri="{FF2B5EF4-FFF2-40B4-BE49-F238E27FC236}">
                  <a16:creationId xmlns:a16="http://schemas.microsoft.com/office/drawing/2014/main" id="{B3C1AEE9-F789-E7DF-ED37-B98AEB884A6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Oval 54">
              <a:extLst>
                <a:ext uri="{FF2B5EF4-FFF2-40B4-BE49-F238E27FC236}">
                  <a16:creationId xmlns:a16="http://schemas.microsoft.com/office/drawing/2014/main" id="{F02BCB17-44E2-C144-4250-9C082E512C9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1" name="Group 10" descr="A link that goes to slide no 17 titled &quot;Zero Trust Architecture Policy Enforcement Elements)">
            <a:extLst>
              <a:ext uri="{FF2B5EF4-FFF2-40B4-BE49-F238E27FC236}">
                <a16:creationId xmlns:a16="http://schemas.microsoft.com/office/drawing/2014/main" id="{D327C92D-BEA7-1F8B-0A73-83263B2DF3AC}"/>
              </a:ext>
              <a:ext uri="{C183D7F6-B498-43B3-948B-1728B52AA6E4}">
                <adec:decorative xmlns:adec="http://schemas.microsoft.com/office/drawing/2017/decorative" val="0"/>
              </a:ext>
            </a:extLst>
          </p:cNvPr>
          <p:cNvGrpSpPr/>
          <p:nvPr/>
        </p:nvGrpSpPr>
        <p:grpSpPr>
          <a:xfrm>
            <a:off x="11403808" y="157163"/>
            <a:ext cx="788194" cy="428627"/>
            <a:chOff x="11403808" y="157163"/>
            <a:chExt cx="788194" cy="428627"/>
          </a:xfrm>
        </p:grpSpPr>
        <p:sp>
          <p:nvSpPr>
            <p:cNvPr id="12" name="Rectangle: Top Corners Rounded 11">
              <a:extLst>
                <a:ext uri="{FF2B5EF4-FFF2-40B4-BE49-F238E27FC236}">
                  <a16:creationId xmlns:a16="http://schemas.microsoft.com/office/drawing/2014/main" id="{E7C71875-2680-98E8-F0E4-11848C0C659C}"/>
                </a:ext>
              </a:extLst>
            </p:cNvPr>
            <p:cNvSpPr/>
            <p:nvPr/>
          </p:nvSpPr>
          <p:spPr>
            <a:xfrm rot="5400000" flipV="1">
              <a:off x="11583591" y="-22620"/>
              <a:ext cx="428627" cy="788194"/>
            </a:xfrm>
            <a:prstGeom prst="round2SameRect">
              <a:avLst>
                <a:gd name="adj1" fmla="val 50000"/>
                <a:gd name="adj2" fmla="val 0"/>
              </a:avLst>
            </a:prstGeom>
            <a:solidFill>
              <a:srgbClr val="C3E5FF"/>
            </a:solidFill>
            <a:ln w="751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22AE64E-EA51-53CB-7FD4-78E1294785B3}"/>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51D3B53-C041-E7B8-68AE-120134816122}"/>
                </a:ext>
                <a:ext uri="{C183D7F6-B498-43B3-948B-1728B52AA6E4}">
                  <adec:decorative xmlns:adec="http://schemas.microsoft.com/office/drawing/2017/decorative" val="1"/>
                </a:ext>
              </a:extLst>
            </p:cNvPr>
            <p:cNvGrpSpPr>
              <a:grpSpLocks/>
            </p:cNvGrpSpPr>
            <p:nvPr/>
          </p:nvGrpSpPr>
          <p:grpSpPr>
            <a:xfrm>
              <a:off x="11441906" y="195264"/>
              <a:ext cx="352426" cy="352425"/>
              <a:chOff x="10890332" y="1293129"/>
              <a:chExt cx="529550" cy="529550"/>
            </a:xfrm>
          </p:grpSpPr>
          <p:sp>
            <p:nvSpPr>
              <p:cNvPr id="16" name="Oval 15">
                <a:hlinkClick r:id="" action="ppaction://noaction"/>
                <a:extLst>
                  <a:ext uri="{FF2B5EF4-FFF2-40B4-BE49-F238E27FC236}">
                    <a16:creationId xmlns:a16="http://schemas.microsoft.com/office/drawing/2014/main" id="{F411E9BD-26DF-90ED-F310-02C20EA0F04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16">
                <a:extLst>
                  <a:ext uri="{FF2B5EF4-FFF2-40B4-BE49-F238E27FC236}">
                    <a16:creationId xmlns:a16="http://schemas.microsoft.com/office/drawing/2014/main" id="{3D10E013-B375-62FE-0CF0-6D8B8497DC2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 name="Arc 6_1">
                <a:extLst>
                  <a:ext uri="{FF2B5EF4-FFF2-40B4-BE49-F238E27FC236}">
                    <a16:creationId xmlns:a16="http://schemas.microsoft.com/office/drawing/2014/main" id="{928BAD09-7133-A4E4-038B-FA24DEA7AED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9" name="Arc 6_1_1">
                <a:extLst>
                  <a:ext uri="{FF2B5EF4-FFF2-40B4-BE49-F238E27FC236}">
                    <a16:creationId xmlns:a16="http://schemas.microsoft.com/office/drawing/2014/main" id="{56F79ECA-FC18-7EB5-5388-C19AEFC3F33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0" name="Oval 19">
                <a:extLst>
                  <a:ext uri="{FF2B5EF4-FFF2-40B4-BE49-F238E27FC236}">
                    <a16:creationId xmlns:a16="http://schemas.microsoft.com/office/drawing/2014/main" id="{C836040F-FA3B-DB12-5DCD-CB70A29C871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5" name="Freeform: Shape 14">
              <a:extLst>
                <a:ext uri="{FF2B5EF4-FFF2-40B4-BE49-F238E27FC236}">
                  <a16:creationId xmlns:a16="http://schemas.microsoft.com/office/drawing/2014/main" id="{3C223ABE-2077-63B6-E71A-834D3CC0FAB7}"/>
                </a:ext>
              </a:extLst>
            </p:cNvPr>
            <p:cNvSpPr/>
            <p:nvPr/>
          </p:nvSpPr>
          <p:spPr>
            <a:xfrm>
              <a:off x="11546682" y="280989"/>
              <a:ext cx="142875" cy="180975"/>
            </a:xfrm>
            <a:custGeom>
              <a:avLst/>
              <a:gdLst>
                <a:gd name="connsiteX0" fmla="*/ 70323 w 142875"/>
                <a:gd name="connsiteY0" fmla="*/ 138960 h 180975"/>
                <a:gd name="connsiteX1" fmla="*/ 70323 w 142875"/>
                <a:gd name="connsiteY1" fmla="*/ -16 h 180975"/>
                <a:gd name="connsiteX2" fmla="*/ 104232 w 142875"/>
                <a:gd name="connsiteY2" fmla="*/ 27474 h 180975"/>
                <a:gd name="connsiteX3" fmla="*/ 70323 w 142875"/>
                <a:gd name="connsiteY3" fmla="*/ -16 h 180975"/>
                <a:gd name="connsiteX4" fmla="*/ 35652 w 142875"/>
                <a:gd name="connsiteY4" fmla="*/ 27474 h 180975"/>
                <a:gd name="connsiteX5" fmla="*/ -1496 w 142875"/>
                <a:gd name="connsiteY5" fmla="*/ 180959 h 180975"/>
                <a:gd name="connsiteX6" fmla="*/ 141380 w 142875"/>
                <a:gd name="connsiteY6" fmla="*/ 180959 h 180975"/>
                <a:gd name="connsiteX7" fmla="*/ 141380 w 142875"/>
                <a:gd name="connsiteY7" fmla="*/ 67182 h 180975"/>
                <a:gd name="connsiteX8" fmla="*/ -1496 w 142875"/>
                <a:gd name="connsiteY8" fmla="*/ 67182 h 180975"/>
                <a:gd name="connsiteX9" fmla="*/ -1496 w 142875"/>
                <a:gd name="connsiteY9" fmla="*/ 180959 h 180975"/>
                <a:gd name="connsiteX10" fmla="*/ -1496 w 142875"/>
                <a:gd name="connsiteY10" fmla="*/ 18095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80975">
                  <a:moveTo>
                    <a:pt x="70323" y="138960"/>
                  </a:moveTo>
                  <a:lnTo>
                    <a:pt x="70323" y="-16"/>
                  </a:lnTo>
                  <a:moveTo>
                    <a:pt x="104232" y="27474"/>
                  </a:moveTo>
                  <a:lnTo>
                    <a:pt x="70323" y="-16"/>
                  </a:lnTo>
                  <a:lnTo>
                    <a:pt x="35652" y="27474"/>
                  </a:lnTo>
                  <a:moveTo>
                    <a:pt x="-1496" y="180959"/>
                  </a:moveTo>
                  <a:lnTo>
                    <a:pt x="141380" y="180959"/>
                  </a:lnTo>
                  <a:lnTo>
                    <a:pt x="141380" y="67182"/>
                  </a:lnTo>
                  <a:lnTo>
                    <a:pt x="-1496" y="67182"/>
                  </a:lnTo>
                  <a:lnTo>
                    <a:pt x="-1496" y="180959"/>
                  </a:lnTo>
                  <a:lnTo>
                    <a:pt x="-1496" y="180959"/>
                  </a:lnTo>
                </a:path>
              </a:pathLst>
            </a:custGeom>
            <a:noFill/>
            <a:ln w="12517" cap="sq">
              <a:solidFill>
                <a:srgbClr val="0078D4"/>
              </a:solidFill>
              <a:prstDash val="solid"/>
              <a:miter/>
            </a:ln>
          </p:spPr>
          <p:txBody>
            <a:bodyPr rtlCol="0" anchor="ctr"/>
            <a:lstStyle/>
            <a:p>
              <a:endParaRPr lang="en-US"/>
            </a:p>
          </p:txBody>
        </p:sp>
      </p:grpSp>
      <p:sp>
        <p:nvSpPr>
          <p:cNvPr id="5" name="Lock" title="Icon of a padlock">
            <a:extLst>
              <a:ext uri="{FF2B5EF4-FFF2-40B4-BE49-F238E27FC236}">
                <a16:creationId xmlns:a16="http://schemas.microsoft.com/office/drawing/2014/main" id="{3C2D1E14-8D9A-C761-5527-48218017E934}"/>
              </a:ext>
            </a:extLst>
          </p:cNvPr>
          <p:cNvSpPr>
            <a:spLocks noChangeAspect="1" noEditPoints="1"/>
          </p:cNvSpPr>
          <p:nvPr/>
        </p:nvSpPr>
        <p:spPr bwMode="auto">
          <a:xfrm>
            <a:off x="872269" y="2265893"/>
            <a:ext cx="243778" cy="3407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TextBox 56">
            <a:extLst>
              <a:ext uri="{FF2B5EF4-FFF2-40B4-BE49-F238E27FC236}">
                <a16:creationId xmlns:a16="http://schemas.microsoft.com/office/drawing/2014/main" id="{E4EF8F23-27B5-BD9D-A4A8-DC0C23648E8E}"/>
              </a:ext>
            </a:extLst>
          </p:cNvPr>
          <p:cNvSpPr txBox="1"/>
          <p:nvPr/>
        </p:nvSpPr>
        <p:spPr>
          <a:xfrm>
            <a:off x="1473201" y="2066919"/>
            <a:ext cx="9930606" cy="615553"/>
          </a:xfrm>
          <a:prstGeom prst="rect">
            <a:avLst/>
          </a:prstGeom>
          <a:noFill/>
        </p:spPr>
        <p:txBody>
          <a:bodyPr wrap="square" lIns="0" tIns="0" rIns="0" bIns="0">
            <a:spAutoFit/>
          </a:bodyPr>
          <a:lstStyle/>
          <a:p>
            <a:pPr defTabSz="914367">
              <a:spcBef>
                <a:spcPts val="600"/>
              </a:spcBef>
              <a:spcAft>
                <a:spcPts val="1200"/>
              </a:spcAft>
            </a:pPr>
            <a:r>
              <a:rPr lang="en-NZ" sz="2000" dirty="0"/>
              <a:t>It is possible to lock out access when applying a policy to all cloud apps or to Azure Resource Management API (e.g., Azure portal).</a:t>
            </a:r>
          </a:p>
        </p:txBody>
      </p:sp>
      <p:sp>
        <p:nvSpPr>
          <p:cNvPr id="28" name="illegal" title="Icon of a circle with a diagonal line through it">
            <a:extLst>
              <a:ext uri="{FF2B5EF4-FFF2-40B4-BE49-F238E27FC236}">
                <a16:creationId xmlns:a16="http://schemas.microsoft.com/office/drawing/2014/main" id="{611FD294-A41D-5D44-85F2-A7CED1976A9D}"/>
              </a:ext>
            </a:extLst>
          </p:cNvPr>
          <p:cNvSpPr>
            <a:spLocks noChangeAspect="1" noEditPoints="1"/>
          </p:cNvSpPr>
          <p:nvPr/>
        </p:nvSpPr>
        <p:spPr bwMode="auto">
          <a:xfrm>
            <a:off x="846368" y="3714609"/>
            <a:ext cx="295580" cy="29477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TextBox 57">
            <a:extLst>
              <a:ext uri="{FF2B5EF4-FFF2-40B4-BE49-F238E27FC236}">
                <a16:creationId xmlns:a16="http://schemas.microsoft.com/office/drawing/2014/main" id="{4EE0EEE9-61CD-2658-66C5-8B9FC44BEA08}"/>
              </a:ext>
            </a:extLst>
          </p:cNvPr>
          <p:cNvSpPr txBox="1"/>
          <p:nvPr/>
        </p:nvSpPr>
        <p:spPr>
          <a:xfrm>
            <a:off x="1473488" y="3677328"/>
            <a:ext cx="9930606" cy="307777"/>
          </a:xfrm>
          <a:prstGeom prst="rect">
            <a:avLst/>
          </a:prstGeom>
          <a:noFill/>
        </p:spPr>
        <p:txBody>
          <a:bodyPr wrap="square" lIns="0" tIns="0" rIns="0" bIns="0">
            <a:spAutoFit/>
          </a:bodyPr>
          <a:lstStyle/>
          <a:p>
            <a:pPr defTabSz="914367">
              <a:spcBef>
                <a:spcPts val="600"/>
              </a:spcBef>
              <a:spcAft>
                <a:spcPts val="1200"/>
              </a:spcAft>
            </a:pPr>
            <a:r>
              <a:rPr lang="en-US" sz="2000"/>
              <a:t>We recommend excluding specific break-glass account(s) from the policy.</a:t>
            </a:r>
          </a:p>
        </p:txBody>
      </p:sp>
      <p:sp>
        <p:nvSpPr>
          <p:cNvPr id="29" name="check 3" title="Icon of a checkmark with a circle around it">
            <a:extLst>
              <a:ext uri="{FF2B5EF4-FFF2-40B4-BE49-F238E27FC236}">
                <a16:creationId xmlns:a16="http://schemas.microsoft.com/office/drawing/2014/main" id="{AEB3A0FD-6717-D32C-D764-0F5FA748AE68}"/>
              </a:ext>
            </a:extLst>
          </p:cNvPr>
          <p:cNvSpPr>
            <a:spLocks noChangeAspect="1" noEditPoints="1"/>
          </p:cNvSpPr>
          <p:nvPr/>
        </p:nvSpPr>
        <p:spPr bwMode="auto">
          <a:xfrm>
            <a:off x="839797" y="5067855"/>
            <a:ext cx="308722" cy="30693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TextBox 58">
            <a:extLst>
              <a:ext uri="{FF2B5EF4-FFF2-40B4-BE49-F238E27FC236}">
                <a16:creationId xmlns:a16="http://schemas.microsoft.com/office/drawing/2014/main" id="{CC033AEA-465E-23F5-943D-D97163EEF39B}"/>
              </a:ext>
            </a:extLst>
          </p:cNvPr>
          <p:cNvSpPr txBox="1"/>
          <p:nvPr/>
        </p:nvSpPr>
        <p:spPr>
          <a:xfrm>
            <a:off x="1473490" y="5036655"/>
            <a:ext cx="9930606" cy="369332"/>
          </a:xfrm>
          <a:prstGeom prst="rect">
            <a:avLst/>
          </a:prstGeom>
          <a:noFill/>
        </p:spPr>
        <p:txBody>
          <a:bodyPr wrap="square" lIns="0" tIns="0" rIns="0" bIns="0">
            <a:noAutofit/>
          </a:bodyPr>
          <a:lstStyle/>
          <a:p>
            <a:pPr defTabSz="914367">
              <a:spcBef>
                <a:spcPts val="600"/>
              </a:spcBef>
              <a:spcAft>
                <a:spcPts val="1200"/>
              </a:spcAft>
            </a:pPr>
            <a:r>
              <a:rPr lang="en-US" sz="2000"/>
              <a:t>Ensure the password for any break-glass account is stored securely.</a:t>
            </a:r>
          </a:p>
        </p:txBody>
      </p:sp>
    </p:spTree>
    <p:extLst>
      <p:ext uri="{BB962C8B-B14F-4D97-AF65-F5344CB8AC3E}">
        <p14:creationId xmlns:p14="http://schemas.microsoft.com/office/powerpoint/2010/main" val="10582751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216763" cy="984885"/>
          </a:xfrm>
        </p:spPr>
        <p:txBody>
          <a:bodyPr/>
          <a:lstStyle/>
          <a:p>
            <a:r>
              <a:rPr lang="fr-FR" sz="3200" dirty="0"/>
              <a:t>Sujets à couvrir pour cet atelier</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745367"/>
          </a:xfrm>
        </p:spPr>
        <p:txBody>
          <a:bodyPr/>
          <a:lstStyle/>
          <a:p>
            <a:pPr marL="457200" indent="-457200">
              <a:buFont typeface="+mj-lt"/>
              <a:buAutoNum type="arabicPeriod"/>
            </a:pPr>
            <a:r>
              <a:rPr lang="fr-FR" sz="2400" dirty="0"/>
              <a:t>L’accès conditionnel « dans le détail »</a:t>
            </a:r>
          </a:p>
          <a:p>
            <a:pPr marL="457200" indent="-457200">
              <a:buFont typeface="+mj-lt"/>
              <a:buAutoNum type="arabicPeriod"/>
            </a:pPr>
            <a:r>
              <a:rPr lang="fr-FR" sz="2400" dirty="0"/>
              <a:t>Les stratégies d’accès conditionnel pour une fondation sécurisée</a:t>
            </a:r>
          </a:p>
          <a:p>
            <a:pPr marL="457200" indent="-457200">
              <a:buFont typeface="+mj-lt"/>
              <a:buAutoNum type="arabicPeriod"/>
            </a:pPr>
            <a:r>
              <a:rPr lang="fr-FR" sz="2400" dirty="0"/>
              <a:t>Les stratégies d’accès conditionnel propres à PSC</a:t>
            </a:r>
          </a:p>
          <a:p>
            <a:pPr marL="457200" indent="-457200">
              <a:buFont typeface="+mj-lt"/>
              <a:buAutoNum type="arabicPeriod"/>
            </a:pPr>
            <a:r>
              <a:rPr lang="fr-FR" sz="2400" dirty="0"/>
              <a:t>Les prochaines étapes</a:t>
            </a:r>
          </a:p>
          <a:p>
            <a:endParaRPr lang="en-US" sz="2000" dirty="0"/>
          </a:p>
        </p:txBody>
      </p:sp>
    </p:spTree>
    <p:extLst>
      <p:ext uri="{BB962C8B-B14F-4D97-AF65-F5344CB8AC3E}">
        <p14:creationId xmlns:p14="http://schemas.microsoft.com/office/powerpoint/2010/main" val="23514827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DC9C7F3E-89C7-A065-3D3F-252CD8E5A9ED}"/>
              </a:ext>
              <a:ext uri="{C183D7F6-B498-43B3-948B-1728B52AA6E4}">
                <adec:decorative xmlns:adec="http://schemas.microsoft.com/office/drawing/2017/decorative" val="1"/>
              </a:ext>
            </a:extLst>
          </p:cNvPr>
          <p:cNvSpPr/>
          <p:nvPr/>
        </p:nvSpPr>
        <p:spPr bwMode="auto">
          <a:xfrm rot="10800000" flipH="1" flipV="1">
            <a:off x="8467205" y="2113277"/>
            <a:ext cx="3143977" cy="3790544"/>
          </a:xfrm>
          <a:prstGeom prst="roundRect">
            <a:avLst>
              <a:gd name="adj" fmla="val 558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14188">
              <a:defRPr/>
            </a:pPr>
            <a:endParaRPr lang="en-US" sz="1600" kern="0">
              <a:solidFill>
                <a:schemeClr val="tx1"/>
              </a:solidFill>
              <a:latin typeface="+mj-lt"/>
              <a:cs typeface="Segoe UI Light" panose="020B0502040204020203" pitchFamily="34" charset="0"/>
            </a:endParaRPr>
          </a:p>
        </p:txBody>
      </p:sp>
      <p:grpSp>
        <p:nvGrpSpPr>
          <p:cNvPr id="10" name="Group 9">
            <a:extLst>
              <a:ext uri="{FF2B5EF4-FFF2-40B4-BE49-F238E27FC236}">
                <a16:creationId xmlns:a16="http://schemas.microsoft.com/office/drawing/2014/main" id="{18318992-6A6C-6677-5D36-DB96FCFBEE4F}"/>
              </a:ext>
              <a:ext uri="{C183D7F6-B498-43B3-948B-1728B52AA6E4}">
                <adec:decorative xmlns:adec="http://schemas.microsoft.com/office/drawing/2017/decorative" val="1"/>
              </a:ext>
            </a:extLst>
          </p:cNvPr>
          <p:cNvGrpSpPr>
            <a:grpSpLocks/>
          </p:cNvGrpSpPr>
          <p:nvPr/>
        </p:nvGrpSpPr>
        <p:grpSpPr>
          <a:xfrm>
            <a:off x="3948799" y="3642096"/>
            <a:ext cx="678076" cy="678076"/>
            <a:chOff x="10890291" y="1299467"/>
            <a:chExt cx="529548" cy="529548"/>
          </a:xfrm>
        </p:grpSpPr>
        <p:sp>
          <p:nvSpPr>
            <p:cNvPr id="15" name="Oval 14">
              <a:extLst>
                <a:ext uri="{FF2B5EF4-FFF2-40B4-BE49-F238E27FC236}">
                  <a16:creationId xmlns:a16="http://schemas.microsoft.com/office/drawing/2014/main" id="{1EBBB944-DC75-BF79-1D85-EAEFA878C332}"/>
                </a:ext>
              </a:extLst>
            </p:cNvPr>
            <p:cNvSpPr/>
            <p:nvPr/>
          </p:nvSpPr>
          <p:spPr bwMode="auto">
            <a:xfrm>
              <a:off x="10890291" y="1299467"/>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6" name="Arc 15">
              <a:extLst>
                <a:ext uri="{FF2B5EF4-FFF2-40B4-BE49-F238E27FC236}">
                  <a16:creationId xmlns:a16="http://schemas.microsoft.com/office/drawing/2014/main" id="{902C24AD-EB22-CB77-6E2B-EF4D4D1DE91A}"/>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6_1">
              <a:extLst>
                <a:ext uri="{FF2B5EF4-FFF2-40B4-BE49-F238E27FC236}">
                  <a16:creationId xmlns:a16="http://schemas.microsoft.com/office/drawing/2014/main" id="{0AB746A2-4289-CE19-6578-B64DE21438FA}"/>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9" name="Arc 6_1_1">
              <a:extLst>
                <a:ext uri="{FF2B5EF4-FFF2-40B4-BE49-F238E27FC236}">
                  <a16:creationId xmlns:a16="http://schemas.microsoft.com/office/drawing/2014/main" id="{0B9E34DB-F507-A98B-9A9D-5BF8CC462E4C}"/>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1" name="Oval 20">
              <a:extLst>
                <a:ext uri="{FF2B5EF4-FFF2-40B4-BE49-F238E27FC236}">
                  <a16:creationId xmlns:a16="http://schemas.microsoft.com/office/drawing/2014/main" id="{674026C9-89B1-28DE-500A-EAB8F740DA6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 name="Rectangle: Top Corners Rounded 7">
            <a:extLst>
              <a:ext uri="{FF2B5EF4-FFF2-40B4-BE49-F238E27FC236}">
                <a16:creationId xmlns:a16="http://schemas.microsoft.com/office/drawing/2014/main" id="{EE62E8DC-1F5E-4F43-53BA-DCD2AC9774DA}"/>
              </a:ext>
              <a:ext uri="{C183D7F6-B498-43B3-948B-1728B52AA6E4}">
                <adec:decorative xmlns:adec="http://schemas.microsoft.com/office/drawing/2017/decorative" val="1"/>
              </a:ext>
            </a:extLst>
          </p:cNvPr>
          <p:cNvSpPr/>
          <p:nvPr/>
        </p:nvSpPr>
        <p:spPr bwMode="auto">
          <a:xfrm rot="5400000">
            <a:off x="-130631" y="2219707"/>
            <a:ext cx="3814743" cy="3553485"/>
          </a:xfrm>
          <a:prstGeom prst="round2SameRect">
            <a:avLst>
              <a:gd name="adj1" fmla="val 6047"/>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367"/>
            <a:endParaRPr lang="en-DE" sz="1600">
              <a:solidFill>
                <a:schemeClr val="tx1"/>
              </a:solidFill>
            </a:endParaRPr>
          </a:p>
        </p:txBody>
      </p:sp>
      <p:sp>
        <p:nvSpPr>
          <p:cNvPr id="36" name="Title 35">
            <a:extLst>
              <a:ext uri="{FF2B5EF4-FFF2-40B4-BE49-F238E27FC236}">
                <a16:creationId xmlns:a16="http://schemas.microsoft.com/office/drawing/2014/main" id="{CA821762-2827-43A2-E20F-079CD2E9B650}"/>
              </a:ext>
            </a:extLst>
          </p:cNvPr>
          <p:cNvSpPr>
            <a:spLocks noGrp="1"/>
          </p:cNvSpPr>
          <p:nvPr>
            <p:ph type="title"/>
          </p:nvPr>
        </p:nvSpPr>
        <p:spPr>
          <a:xfrm>
            <a:off x="588263" y="457200"/>
            <a:ext cx="11018520" cy="492443"/>
          </a:xfrm>
        </p:spPr>
        <p:txBody>
          <a:bodyPr/>
          <a:lstStyle/>
          <a:p>
            <a:r>
              <a:rPr lang="en-DE" sz="3200" dirty="0"/>
              <a:t>Cross-tenant </a:t>
            </a:r>
            <a:r>
              <a:rPr lang="en-US" sz="3200" dirty="0"/>
              <a:t>a</a:t>
            </a:r>
            <a:r>
              <a:rPr lang="en-DE" sz="3200" dirty="0"/>
              <a:t>ccess </a:t>
            </a:r>
            <a:r>
              <a:rPr lang="en-US" sz="3200" dirty="0"/>
              <a:t>s</a:t>
            </a:r>
            <a:r>
              <a:rPr lang="en-DE" sz="3200" dirty="0"/>
              <a:t>ettings</a:t>
            </a:r>
            <a:endParaRPr lang="en-US" sz="3200" dirty="0"/>
          </a:p>
        </p:txBody>
      </p:sp>
      <p:grpSp>
        <p:nvGrpSpPr>
          <p:cNvPr id="64" name="Group 63">
            <a:extLst>
              <a:ext uri="{FF2B5EF4-FFF2-40B4-BE49-F238E27FC236}">
                <a16:creationId xmlns:a16="http://schemas.microsoft.com/office/drawing/2014/main" id="{F214DA64-E858-32B6-978B-7E350A904ADA}"/>
              </a:ext>
              <a:ext uri="{C183D7F6-B498-43B3-948B-1728B52AA6E4}">
                <adec:decorative xmlns:adec="http://schemas.microsoft.com/office/drawing/2017/decorative" val="1"/>
              </a:ext>
            </a:extLst>
          </p:cNvPr>
          <p:cNvGrpSpPr>
            <a:grpSpLocks/>
          </p:cNvGrpSpPr>
          <p:nvPr/>
        </p:nvGrpSpPr>
        <p:grpSpPr>
          <a:xfrm>
            <a:off x="588263" y="2238433"/>
            <a:ext cx="560344" cy="560344"/>
            <a:chOff x="10890291" y="1293124"/>
            <a:chExt cx="529548" cy="529548"/>
          </a:xfrm>
        </p:grpSpPr>
        <p:sp>
          <p:nvSpPr>
            <p:cNvPr id="66" name="Oval 65">
              <a:extLst>
                <a:ext uri="{FF2B5EF4-FFF2-40B4-BE49-F238E27FC236}">
                  <a16:creationId xmlns:a16="http://schemas.microsoft.com/office/drawing/2014/main" id="{3458DD59-5994-FC67-EAF2-63B4D157F69E}"/>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7" name="Arc 66">
              <a:extLst>
                <a:ext uri="{FF2B5EF4-FFF2-40B4-BE49-F238E27FC236}">
                  <a16:creationId xmlns:a16="http://schemas.microsoft.com/office/drawing/2014/main" id="{4B8E9427-2A4B-C623-871D-72694A90587B}"/>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8" name="Arc 6_1">
              <a:extLst>
                <a:ext uri="{FF2B5EF4-FFF2-40B4-BE49-F238E27FC236}">
                  <a16:creationId xmlns:a16="http://schemas.microsoft.com/office/drawing/2014/main" id="{F94B1C3F-9652-7CDF-71A7-88900946E0E8}"/>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9" name="Arc 6_1_1">
              <a:extLst>
                <a:ext uri="{FF2B5EF4-FFF2-40B4-BE49-F238E27FC236}">
                  <a16:creationId xmlns:a16="http://schemas.microsoft.com/office/drawing/2014/main" id="{ACE06CC7-1FE9-1EED-D0BE-C05E63732E3F}"/>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0" name="Oval 69">
              <a:extLst>
                <a:ext uri="{FF2B5EF4-FFF2-40B4-BE49-F238E27FC236}">
                  <a16:creationId xmlns:a16="http://schemas.microsoft.com/office/drawing/2014/main" id="{149437BD-145A-B781-F453-616BDDFF40C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2" name="Rectangle: Diagonal Corners Rounded 61">
            <a:extLst>
              <a:ext uri="{FF2B5EF4-FFF2-40B4-BE49-F238E27FC236}">
                <a16:creationId xmlns:a16="http://schemas.microsoft.com/office/drawing/2014/main" id="{C4B12EFF-BF74-27C3-E41A-EE032076918E}"/>
              </a:ext>
              <a:ext uri="{C183D7F6-B498-43B3-948B-1728B52AA6E4}">
                <adec:decorative xmlns:adec="http://schemas.microsoft.com/office/drawing/2017/decorative" val="1"/>
              </a:ext>
            </a:extLst>
          </p:cNvPr>
          <p:cNvSpPr/>
          <p:nvPr/>
        </p:nvSpPr>
        <p:spPr bwMode="auto">
          <a:xfrm flipH="1">
            <a:off x="8034592" y="2838939"/>
            <a:ext cx="2633053" cy="3035080"/>
          </a:xfrm>
          <a:prstGeom prst="round2DiagRect">
            <a:avLst>
              <a:gd name="adj1" fmla="val 6286"/>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defTabSz="932472" fontAlgn="base">
              <a:spcBef>
                <a:spcPct val="0"/>
              </a:spcBef>
              <a:spcAft>
                <a:spcPts val="600"/>
              </a:spcAft>
            </a:pPr>
            <a:endParaRPr lang="en-IN" sz="1200">
              <a:solidFill>
                <a:schemeClr val="tx1"/>
              </a:solidFill>
              <a:cs typeface="Segoe UI" pitchFamily="34" charset="0"/>
            </a:endParaRPr>
          </a:p>
        </p:txBody>
      </p:sp>
      <p:sp>
        <p:nvSpPr>
          <p:cNvPr id="5" name="TextBox 4">
            <a:extLst>
              <a:ext uri="{FF2B5EF4-FFF2-40B4-BE49-F238E27FC236}">
                <a16:creationId xmlns:a16="http://schemas.microsoft.com/office/drawing/2014/main" id="{205AE786-DF95-FBD7-549F-59F953509C55}"/>
              </a:ext>
            </a:extLst>
          </p:cNvPr>
          <p:cNvSpPr txBox="1"/>
          <p:nvPr/>
        </p:nvSpPr>
        <p:spPr>
          <a:xfrm>
            <a:off x="594360" y="1179576"/>
            <a:ext cx="11022582" cy="569913"/>
          </a:xfrm>
          <a:prstGeom prst="rect">
            <a:avLst/>
          </a:prstGeom>
          <a:noFill/>
          <a:ln>
            <a:noFill/>
          </a:ln>
        </p:spPr>
        <p:txBody>
          <a:bodyPr wrap="square" lIns="0" tIns="0" rIns="0" bIns="0">
            <a:spAutoFit/>
          </a:bodyPr>
          <a:lstStyle>
            <a:defPPr>
              <a:defRPr lang="de-DE"/>
            </a:defPPr>
            <a:lvl1pPr indent="0">
              <a:buNone/>
              <a:defRPr>
                <a:latin typeface="+mj-lt"/>
              </a:defRPr>
            </a:lvl1pPr>
          </a:lstStyle>
          <a:p>
            <a:r>
              <a:rPr lang="en-GB" dirty="0"/>
              <a:t>Cross-tenant access policies in Entra ID allow administrators to control how users and groups from other organizations can access their resources.</a:t>
            </a:r>
            <a:endParaRPr lang="en-DE" dirty="0"/>
          </a:p>
        </p:txBody>
      </p:sp>
      <p:sp>
        <p:nvSpPr>
          <p:cNvPr id="71" name="Freeform 96" title="Icon of a gear with a wrench">
            <a:extLst>
              <a:ext uri="{FF2B5EF4-FFF2-40B4-BE49-F238E27FC236}">
                <a16:creationId xmlns:a16="http://schemas.microsoft.com/office/drawing/2014/main" id="{E2169FB3-3136-B4F6-DA39-7E1D94E0F2F3}"/>
              </a:ext>
            </a:extLst>
          </p:cNvPr>
          <p:cNvSpPr>
            <a:spLocks noChangeAspect="1" noEditPoints="1"/>
          </p:cNvSpPr>
          <p:nvPr/>
        </p:nvSpPr>
        <p:spPr bwMode="auto">
          <a:xfrm>
            <a:off x="695494" y="2359368"/>
            <a:ext cx="345882" cy="31847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Rectangle 8">
            <a:extLst>
              <a:ext uri="{FF2B5EF4-FFF2-40B4-BE49-F238E27FC236}">
                <a16:creationId xmlns:a16="http://schemas.microsoft.com/office/drawing/2014/main" id="{3CFF2195-28DD-CC49-4B88-CF356BB41FEE}"/>
              </a:ext>
              <a:ext uri="{C183D7F6-B498-43B3-948B-1728B52AA6E4}">
                <adec:decorative xmlns:adec="http://schemas.microsoft.com/office/drawing/2017/decorative" val="0"/>
              </a:ext>
            </a:extLst>
          </p:cNvPr>
          <p:cNvSpPr/>
          <p:nvPr/>
        </p:nvSpPr>
        <p:spPr bwMode="auto">
          <a:xfrm>
            <a:off x="588263" y="2948131"/>
            <a:ext cx="2789563" cy="2730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spcBef>
                <a:spcPts val="200"/>
              </a:spcBef>
              <a:spcAft>
                <a:spcPts val="300"/>
              </a:spcAft>
            </a:pPr>
            <a:r>
              <a:rPr lang="en-DE" dirty="0">
                <a:solidFill>
                  <a:schemeClr val="tx1"/>
                </a:solidFill>
                <a:latin typeface="+mj-lt"/>
              </a:rPr>
              <a:t>Inbound trust settings </a:t>
            </a:r>
            <a:br>
              <a:rPr lang="en-US" dirty="0">
                <a:solidFill>
                  <a:schemeClr val="tx1"/>
                </a:solidFill>
                <a:latin typeface="+mj-lt"/>
              </a:rPr>
            </a:br>
            <a:r>
              <a:rPr lang="en-DE" dirty="0">
                <a:solidFill>
                  <a:schemeClr val="tx1"/>
                </a:solidFill>
                <a:latin typeface="+mj-lt"/>
              </a:rPr>
              <a:t>are used to</a:t>
            </a:r>
            <a:r>
              <a:rPr lang="en-US" dirty="0">
                <a:solidFill>
                  <a:schemeClr val="tx1"/>
                </a:solidFill>
                <a:latin typeface="+mj-lt"/>
              </a:rPr>
              <a:t>:</a:t>
            </a:r>
            <a:r>
              <a:rPr lang="en-DE" dirty="0">
                <a:solidFill>
                  <a:schemeClr val="tx1"/>
                </a:solidFill>
                <a:latin typeface="+mj-lt"/>
              </a:rPr>
              <a:t> </a:t>
            </a:r>
          </a:p>
          <a:p>
            <a:pPr marL="228600" indent="-176213" defTabSz="914367">
              <a:spcBef>
                <a:spcPts val="200"/>
              </a:spcBef>
              <a:spcAft>
                <a:spcPts val="300"/>
              </a:spcAft>
              <a:buFont typeface="Arial" panose="020B0604020202020204" pitchFamily="34" charset="0"/>
              <a:buChar char="•"/>
            </a:pPr>
            <a:r>
              <a:rPr lang="en-DE" sz="1600" dirty="0">
                <a:solidFill>
                  <a:schemeClr val="tx1"/>
                </a:solidFill>
              </a:rPr>
              <a:t>Minimize MFA prompts</a:t>
            </a:r>
          </a:p>
          <a:p>
            <a:pPr marL="228600" indent="-176213" defTabSz="914367">
              <a:spcBef>
                <a:spcPts val="200"/>
              </a:spcBef>
              <a:spcAft>
                <a:spcPts val="300"/>
              </a:spcAft>
              <a:buFont typeface="Arial" panose="020B0604020202020204" pitchFamily="34" charset="0"/>
              <a:buChar char="•"/>
            </a:pPr>
            <a:r>
              <a:rPr lang="en-DE" sz="1600" dirty="0">
                <a:solidFill>
                  <a:schemeClr val="tx1"/>
                </a:solidFill>
              </a:rPr>
              <a:t>Improve the user experience and reduce administration</a:t>
            </a:r>
          </a:p>
          <a:p>
            <a:pPr marL="228600" indent="-176213" defTabSz="914367">
              <a:spcBef>
                <a:spcPts val="200"/>
              </a:spcBef>
              <a:spcAft>
                <a:spcPts val="300"/>
              </a:spcAft>
              <a:buFont typeface="Arial" panose="020B0604020202020204" pitchFamily="34" charset="0"/>
              <a:buChar char="•"/>
            </a:pPr>
            <a:r>
              <a:rPr lang="en-DE" sz="1600" dirty="0">
                <a:solidFill>
                  <a:schemeClr val="tx1"/>
                </a:solidFill>
              </a:rPr>
              <a:t>Enable Conditional Access to support device compliance and </a:t>
            </a:r>
            <a:r>
              <a:rPr lang="en-US" sz="1600" dirty="0">
                <a:solidFill>
                  <a:schemeClr val="tx1"/>
                </a:solidFill>
              </a:rPr>
              <a:t>Entra ID</a:t>
            </a:r>
            <a:r>
              <a:rPr lang="en-DE" sz="1600" dirty="0">
                <a:solidFill>
                  <a:schemeClr val="tx1"/>
                </a:solidFill>
              </a:rPr>
              <a:t> join status from</a:t>
            </a:r>
            <a:br>
              <a:rPr lang="en-US" sz="1600" dirty="0">
                <a:solidFill>
                  <a:schemeClr val="tx1"/>
                </a:solidFill>
              </a:rPr>
            </a:br>
            <a:r>
              <a:rPr lang="en-DE" sz="1600" dirty="0">
                <a:solidFill>
                  <a:schemeClr val="tx1"/>
                </a:solidFill>
              </a:rPr>
              <a:t>other tenants</a:t>
            </a:r>
          </a:p>
        </p:txBody>
      </p:sp>
      <p:sp>
        <p:nvSpPr>
          <p:cNvPr id="33" name="Rectangle: Rounded Corners 32">
            <a:extLst>
              <a:ext uri="{FF2B5EF4-FFF2-40B4-BE49-F238E27FC236}">
                <a16:creationId xmlns:a16="http://schemas.microsoft.com/office/drawing/2014/main" id="{84580A8F-EF6A-D764-99FB-9B5F5D83BD39}"/>
              </a:ext>
              <a:ext uri="{C183D7F6-B498-43B3-948B-1728B52AA6E4}">
                <adec:decorative xmlns:adec="http://schemas.microsoft.com/office/drawing/2017/decorative" val="0"/>
              </a:ext>
            </a:extLst>
          </p:cNvPr>
          <p:cNvSpPr/>
          <p:nvPr/>
        </p:nvSpPr>
        <p:spPr bwMode="auto">
          <a:xfrm rot="10800000" flipH="1" flipV="1">
            <a:off x="3863975" y="2113277"/>
            <a:ext cx="3143977" cy="3790544"/>
          </a:xfrm>
          <a:prstGeom prst="roundRect">
            <a:avLst>
              <a:gd name="adj" fmla="val 570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14188">
              <a:defRPr/>
            </a:pPr>
            <a:r>
              <a:rPr lang="en-US" sz="1600" kern="0" dirty="0">
                <a:solidFill>
                  <a:schemeClr val="tx1"/>
                </a:solidFill>
                <a:latin typeface="+mj-lt"/>
                <a:cs typeface="Segoe UI Light" panose="020B0502040204020203" pitchFamily="34" charset="0"/>
              </a:rPr>
              <a:t>User’s home Entra ID tenant</a:t>
            </a:r>
          </a:p>
        </p:txBody>
      </p:sp>
      <p:sp>
        <p:nvSpPr>
          <p:cNvPr id="61" name="Rectangle: Diagonal Corners Rounded 60">
            <a:extLst>
              <a:ext uri="{FF2B5EF4-FFF2-40B4-BE49-F238E27FC236}">
                <a16:creationId xmlns:a16="http://schemas.microsoft.com/office/drawing/2014/main" id="{FF0B8537-283A-1F60-A2AA-07F2A4C2784A}"/>
              </a:ext>
              <a:ext uri="{C183D7F6-B498-43B3-948B-1728B52AA6E4}">
                <adec:decorative xmlns:adec="http://schemas.microsoft.com/office/drawing/2017/decorative" val="1"/>
              </a:ext>
            </a:extLst>
          </p:cNvPr>
          <p:cNvSpPr/>
          <p:nvPr/>
        </p:nvSpPr>
        <p:spPr bwMode="auto">
          <a:xfrm flipH="1">
            <a:off x="4711700" y="2800949"/>
            <a:ext cx="2626971" cy="3035080"/>
          </a:xfrm>
          <a:prstGeom prst="round2DiagRect">
            <a:avLst>
              <a:gd name="adj1" fmla="val 6286"/>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defTabSz="932472" fontAlgn="base">
              <a:spcBef>
                <a:spcPct val="0"/>
              </a:spcBef>
            </a:pPr>
            <a:endParaRPr lang="en-IN" sz="1200">
              <a:solidFill>
                <a:schemeClr val="tx1"/>
              </a:solidFill>
              <a:cs typeface="Segoe UI" pitchFamily="34" charset="0"/>
            </a:endParaRPr>
          </a:p>
        </p:txBody>
      </p:sp>
      <p:sp>
        <p:nvSpPr>
          <p:cNvPr id="39" name="Rectangle: Top Corners Rounded 38">
            <a:extLst>
              <a:ext uri="{FF2B5EF4-FFF2-40B4-BE49-F238E27FC236}">
                <a16:creationId xmlns:a16="http://schemas.microsoft.com/office/drawing/2014/main" id="{C74D8BC8-2D3B-E335-B43B-404A166CC05D}"/>
              </a:ext>
              <a:ext uri="{C183D7F6-B498-43B3-948B-1728B52AA6E4}">
                <adec:decorative xmlns:adec="http://schemas.microsoft.com/office/drawing/2017/decorative" val="0"/>
              </a:ext>
            </a:extLst>
          </p:cNvPr>
          <p:cNvSpPr/>
          <p:nvPr/>
        </p:nvSpPr>
        <p:spPr bwMode="auto">
          <a:xfrm rot="5400000">
            <a:off x="5808098" y="1653623"/>
            <a:ext cx="436104" cy="2626970"/>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91440" rIns="4572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IN" sz="1600" dirty="0">
                <a:solidFill>
                  <a:srgbClr val="FFFFFF"/>
                </a:solidFill>
                <a:latin typeface="+mj-lt"/>
                <a:ea typeface="Segoe UI" pitchFamily="34" charset="0"/>
                <a:cs typeface="Segoe UI" pitchFamily="34" charset="0"/>
              </a:rPr>
              <a:t>Outbound access settings</a:t>
            </a:r>
          </a:p>
        </p:txBody>
      </p:sp>
      <p:sp>
        <p:nvSpPr>
          <p:cNvPr id="14" name="boy" title="Icon of a man">
            <a:extLst>
              <a:ext uri="{FF2B5EF4-FFF2-40B4-BE49-F238E27FC236}">
                <a16:creationId xmlns:a16="http://schemas.microsoft.com/office/drawing/2014/main" id="{B458CF29-3450-C635-0554-728EF7A910A1}"/>
              </a:ext>
            </a:extLst>
          </p:cNvPr>
          <p:cNvSpPr>
            <a:spLocks noChangeAspect="1" noEditPoints="1"/>
          </p:cNvSpPr>
          <p:nvPr/>
        </p:nvSpPr>
        <p:spPr bwMode="auto">
          <a:xfrm>
            <a:off x="4139178" y="3779520"/>
            <a:ext cx="297318" cy="38698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sp>
        <p:nvSpPr>
          <p:cNvPr id="4" name="Rectangle 3">
            <a:extLst>
              <a:ext uri="{FF2B5EF4-FFF2-40B4-BE49-F238E27FC236}">
                <a16:creationId xmlns:a16="http://schemas.microsoft.com/office/drawing/2014/main" id="{1ED63BB4-BEEB-5AB5-D75C-1000132FCD31}"/>
              </a:ext>
            </a:extLst>
          </p:cNvPr>
          <p:cNvSpPr/>
          <p:nvPr/>
        </p:nvSpPr>
        <p:spPr bwMode="auto">
          <a:xfrm flipH="1">
            <a:off x="4783469" y="3261039"/>
            <a:ext cx="2483432" cy="974175"/>
          </a:xfrm>
          <a:prstGeom prst="rect">
            <a:avLst/>
          </a:prstGeom>
          <a:no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400">
                <a:solidFill>
                  <a:schemeClr val="tx1"/>
                </a:solidFill>
                <a:latin typeface="+mj-lt"/>
                <a:cs typeface="Segoe UI" pitchFamily="34" charset="0"/>
              </a:rPr>
              <a:t>Allow or block:</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internal users &amp; groups</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external apps</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Specific users, groups, apps*</a:t>
            </a:r>
          </a:p>
        </p:txBody>
      </p:sp>
      <p:grpSp>
        <p:nvGrpSpPr>
          <p:cNvPr id="54" name="Group 53" descr="Arrow pointing to the right">
            <a:extLst>
              <a:ext uri="{FF2B5EF4-FFF2-40B4-BE49-F238E27FC236}">
                <a16:creationId xmlns:a16="http://schemas.microsoft.com/office/drawing/2014/main" id="{EF3FA25F-AAE4-9901-53A7-D19199B1CF99}"/>
              </a:ext>
            </a:extLst>
          </p:cNvPr>
          <p:cNvGrpSpPr/>
          <p:nvPr/>
        </p:nvGrpSpPr>
        <p:grpSpPr>
          <a:xfrm>
            <a:off x="7440236" y="3796914"/>
            <a:ext cx="493144" cy="458584"/>
            <a:chOff x="7577990" y="3744031"/>
            <a:chExt cx="606877" cy="564349"/>
          </a:xfrm>
        </p:grpSpPr>
        <p:sp>
          <p:nvSpPr>
            <p:cNvPr id="49" name="Graphic 4">
              <a:extLst>
                <a:ext uri="{FF2B5EF4-FFF2-40B4-BE49-F238E27FC236}">
                  <a16:creationId xmlns:a16="http://schemas.microsoft.com/office/drawing/2014/main" id="{D7DAA9AE-7C44-E07D-CB90-28B339677D45}"/>
                </a:ext>
              </a:extLst>
            </p:cNvPr>
            <p:cNvSpPr/>
            <p:nvPr userDrawn="1"/>
          </p:nvSpPr>
          <p:spPr>
            <a:xfrm>
              <a:off x="7577990" y="3744031"/>
              <a:ext cx="346247" cy="56434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DE9746C9-6058-0ABB-C68C-3DB1757972B0}"/>
                </a:ext>
              </a:extLst>
            </p:cNvPr>
            <p:cNvSpPr/>
            <p:nvPr userDrawn="1"/>
          </p:nvSpPr>
          <p:spPr>
            <a:xfrm>
              <a:off x="7838620" y="3744031"/>
              <a:ext cx="346247" cy="56434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endParaRPr lang="en-US"/>
            </a:p>
          </p:txBody>
        </p:sp>
      </p:grpSp>
      <p:sp>
        <p:nvSpPr>
          <p:cNvPr id="85" name="TextBox 84">
            <a:extLst>
              <a:ext uri="{FF2B5EF4-FFF2-40B4-BE49-F238E27FC236}">
                <a16:creationId xmlns:a16="http://schemas.microsoft.com/office/drawing/2014/main" id="{B7C4CBAB-7555-977A-99AE-62AE4647345E}"/>
              </a:ext>
            </a:extLst>
          </p:cNvPr>
          <p:cNvSpPr txBox="1"/>
          <p:nvPr/>
        </p:nvSpPr>
        <p:spPr>
          <a:xfrm>
            <a:off x="8626457" y="2196750"/>
            <a:ext cx="2825472" cy="338554"/>
          </a:xfrm>
          <a:prstGeom prst="rect">
            <a:avLst/>
          </a:prstGeom>
          <a:noFill/>
        </p:spPr>
        <p:txBody>
          <a:bodyPr wrap="square">
            <a:spAutoFit/>
          </a:bodyPr>
          <a:lstStyle/>
          <a:p>
            <a:pPr algn="ctr" defTabSz="914188">
              <a:defRPr/>
            </a:pPr>
            <a:r>
              <a:rPr lang="en-US" sz="1600" kern="0" dirty="0">
                <a:latin typeface="+mj-lt"/>
                <a:cs typeface="Segoe UI Light" panose="020B0502040204020203" pitchFamily="34" charset="0"/>
              </a:rPr>
              <a:t>Resource Entra ID tenant</a:t>
            </a:r>
          </a:p>
        </p:txBody>
      </p:sp>
      <p:sp>
        <p:nvSpPr>
          <p:cNvPr id="57" name="Rectangle: Top Corners Rounded 56">
            <a:extLst>
              <a:ext uri="{FF2B5EF4-FFF2-40B4-BE49-F238E27FC236}">
                <a16:creationId xmlns:a16="http://schemas.microsoft.com/office/drawing/2014/main" id="{ADCBF4CC-94FB-E365-2B73-46A0AEC3A4CD}"/>
              </a:ext>
              <a:ext uri="{C183D7F6-B498-43B3-948B-1728B52AA6E4}">
                <adec:decorative xmlns:adec="http://schemas.microsoft.com/office/drawing/2017/decorative" val="0"/>
              </a:ext>
            </a:extLst>
          </p:cNvPr>
          <p:cNvSpPr/>
          <p:nvPr/>
        </p:nvSpPr>
        <p:spPr bwMode="auto">
          <a:xfrm rot="5400000">
            <a:off x="9131701" y="1653623"/>
            <a:ext cx="436104" cy="2626970"/>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91440" rIns="4572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IN" sz="1600">
                <a:solidFill>
                  <a:schemeClr val="tx1"/>
                </a:solidFill>
                <a:latin typeface="+mj-lt"/>
                <a:cs typeface="Segoe UI" pitchFamily="34" charset="0"/>
              </a:rPr>
              <a:t>Inbound access setting</a:t>
            </a:r>
          </a:p>
        </p:txBody>
      </p:sp>
      <p:sp>
        <p:nvSpPr>
          <p:cNvPr id="82" name="Rectangle 81">
            <a:extLst>
              <a:ext uri="{FF2B5EF4-FFF2-40B4-BE49-F238E27FC236}">
                <a16:creationId xmlns:a16="http://schemas.microsoft.com/office/drawing/2014/main" id="{84E6C615-6357-1BCF-08EC-7717EE5F71C4}"/>
              </a:ext>
            </a:extLst>
          </p:cNvPr>
          <p:cNvSpPr/>
          <p:nvPr/>
        </p:nvSpPr>
        <p:spPr bwMode="auto">
          <a:xfrm flipH="1">
            <a:off x="8096820" y="3261039"/>
            <a:ext cx="2483432" cy="974175"/>
          </a:xfrm>
          <a:prstGeom prst="rect">
            <a:avLst/>
          </a:prstGeom>
          <a:no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400">
                <a:solidFill>
                  <a:schemeClr val="tx1"/>
                </a:solidFill>
                <a:latin typeface="+mj-lt"/>
                <a:cs typeface="Segoe UI" pitchFamily="34" charset="0"/>
              </a:rPr>
              <a:t>Allow or block:</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internal users &amp; groups</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external apps</a:t>
            </a:r>
          </a:p>
          <a:p>
            <a:pPr marL="228600" indent="-176213" defTabSz="932472" fontAlgn="base">
              <a:spcBef>
                <a:spcPts val="100"/>
              </a:spcBef>
              <a:spcAft>
                <a:spcPts val="1200"/>
              </a:spcAft>
              <a:buFont typeface="Arial" panose="020B0604020202020204" pitchFamily="34" charset="0"/>
              <a:buChar char="•"/>
            </a:pPr>
            <a:r>
              <a:rPr lang="en-IN" sz="1200">
                <a:solidFill>
                  <a:schemeClr val="tx1"/>
                </a:solidFill>
                <a:cs typeface="Segoe UI" pitchFamily="34" charset="0"/>
              </a:rPr>
              <a:t>Specific users, groups, apps*</a:t>
            </a:r>
          </a:p>
        </p:txBody>
      </p:sp>
      <p:sp>
        <p:nvSpPr>
          <p:cNvPr id="6" name="Rounded Rectangle 5" descr="A shape highlighting &quot;Trust settings for:&quot;">
            <a:extLst>
              <a:ext uri="{FF2B5EF4-FFF2-40B4-BE49-F238E27FC236}">
                <a16:creationId xmlns:a16="http://schemas.microsoft.com/office/drawing/2014/main" id="{EEBAEF4D-5F4C-2BCD-CFBE-7B5531CA2687}"/>
              </a:ext>
            </a:extLst>
          </p:cNvPr>
          <p:cNvSpPr/>
          <p:nvPr/>
        </p:nvSpPr>
        <p:spPr bwMode="auto">
          <a:xfrm>
            <a:off x="8122774" y="4325257"/>
            <a:ext cx="2457450" cy="1103734"/>
          </a:xfrm>
          <a:prstGeom prst="roundRect">
            <a:avLst>
              <a:gd name="adj" fmla="val 7758"/>
            </a:avLst>
          </a:prstGeom>
          <a:noFill/>
          <a:ln w="63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DE" sz="2353" err="1">
              <a:solidFill>
                <a:schemeClr val="tx1"/>
              </a:soli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B7A04FC9-4422-FD6C-521C-17EE22511AF4}"/>
              </a:ext>
            </a:extLst>
          </p:cNvPr>
          <p:cNvSpPr/>
          <p:nvPr/>
        </p:nvSpPr>
        <p:spPr bwMode="auto">
          <a:xfrm flipH="1">
            <a:off x="8173792" y="4390037"/>
            <a:ext cx="2355414" cy="974175"/>
          </a:xfrm>
          <a:prstGeom prst="rect">
            <a:avLst/>
          </a:prstGeom>
          <a:no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ts val="600"/>
              </a:spcBef>
            </a:pPr>
            <a:r>
              <a:rPr lang="en-IN" sz="1400" dirty="0">
                <a:solidFill>
                  <a:schemeClr val="tx1"/>
                </a:solidFill>
                <a:latin typeface="+mj-lt"/>
                <a:cs typeface="Segoe UI" pitchFamily="34" charset="0"/>
              </a:rPr>
              <a:t>Trust settings for:</a:t>
            </a:r>
          </a:p>
          <a:p>
            <a:pPr marL="228600" indent="-176213" defTabSz="932472" fontAlgn="base">
              <a:spcBef>
                <a:spcPts val="100"/>
              </a:spcBef>
              <a:spcAft>
                <a:spcPts val="100"/>
              </a:spcAft>
              <a:buFont typeface="Arial" panose="020B0604020202020204" pitchFamily="34" charset="0"/>
              <a:buChar char="•"/>
            </a:pPr>
            <a:r>
              <a:rPr lang="en-IN" sz="1200" dirty="0">
                <a:solidFill>
                  <a:schemeClr val="tx1"/>
                </a:solidFill>
                <a:cs typeface="Segoe UI" pitchFamily="34" charset="0"/>
              </a:rPr>
              <a:t>MFA claims</a:t>
            </a:r>
          </a:p>
          <a:p>
            <a:pPr marL="228600" indent="-176213" defTabSz="932472" fontAlgn="base">
              <a:spcBef>
                <a:spcPts val="100"/>
              </a:spcBef>
              <a:spcAft>
                <a:spcPts val="100"/>
              </a:spcAft>
              <a:buFont typeface="Arial" panose="020B0604020202020204" pitchFamily="34" charset="0"/>
              <a:buChar char="•"/>
            </a:pPr>
            <a:r>
              <a:rPr lang="en-IN" sz="1200" dirty="0">
                <a:solidFill>
                  <a:schemeClr val="tx1"/>
                </a:solidFill>
                <a:cs typeface="Segoe UI" pitchFamily="34" charset="0"/>
              </a:rPr>
              <a:t>Compliant device claims</a:t>
            </a:r>
          </a:p>
          <a:p>
            <a:pPr marL="228600" indent="-176213" defTabSz="932472" fontAlgn="base">
              <a:spcBef>
                <a:spcPts val="100"/>
              </a:spcBef>
              <a:spcAft>
                <a:spcPts val="100"/>
              </a:spcAft>
              <a:buFont typeface="Arial" panose="020B0604020202020204" pitchFamily="34" charset="0"/>
              <a:buChar char="•"/>
            </a:pPr>
            <a:r>
              <a:rPr lang="en-IN" sz="1200" dirty="0">
                <a:solidFill>
                  <a:schemeClr val="tx1"/>
                </a:solidFill>
                <a:cs typeface="Segoe UI" pitchFamily="34" charset="0"/>
              </a:rPr>
              <a:t>Hybrid Entra ID joined</a:t>
            </a:r>
            <a:br>
              <a:rPr lang="en-IN" sz="1200" dirty="0">
                <a:solidFill>
                  <a:schemeClr val="tx1"/>
                </a:solidFill>
                <a:cs typeface="Segoe UI" pitchFamily="34" charset="0"/>
              </a:rPr>
            </a:br>
            <a:r>
              <a:rPr lang="en-IN" sz="1200" dirty="0">
                <a:solidFill>
                  <a:schemeClr val="tx1"/>
                </a:solidFill>
                <a:cs typeface="Segoe UI" pitchFamily="34" charset="0"/>
              </a:rPr>
              <a:t>device claims</a:t>
            </a:r>
          </a:p>
        </p:txBody>
      </p:sp>
      <p:grpSp>
        <p:nvGrpSpPr>
          <p:cNvPr id="59" name="Group 58" descr="Icon of a chat bubble">
            <a:extLst>
              <a:ext uri="{FF2B5EF4-FFF2-40B4-BE49-F238E27FC236}">
                <a16:creationId xmlns:a16="http://schemas.microsoft.com/office/drawing/2014/main" id="{940E7FEC-9A2A-FA62-3887-11C1AA2BCA0F}"/>
              </a:ext>
            </a:extLst>
          </p:cNvPr>
          <p:cNvGrpSpPr/>
          <p:nvPr/>
        </p:nvGrpSpPr>
        <p:grpSpPr>
          <a:xfrm>
            <a:off x="10716766" y="3633974"/>
            <a:ext cx="380384" cy="380384"/>
            <a:chOff x="10716766" y="4502151"/>
            <a:chExt cx="380384" cy="380384"/>
          </a:xfrm>
        </p:grpSpPr>
        <p:grpSp>
          <p:nvGrpSpPr>
            <p:cNvPr id="22" name="Group 21">
              <a:extLst>
                <a:ext uri="{FF2B5EF4-FFF2-40B4-BE49-F238E27FC236}">
                  <a16:creationId xmlns:a16="http://schemas.microsoft.com/office/drawing/2014/main" id="{FAA7F01B-D923-6FC9-F654-974C151F55B4}"/>
                </a:ext>
                <a:ext uri="{C183D7F6-B498-43B3-948B-1728B52AA6E4}">
                  <adec:decorative xmlns:adec="http://schemas.microsoft.com/office/drawing/2017/decorative" val="1"/>
                </a:ext>
              </a:extLst>
            </p:cNvPr>
            <p:cNvGrpSpPr>
              <a:grpSpLocks/>
            </p:cNvGrpSpPr>
            <p:nvPr/>
          </p:nvGrpSpPr>
          <p:grpSpPr>
            <a:xfrm>
              <a:off x="10716766" y="4502151"/>
              <a:ext cx="380384" cy="380384"/>
              <a:chOff x="10890296" y="1293123"/>
              <a:chExt cx="529548" cy="529548"/>
            </a:xfrm>
          </p:grpSpPr>
          <p:sp>
            <p:nvSpPr>
              <p:cNvPr id="23" name="Oval 22">
                <a:extLst>
                  <a:ext uri="{FF2B5EF4-FFF2-40B4-BE49-F238E27FC236}">
                    <a16:creationId xmlns:a16="http://schemas.microsoft.com/office/drawing/2014/main" id="{FCAA0347-95AC-4CA2-5794-D2AFE1FDAA92}"/>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4" name="Arc 23">
                <a:extLst>
                  <a:ext uri="{FF2B5EF4-FFF2-40B4-BE49-F238E27FC236}">
                    <a16:creationId xmlns:a16="http://schemas.microsoft.com/office/drawing/2014/main" id="{3049EE3B-DEE4-0ED1-0B7A-8B0A164B07E3}"/>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5" name="Arc 6_1">
                <a:extLst>
                  <a:ext uri="{FF2B5EF4-FFF2-40B4-BE49-F238E27FC236}">
                    <a16:creationId xmlns:a16="http://schemas.microsoft.com/office/drawing/2014/main" id="{26E35A5A-96C5-14B8-250C-54C05D0E556E}"/>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6" name="Arc 6_1_1">
                <a:extLst>
                  <a:ext uri="{FF2B5EF4-FFF2-40B4-BE49-F238E27FC236}">
                    <a16:creationId xmlns:a16="http://schemas.microsoft.com/office/drawing/2014/main" id="{9C4FB3BD-BDDC-DFDA-DB49-9E9E627D3E21}"/>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7" name="Oval 26">
                <a:extLst>
                  <a:ext uri="{FF2B5EF4-FFF2-40B4-BE49-F238E27FC236}">
                    <a16:creationId xmlns:a16="http://schemas.microsoft.com/office/drawing/2014/main" id="{52BBC3A0-A5DB-1480-5324-2DCBBF83D1F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4C523CA-2231-23B7-9335-9E88509625C6}"/>
                </a:ext>
              </a:extLst>
            </p:cNvPr>
            <p:cNvGrpSpPr/>
            <p:nvPr/>
          </p:nvGrpSpPr>
          <p:grpSpPr>
            <a:xfrm>
              <a:off x="10810597" y="4606740"/>
              <a:ext cx="192720" cy="171206"/>
              <a:chOff x="4056031" y="5648264"/>
              <a:chExt cx="360195" cy="319987"/>
            </a:xfrm>
          </p:grpSpPr>
          <p:sp>
            <p:nvSpPr>
              <p:cNvPr id="18" name="BulletedList_E8FD" title="Icon of a bulleted list">
                <a:extLst>
                  <a:ext uri="{FF2B5EF4-FFF2-40B4-BE49-F238E27FC236}">
                    <a16:creationId xmlns:a16="http://schemas.microsoft.com/office/drawing/2014/main" id="{B9E20B2B-3405-7130-B664-343E5208C51E}"/>
                  </a:ext>
                </a:extLst>
              </p:cNvPr>
              <p:cNvSpPr>
                <a:spLocks noChangeAspect="1" noEditPoints="1"/>
              </p:cNvSpPr>
              <p:nvPr/>
            </p:nvSpPr>
            <p:spPr bwMode="auto">
              <a:xfrm>
                <a:off x="4097658" y="5678051"/>
                <a:ext cx="276942" cy="155895"/>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speech_2" title="Icon of a chat bubble">
                <a:extLst>
                  <a:ext uri="{FF2B5EF4-FFF2-40B4-BE49-F238E27FC236}">
                    <a16:creationId xmlns:a16="http://schemas.microsoft.com/office/drawing/2014/main" id="{7EED4FD3-0DB7-A1E2-C4AA-BCDF6148D703}"/>
                  </a:ext>
                </a:extLst>
              </p:cNvPr>
              <p:cNvSpPr>
                <a:spLocks noChangeAspect="1" noEditPoints="1"/>
              </p:cNvSpPr>
              <p:nvPr/>
            </p:nvSpPr>
            <p:spPr bwMode="auto">
              <a:xfrm>
                <a:off x="4056031" y="5648264"/>
                <a:ext cx="360195" cy="31998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descr="Icon of a box">
            <a:extLst>
              <a:ext uri="{FF2B5EF4-FFF2-40B4-BE49-F238E27FC236}">
                <a16:creationId xmlns:a16="http://schemas.microsoft.com/office/drawing/2014/main" id="{3D679F99-536D-2E4B-17E1-09E4D0E65D5F}"/>
              </a:ext>
            </a:extLst>
          </p:cNvPr>
          <p:cNvGrpSpPr/>
          <p:nvPr/>
        </p:nvGrpSpPr>
        <p:grpSpPr>
          <a:xfrm>
            <a:off x="10716766" y="4077240"/>
            <a:ext cx="380384" cy="380384"/>
            <a:chOff x="10716766" y="4945417"/>
            <a:chExt cx="380384" cy="380384"/>
          </a:xfrm>
        </p:grpSpPr>
        <p:grpSp>
          <p:nvGrpSpPr>
            <p:cNvPr id="40" name="Group 39">
              <a:extLst>
                <a:ext uri="{FF2B5EF4-FFF2-40B4-BE49-F238E27FC236}">
                  <a16:creationId xmlns:a16="http://schemas.microsoft.com/office/drawing/2014/main" id="{F2D94DC3-C310-7294-6FF1-09BD33BB8AD1}"/>
                </a:ext>
                <a:ext uri="{C183D7F6-B498-43B3-948B-1728B52AA6E4}">
                  <adec:decorative xmlns:adec="http://schemas.microsoft.com/office/drawing/2017/decorative" val="1"/>
                </a:ext>
              </a:extLst>
            </p:cNvPr>
            <p:cNvGrpSpPr>
              <a:grpSpLocks/>
            </p:cNvGrpSpPr>
            <p:nvPr/>
          </p:nvGrpSpPr>
          <p:grpSpPr>
            <a:xfrm>
              <a:off x="10716766" y="4945417"/>
              <a:ext cx="380384" cy="380384"/>
              <a:chOff x="10890296" y="1293123"/>
              <a:chExt cx="529548" cy="529548"/>
            </a:xfrm>
          </p:grpSpPr>
          <p:sp>
            <p:nvSpPr>
              <p:cNvPr id="41" name="Oval 40">
                <a:extLst>
                  <a:ext uri="{FF2B5EF4-FFF2-40B4-BE49-F238E27FC236}">
                    <a16:creationId xmlns:a16="http://schemas.microsoft.com/office/drawing/2014/main" id="{99FAD8EF-1AA9-F7ED-1C56-CF6158B5FEFA}"/>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2" name="Arc 41">
                <a:extLst>
                  <a:ext uri="{FF2B5EF4-FFF2-40B4-BE49-F238E27FC236}">
                    <a16:creationId xmlns:a16="http://schemas.microsoft.com/office/drawing/2014/main" id="{3323FF5D-71B8-DB77-88BD-B1AF42E43D29}"/>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6_1">
                <a:extLst>
                  <a:ext uri="{FF2B5EF4-FFF2-40B4-BE49-F238E27FC236}">
                    <a16:creationId xmlns:a16="http://schemas.microsoft.com/office/drawing/2014/main" id="{9381258C-51DC-2295-165C-FEA2DB43A472}"/>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Arc 6_1_1">
                <a:extLst>
                  <a:ext uri="{FF2B5EF4-FFF2-40B4-BE49-F238E27FC236}">
                    <a16:creationId xmlns:a16="http://schemas.microsoft.com/office/drawing/2014/main" id="{70BDECF4-51F9-D1B8-8008-63237E9CB7EC}"/>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7" name="Oval 46">
                <a:extLst>
                  <a:ext uri="{FF2B5EF4-FFF2-40B4-BE49-F238E27FC236}">
                    <a16:creationId xmlns:a16="http://schemas.microsoft.com/office/drawing/2014/main" id="{128FCD4D-0507-9D33-404F-C36396B57F0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3" name="Product_ECDC" title="Icon of a box">
              <a:extLst>
                <a:ext uri="{FF2B5EF4-FFF2-40B4-BE49-F238E27FC236}">
                  <a16:creationId xmlns:a16="http://schemas.microsoft.com/office/drawing/2014/main" id="{CD82A339-4C90-E3E3-23F6-C694B308E97D}"/>
                </a:ext>
              </a:extLst>
            </p:cNvPr>
            <p:cNvSpPr>
              <a:spLocks noChangeAspect="1" noEditPoints="1"/>
            </p:cNvSpPr>
            <p:nvPr/>
          </p:nvSpPr>
          <p:spPr bwMode="auto">
            <a:xfrm>
              <a:off x="10803016" y="5018672"/>
              <a:ext cx="207884" cy="233874"/>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descr="Icon of a gear">
            <a:extLst>
              <a:ext uri="{FF2B5EF4-FFF2-40B4-BE49-F238E27FC236}">
                <a16:creationId xmlns:a16="http://schemas.microsoft.com/office/drawing/2014/main" id="{B209643D-412A-336C-D15A-30694865C315}"/>
              </a:ext>
            </a:extLst>
          </p:cNvPr>
          <p:cNvGrpSpPr/>
          <p:nvPr/>
        </p:nvGrpSpPr>
        <p:grpSpPr>
          <a:xfrm>
            <a:off x="11173794" y="3633974"/>
            <a:ext cx="380384" cy="380384"/>
            <a:chOff x="11173794" y="4502151"/>
            <a:chExt cx="380384" cy="380384"/>
          </a:xfrm>
        </p:grpSpPr>
        <p:grpSp>
          <p:nvGrpSpPr>
            <p:cNvPr id="31" name="Group 30">
              <a:extLst>
                <a:ext uri="{FF2B5EF4-FFF2-40B4-BE49-F238E27FC236}">
                  <a16:creationId xmlns:a16="http://schemas.microsoft.com/office/drawing/2014/main" id="{12A07319-75D4-2609-2477-94D07D447772}"/>
                </a:ext>
                <a:ext uri="{C183D7F6-B498-43B3-948B-1728B52AA6E4}">
                  <adec:decorative xmlns:adec="http://schemas.microsoft.com/office/drawing/2017/decorative" val="1"/>
                </a:ext>
              </a:extLst>
            </p:cNvPr>
            <p:cNvGrpSpPr>
              <a:grpSpLocks/>
            </p:cNvGrpSpPr>
            <p:nvPr/>
          </p:nvGrpSpPr>
          <p:grpSpPr>
            <a:xfrm>
              <a:off x="11173794" y="4502151"/>
              <a:ext cx="380384" cy="380384"/>
              <a:chOff x="10890296" y="1293123"/>
              <a:chExt cx="529548" cy="529548"/>
            </a:xfrm>
          </p:grpSpPr>
          <p:sp>
            <p:nvSpPr>
              <p:cNvPr id="32" name="Oval 31">
                <a:extLst>
                  <a:ext uri="{FF2B5EF4-FFF2-40B4-BE49-F238E27FC236}">
                    <a16:creationId xmlns:a16="http://schemas.microsoft.com/office/drawing/2014/main" id="{1816E205-5403-7EBD-086B-736EDA36878E}"/>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4" name="Arc 33">
                <a:extLst>
                  <a:ext uri="{FF2B5EF4-FFF2-40B4-BE49-F238E27FC236}">
                    <a16:creationId xmlns:a16="http://schemas.microsoft.com/office/drawing/2014/main" id="{D82BD80C-2134-BBC7-746F-1ECD767B7F11}"/>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5" name="Arc 6_1">
                <a:extLst>
                  <a:ext uri="{FF2B5EF4-FFF2-40B4-BE49-F238E27FC236}">
                    <a16:creationId xmlns:a16="http://schemas.microsoft.com/office/drawing/2014/main" id="{CD75CF12-B899-6C4E-93C3-D05F678B2026}"/>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6_1_1">
                <a:extLst>
                  <a:ext uri="{FF2B5EF4-FFF2-40B4-BE49-F238E27FC236}">
                    <a16:creationId xmlns:a16="http://schemas.microsoft.com/office/drawing/2014/main" id="{7A117278-1003-D9DA-C1D8-BC3C7B076A0C}"/>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Oval 37">
                <a:extLst>
                  <a:ext uri="{FF2B5EF4-FFF2-40B4-BE49-F238E27FC236}">
                    <a16:creationId xmlns:a16="http://schemas.microsoft.com/office/drawing/2014/main" id="{1D8EB122-005F-AFD0-EA9C-AC324D4FD77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20" name="Graphic 19">
              <a:extLst>
                <a:ext uri="{FF2B5EF4-FFF2-40B4-BE49-F238E27FC236}">
                  <a16:creationId xmlns:a16="http://schemas.microsoft.com/office/drawing/2014/main" id="{DC1FA3CF-407C-D047-54D1-C94C595895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47204" y="4577245"/>
              <a:ext cx="230198" cy="230196"/>
            </a:xfrm>
            <a:prstGeom prst="rect">
              <a:avLst/>
            </a:prstGeom>
          </p:spPr>
        </p:pic>
      </p:grpSp>
      <p:grpSp>
        <p:nvGrpSpPr>
          <p:cNvPr id="60" name="Group 59" descr="Icon of a server tower">
            <a:extLst>
              <a:ext uri="{FF2B5EF4-FFF2-40B4-BE49-F238E27FC236}">
                <a16:creationId xmlns:a16="http://schemas.microsoft.com/office/drawing/2014/main" id="{64C8B26D-6D75-E038-5127-24A5A53BDBDE}"/>
              </a:ext>
            </a:extLst>
          </p:cNvPr>
          <p:cNvGrpSpPr/>
          <p:nvPr/>
        </p:nvGrpSpPr>
        <p:grpSpPr>
          <a:xfrm>
            <a:off x="11173794" y="4077240"/>
            <a:ext cx="380384" cy="380384"/>
            <a:chOff x="11173794" y="4945417"/>
            <a:chExt cx="380384" cy="380384"/>
          </a:xfrm>
        </p:grpSpPr>
        <p:grpSp>
          <p:nvGrpSpPr>
            <p:cNvPr id="48" name="Group 47">
              <a:extLst>
                <a:ext uri="{FF2B5EF4-FFF2-40B4-BE49-F238E27FC236}">
                  <a16:creationId xmlns:a16="http://schemas.microsoft.com/office/drawing/2014/main" id="{CDB2B2C4-50BC-C068-DCE9-37DDEDA81F38}"/>
                </a:ext>
                <a:ext uri="{C183D7F6-B498-43B3-948B-1728B52AA6E4}">
                  <adec:decorative xmlns:adec="http://schemas.microsoft.com/office/drawing/2017/decorative" val="1"/>
                </a:ext>
              </a:extLst>
            </p:cNvPr>
            <p:cNvGrpSpPr>
              <a:grpSpLocks/>
            </p:cNvGrpSpPr>
            <p:nvPr/>
          </p:nvGrpSpPr>
          <p:grpSpPr>
            <a:xfrm>
              <a:off x="11173794" y="4945417"/>
              <a:ext cx="380384" cy="380384"/>
              <a:chOff x="10890296" y="1293123"/>
              <a:chExt cx="529548" cy="529548"/>
            </a:xfrm>
          </p:grpSpPr>
          <p:sp>
            <p:nvSpPr>
              <p:cNvPr id="51" name="Oval 50">
                <a:extLst>
                  <a:ext uri="{FF2B5EF4-FFF2-40B4-BE49-F238E27FC236}">
                    <a16:creationId xmlns:a16="http://schemas.microsoft.com/office/drawing/2014/main" id="{BBBF57AC-0376-6C6D-7FF5-975157362E8D}"/>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Arc 51">
                <a:extLst>
                  <a:ext uri="{FF2B5EF4-FFF2-40B4-BE49-F238E27FC236}">
                    <a16:creationId xmlns:a16="http://schemas.microsoft.com/office/drawing/2014/main" id="{5B047594-DD86-E55C-A5DB-9A3A19BACD18}"/>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3" name="Arc 6_1">
                <a:extLst>
                  <a:ext uri="{FF2B5EF4-FFF2-40B4-BE49-F238E27FC236}">
                    <a16:creationId xmlns:a16="http://schemas.microsoft.com/office/drawing/2014/main" id="{F3860566-00F5-2C86-9631-BBE4DB4AACC4}"/>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5" name="Arc 6_1_1">
                <a:extLst>
                  <a:ext uri="{FF2B5EF4-FFF2-40B4-BE49-F238E27FC236}">
                    <a16:creationId xmlns:a16="http://schemas.microsoft.com/office/drawing/2014/main" id="{C80A0CDC-37DC-B60A-A854-A218DAC3376A}"/>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6" name="Oval 55">
                <a:extLst>
                  <a:ext uri="{FF2B5EF4-FFF2-40B4-BE49-F238E27FC236}">
                    <a16:creationId xmlns:a16="http://schemas.microsoft.com/office/drawing/2014/main" id="{A460161D-67DE-6433-A703-D79310007EE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server" title="Icon of a server tower">
              <a:extLst>
                <a:ext uri="{FF2B5EF4-FFF2-40B4-BE49-F238E27FC236}">
                  <a16:creationId xmlns:a16="http://schemas.microsoft.com/office/drawing/2014/main" id="{C419C6F1-1706-3FFA-1BB7-93C1E7AB3C55}"/>
                </a:ext>
              </a:extLst>
            </p:cNvPr>
            <p:cNvSpPr>
              <a:spLocks noChangeAspect="1" noEditPoints="1"/>
            </p:cNvSpPr>
            <p:nvPr/>
          </p:nvSpPr>
          <p:spPr bwMode="auto">
            <a:xfrm>
              <a:off x="11309878" y="5033176"/>
              <a:ext cx="108216" cy="204866"/>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a:extLst>
              <a:ext uri="{FF2B5EF4-FFF2-40B4-BE49-F238E27FC236}">
                <a16:creationId xmlns:a16="http://schemas.microsoft.com/office/drawing/2014/main" id="{6E393978-8182-B6B0-C548-CAED114C073F}"/>
              </a:ext>
            </a:extLst>
          </p:cNvPr>
          <p:cNvSpPr txBox="1"/>
          <p:nvPr/>
        </p:nvSpPr>
        <p:spPr>
          <a:xfrm>
            <a:off x="3863974" y="6018648"/>
            <a:ext cx="6799264" cy="184666"/>
          </a:xfrm>
          <a:prstGeom prst="rect">
            <a:avLst/>
          </a:prstGeom>
          <a:noFill/>
        </p:spPr>
        <p:txBody>
          <a:bodyPr wrap="square" lIns="0" tIns="0" rIns="0" bIns="0">
            <a:spAutoFit/>
          </a:bodyPr>
          <a:lstStyle/>
          <a:p>
            <a:r>
              <a:rPr lang="en-US" sz="1200" dirty="0"/>
              <a:t>*To apply settings to specific users, groups, or apps, Entra ID Premium P1 is required</a:t>
            </a:r>
          </a:p>
        </p:txBody>
      </p:sp>
    </p:spTree>
    <p:extLst>
      <p:ext uri="{BB962C8B-B14F-4D97-AF65-F5344CB8AC3E}">
        <p14:creationId xmlns:p14="http://schemas.microsoft.com/office/powerpoint/2010/main" val="232473309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F67AB8D-A235-DF2E-AA54-D524FF64B864}"/>
              </a:ext>
              <a:ext uri="{C183D7F6-B498-43B3-948B-1728B52AA6E4}">
                <adec:decorative xmlns:adec="http://schemas.microsoft.com/office/drawing/2017/decorative" val="1"/>
              </a:ext>
            </a:extLst>
          </p:cNvPr>
          <p:cNvGrpSpPr/>
          <p:nvPr/>
        </p:nvGrpSpPr>
        <p:grpSpPr>
          <a:xfrm>
            <a:off x="-2" y="1429265"/>
            <a:ext cx="12192002" cy="4932220"/>
            <a:chOff x="-2" y="1429265"/>
            <a:chExt cx="12192002" cy="4932220"/>
          </a:xfrm>
        </p:grpSpPr>
        <p:sp>
          <p:nvSpPr>
            <p:cNvPr id="9" name="Freeform: Shape 8">
              <a:extLst>
                <a:ext uri="{FF2B5EF4-FFF2-40B4-BE49-F238E27FC236}">
                  <a16:creationId xmlns:a16="http://schemas.microsoft.com/office/drawing/2014/main" id="{6A7A4520-00B5-4A8C-EDC4-1B77E51B2EC4}"/>
                </a:ext>
                <a:ext uri="{C183D7F6-B498-43B3-948B-1728B52AA6E4}">
                  <adec:decorative xmlns:adec="http://schemas.microsoft.com/office/drawing/2017/decorative" val="1"/>
                </a:ext>
              </a:extLst>
            </p:cNvPr>
            <p:cNvSpPr/>
            <p:nvPr/>
          </p:nvSpPr>
          <p:spPr bwMode="auto">
            <a:xfrm flipH="1">
              <a:off x="5569719" y="1436649"/>
              <a:ext cx="6622278" cy="4832390"/>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266EBF03-5567-3E68-53A3-44323FD80308}"/>
                </a:ext>
                <a:ext uri="{C183D7F6-B498-43B3-948B-1728B52AA6E4}">
                  <adec:decorative xmlns:adec="http://schemas.microsoft.com/office/drawing/2017/decorative" val="1"/>
                </a:ext>
              </a:extLst>
            </p:cNvPr>
            <p:cNvSpPr/>
            <p:nvPr/>
          </p:nvSpPr>
          <p:spPr bwMode="auto">
            <a:xfrm rot="5400000">
              <a:off x="-1995509" y="34247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A5B49188-837D-9CF9-001C-8B2D2A1CF4A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3" name="Rectangle: Top Corners Rounded 12">
              <a:extLst>
                <a:ext uri="{FF2B5EF4-FFF2-40B4-BE49-F238E27FC236}">
                  <a16:creationId xmlns:a16="http://schemas.microsoft.com/office/drawing/2014/main" id="{56D26B55-91AE-B894-247B-C09C393E26CF}"/>
                </a:ext>
                <a:ext uri="{C183D7F6-B498-43B3-948B-1728B52AA6E4}">
                  <adec:decorative xmlns:adec="http://schemas.microsoft.com/office/drawing/2017/decorative" val="1"/>
                </a:ext>
              </a:extLst>
            </p:cNvPr>
            <p:cNvSpPr/>
            <p:nvPr/>
          </p:nvSpPr>
          <p:spPr bwMode="auto">
            <a:xfrm rot="5400000" flipH="1">
              <a:off x="650250" y="1510489"/>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16" name="Rectangle: Top Corners Rounded 15">
              <a:extLst>
                <a:ext uri="{FF2B5EF4-FFF2-40B4-BE49-F238E27FC236}">
                  <a16:creationId xmlns:a16="http://schemas.microsoft.com/office/drawing/2014/main" id="{0B6472C3-DD40-9EDE-749E-A8185C25439E}"/>
                </a:ext>
                <a:ext uri="{C183D7F6-B498-43B3-948B-1728B52AA6E4}">
                  <adec:decorative xmlns:adec="http://schemas.microsoft.com/office/drawing/2017/decorative" val="1"/>
                </a:ext>
              </a:extLst>
            </p:cNvPr>
            <p:cNvSpPr/>
            <p:nvPr/>
          </p:nvSpPr>
          <p:spPr bwMode="auto">
            <a:xfrm rot="5400000" flipH="1">
              <a:off x="650250" y="3961993"/>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19" name="Rectangle: Top Corners Rounded 18">
              <a:extLst>
                <a:ext uri="{FF2B5EF4-FFF2-40B4-BE49-F238E27FC236}">
                  <a16:creationId xmlns:a16="http://schemas.microsoft.com/office/drawing/2014/main" id="{4050DE44-2E3C-9241-884E-E000DCDC63F7}"/>
                </a:ext>
                <a:ext uri="{C183D7F6-B498-43B3-948B-1728B52AA6E4}">
                  <adec:decorative xmlns:adec="http://schemas.microsoft.com/office/drawing/2017/decorative" val="1"/>
                </a:ext>
              </a:extLst>
            </p:cNvPr>
            <p:cNvSpPr/>
            <p:nvPr/>
          </p:nvSpPr>
          <p:spPr bwMode="auto">
            <a:xfrm rot="5400000" flipH="1">
              <a:off x="649048" y="4779165"/>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22" name="Rectangle: Top Corners Rounded 21">
              <a:extLst>
                <a:ext uri="{FF2B5EF4-FFF2-40B4-BE49-F238E27FC236}">
                  <a16:creationId xmlns:a16="http://schemas.microsoft.com/office/drawing/2014/main" id="{6051F909-EA3C-63E4-07C3-317935B5BF96}"/>
                </a:ext>
                <a:ext uri="{C183D7F6-B498-43B3-948B-1728B52AA6E4}">
                  <adec:decorative xmlns:adec="http://schemas.microsoft.com/office/drawing/2017/decorative" val="1"/>
                </a:ext>
              </a:extLst>
            </p:cNvPr>
            <p:cNvSpPr/>
            <p:nvPr/>
          </p:nvSpPr>
          <p:spPr bwMode="auto">
            <a:xfrm rot="5400000" flipH="1">
              <a:off x="650250" y="2327658"/>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25" name="Rectangle: Top Corners Rounded 24">
              <a:extLst>
                <a:ext uri="{FF2B5EF4-FFF2-40B4-BE49-F238E27FC236}">
                  <a16:creationId xmlns:a16="http://schemas.microsoft.com/office/drawing/2014/main" id="{FA2A04AC-09BB-2334-F2AB-F2D889B24253}"/>
                </a:ext>
                <a:ext uri="{C183D7F6-B498-43B3-948B-1728B52AA6E4}">
                  <adec:decorative xmlns:adec="http://schemas.microsoft.com/office/drawing/2017/decorative" val="1"/>
                </a:ext>
              </a:extLst>
            </p:cNvPr>
            <p:cNvSpPr/>
            <p:nvPr/>
          </p:nvSpPr>
          <p:spPr bwMode="auto">
            <a:xfrm rot="5400000" flipH="1">
              <a:off x="650250" y="3144825"/>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28" name="Rectangle: Top Corners Rounded 27">
              <a:extLst>
                <a:ext uri="{FF2B5EF4-FFF2-40B4-BE49-F238E27FC236}">
                  <a16:creationId xmlns:a16="http://schemas.microsoft.com/office/drawing/2014/main" id="{450DEADD-76AA-8BA3-0354-35C8F393FB0A}"/>
                </a:ext>
                <a:ext uri="{C183D7F6-B498-43B3-948B-1728B52AA6E4}">
                  <adec:decorative xmlns:adec="http://schemas.microsoft.com/office/drawing/2017/decorative" val="1"/>
                </a:ext>
              </a:extLst>
            </p:cNvPr>
            <p:cNvSpPr/>
            <p:nvPr/>
          </p:nvSpPr>
          <p:spPr bwMode="auto">
            <a:xfrm rot="5400000" flipH="1">
              <a:off x="649048" y="5596334"/>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cxnSp>
          <p:nvCxnSpPr>
            <p:cNvPr id="47" name="Straight Connector 46">
              <a:extLst>
                <a:ext uri="{FF2B5EF4-FFF2-40B4-BE49-F238E27FC236}">
                  <a16:creationId xmlns:a16="http://schemas.microsoft.com/office/drawing/2014/main" id="{0AC6BA9C-B692-DBED-5D33-219C688573C1}"/>
                </a:ext>
                <a:ext uri="{C183D7F6-B498-43B3-948B-1728B52AA6E4}">
                  <adec:decorative xmlns:adec="http://schemas.microsoft.com/office/drawing/2017/decorative" val="1"/>
                </a:ext>
              </a:extLst>
            </p:cNvPr>
            <p:cNvCxnSpPr>
              <a:cxnSpLocks/>
            </p:cNvCxnSpPr>
            <p:nvPr/>
          </p:nvCxnSpPr>
          <p:spPr>
            <a:xfrm>
              <a:off x="1422811" y="2245905"/>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BD0973-44E8-07D3-325A-09B865F96F61}"/>
                </a:ext>
                <a:ext uri="{C183D7F6-B498-43B3-948B-1728B52AA6E4}">
                  <adec:decorative xmlns:adec="http://schemas.microsoft.com/office/drawing/2017/decorative" val="1"/>
                </a:ext>
              </a:extLst>
            </p:cNvPr>
            <p:cNvCxnSpPr>
              <a:cxnSpLocks/>
            </p:cNvCxnSpPr>
            <p:nvPr/>
          </p:nvCxnSpPr>
          <p:spPr>
            <a:xfrm>
              <a:off x="1422811" y="3063073"/>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F61742-7AE7-54A9-DD75-404F9F3DD73A}"/>
                </a:ext>
                <a:ext uri="{C183D7F6-B498-43B3-948B-1728B52AA6E4}">
                  <adec:decorative xmlns:adec="http://schemas.microsoft.com/office/drawing/2017/decorative" val="1"/>
                </a:ext>
              </a:extLst>
            </p:cNvPr>
            <p:cNvCxnSpPr>
              <a:cxnSpLocks/>
            </p:cNvCxnSpPr>
            <p:nvPr/>
          </p:nvCxnSpPr>
          <p:spPr>
            <a:xfrm>
              <a:off x="1422811" y="3880241"/>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587D9DD-F9E1-6C05-1C3A-DDF1E974BA48}"/>
                </a:ext>
                <a:ext uri="{C183D7F6-B498-43B3-948B-1728B52AA6E4}">
                  <adec:decorative xmlns:adec="http://schemas.microsoft.com/office/drawing/2017/decorative" val="1"/>
                </a:ext>
              </a:extLst>
            </p:cNvPr>
            <p:cNvCxnSpPr>
              <a:cxnSpLocks/>
            </p:cNvCxnSpPr>
            <p:nvPr/>
          </p:nvCxnSpPr>
          <p:spPr>
            <a:xfrm>
              <a:off x="1422811" y="4697409"/>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A75F7E-3E9D-0940-920C-7878D0FB4FEF}"/>
                </a:ext>
                <a:ext uri="{C183D7F6-B498-43B3-948B-1728B52AA6E4}">
                  <adec:decorative xmlns:adec="http://schemas.microsoft.com/office/drawing/2017/decorative" val="1"/>
                </a:ext>
              </a:extLst>
            </p:cNvPr>
            <p:cNvCxnSpPr>
              <a:cxnSpLocks/>
            </p:cNvCxnSpPr>
            <p:nvPr/>
          </p:nvCxnSpPr>
          <p:spPr>
            <a:xfrm>
              <a:off x="1422811" y="5514577"/>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DBC8539-811E-50DC-52EB-DE43A16821FA}"/>
              </a:ext>
            </a:extLst>
          </p:cNvPr>
          <p:cNvSpPr>
            <a:spLocks noGrp="1"/>
          </p:cNvSpPr>
          <p:nvPr>
            <p:ph type="title"/>
          </p:nvPr>
        </p:nvSpPr>
        <p:spPr>
          <a:xfrm>
            <a:off x="588263" y="457200"/>
            <a:ext cx="11018520" cy="492443"/>
          </a:xfrm>
        </p:spPr>
        <p:txBody>
          <a:bodyPr/>
          <a:lstStyle/>
          <a:p>
            <a:r>
              <a:rPr lang="en-DE" sz="3200" dirty="0"/>
              <a:t>Cross-</a:t>
            </a:r>
            <a:r>
              <a:rPr lang="en-US" sz="3200" dirty="0"/>
              <a:t>T</a:t>
            </a:r>
            <a:r>
              <a:rPr lang="en-DE" sz="3200" dirty="0"/>
              <a:t>enant </a:t>
            </a:r>
            <a:r>
              <a:rPr lang="en-US" sz="3200" dirty="0"/>
              <a:t>A</a:t>
            </a:r>
            <a:r>
              <a:rPr lang="en-DE" sz="3200" dirty="0"/>
              <a:t>ccess </a:t>
            </a:r>
            <a:r>
              <a:rPr lang="en-US" sz="3200" dirty="0"/>
              <a:t>S</a:t>
            </a:r>
            <a:r>
              <a:rPr lang="en-DE" sz="3200" dirty="0"/>
              <a:t>ettings – </a:t>
            </a:r>
            <a:r>
              <a:rPr lang="en-US" sz="3200" dirty="0"/>
              <a:t>T</a:t>
            </a:r>
            <a:r>
              <a:rPr lang="en-DE" sz="3200" dirty="0"/>
              <a:t>rust </a:t>
            </a:r>
            <a:r>
              <a:rPr lang="en-US" sz="3200" dirty="0"/>
              <a:t>S</a:t>
            </a:r>
            <a:r>
              <a:rPr lang="en-DE" sz="3200" dirty="0"/>
              <a:t>ettings</a:t>
            </a:r>
          </a:p>
        </p:txBody>
      </p:sp>
      <p:sp>
        <p:nvSpPr>
          <p:cNvPr id="14" name="Oval 13">
            <a:extLst>
              <a:ext uri="{FF2B5EF4-FFF2-40B4-BE49-F238E27FC236}">
                <a16:creationId xmlns:a16="http://schemas.microsoft.com/office/drawing/2014/main" id="{13D21134-C4EC-AEFB-43F1-B94FE6A8A982}"/>
              </a:ext>
            </a:extLst>
          </p:cNvPr>
          <p:cNvSpPr/>
          <p:nvPr/>
        </p:nvSpPr>
        <p:spPr bwMode="auto">
          <a:xfrm>
            <a:off x="758979" y="1629801"/>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01</a:t>
            </a:r>
          </a:p>
        </p:txBody>
      </p:sp>
      <p:sp>
        <p:nvSpPr>
          <p:cNvPr id="31" name="TextBox 30">
            <a:extLst>
              <a:ext uri="{FF2B5EF4-FFF2-40B4-BE49-F238E27FC236}">
                <a16:creationId xmlns:a16="http://schemas.microsoft.com/office/drawing/2014/main" id="{C937935D-A38D-1CD4-269B-8981D0B600F9}"/>
              </a:ext>
            </a:extLst>
          </p:cNvPr>
          <p:cNvSpPr txBox="1"/>
          <p:nvPr/>
        </p:nvSpPr>
        <p:spPr>
          <a:xfrm>
            <a:off x="1413335" y="1545221"/>
            <a:ext cx="3859175" cy="584200"/>
          </a:xfrm>
          <a:prstGeom prst="rect">
            <a:avLst/>
          </a:prstGeom>
          <a:noFill/>
        </p:spPr>
        <p:txBody>
          <a:bodyPr wrap="square" lIns="0" tIns="0" rIns="0" bIns="0" anchor="ctr">
            <a:noAutofit/>
          </a:bodyPr>
          <a:lstStyle/>
          <a:p>
            <a:pPr defTabSz="914367">
              <a:spcAft>
                <a:spcPts val="588"/>
              </a:spcAft>
            </a:pPr>
            <a:r>
              <a:rPr lang="en-DE" sz="1400"/>
              <a:t>By default, inbound access trust settings are set to not accept MFA and device states from other organizations</a:t>
            </a:r>
            <a:endParaRPr lang="en-US" sz="1400">
              <a:cs typeface="Segoe UI"/>
            </a:endParaRPr>
          </a:p>
        </p:txBody>
      </p:sp>
      <p:sp>
        <p:nvSpPr>
          <p:cNvPr id="23" name="Oval 22">
            <a:extLst>
              <a:ext uri="{FF2B5EF4-FFF2-40B4-BE49-F238E27FC236}">
                <a16:creationId xmlns:a16="http://schemas.microsoft.com/office/drawing/2014/main" id="{72D66371-F080-5D5B-E573-984C273D063F}"/>
              </a:ext>
            </a:extLst>
          </p:cNvPr>
          <p:cNvSpPr/>
          <p:nvPr/>
        </p:nvSpPr>
        <p:spPr bwMode="auto">
          <a:xfrm>
            <a:off x="758979" y="2446970"/>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02</a:t>
            </a:r>
          </a:p>
        </p:txBody>
      </p:sp>
      <p:sp>
        <p:nvSpPr>
          <p:cNvPr id="33" name="TextBox 32">
            <a:extLst>
              <a:ext uri="{FF2B5EF4-FFF2-40B4-BE49-F238E27FC236}">
                <a16:creationId xmlns:a16="http://schemas.microsoft.com/office/drawing/2014/main" id="{146B004D-99F1-664B-B877-F089C2FB4706}"/>
              </a:ext>
            </a:extLst>
          </p:cNvPr>
          <p:cNvSpPr txBox="1"/>
          <p:nvPr/>
        </p:nvSpPr>
        <p:spPr>
          <a:xfrm>
            <a:off x="1413335" y="2425890"/>
            <a:ext cx="3859175" cy="457200"/>
          </a:xfrm>
          <a:prstGeom prst="rect">
            <a:avLst/>
          </a:prstGeom>
          <a:noFill/>
        </p:spPr>
        <p:txBody>
          <a:bodyPr wrap="square" lIns="0" tIns="0" rIns="0" bIns="0" anchor="ctr">
            <a:noAutofit/>
          </a:bodyPr>
          <a:lstStyle/>
          <a:p>
            <a:pPr defTabSz="914367">
              <a:spcAft>
                <a:spcPts val="588"/>
              </a:spcAft>
            </a:pPr>
            <a:r>
              <a:rPr lang="en-DE" sz="1400"/>
              <a:t>Trust settings can be configured for every partner organization</a:t>
            </a:r>
            <a:endParaRPr lang="en-DE" sz="1400">
              <a:cs typeface="Segoe UI"/>
            </a:endParaRPr>
          </a:p>
        </p:txBody>
      </p:sp>
      <p:sp>
        <p:nvSpPr>
          <p:cNvPr id="26" name="Oval 25">
            <a:extLst>
              <a:ext uri="{FF2B5EF4-FFF2-40B4-BE49-F238E27FC236}">
                <a16:creationId xmlns:a16="http://schemas.microsoft.com/office/drawing/2014/main" id="{E107E819-8BD0-3E53-F11F-C7304C4032E5}"/>
              </a:ext>
            </a:extLst>
          </p:cNvPr>
          <p:cNvSpPr/>
          <p:nvPr/>
        </p:nvSpPr>
        <p:spPr bwMode="auto">
          <a:xfrm>
            <a:off x="758979" y="3264137"/>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03</a:t>
            </a:r>
          </a:p>
        </p:txBody>
      </p:sp>
      <p:sp>
        <p:nvSpPr>
          <p:cNvPr id="37" name="TextBox 36">
            <a:extLst>
              <a:ext uri="{FF2B5EF4-FFF2-40B4-BE49-F238E27FC236}">
                <a16:creationId xmlns:a16="http://schemas.microsoft.com/office/drawing/2014/main" id="{6B6EB491-C707-9A67-3B40-5BA53D2A15F3}"/>
              </a:ext>
            </a:extLst>
          </p:cNvPr>
          <p:cNvSpPr txBox="1"/>
          <p:nvPr/>
        </p:nvSpPr>
        <p:spPr>
          <a:xfrm>
            <a:off x="1413335" y="3179556"/>
            <a:ext cx="3859175" cy="584200"/>
          </a:xfrm>
          <a:prstGeom prst="rect">
            <a:avLst/>
          </a:prstGeom>
          <a:noFill/>
        </p:spPr>
        <p:txBody>
          <a:bodyPr wrap="square" lIns="0" tIns="0" rIns="0" bIns="0" anchor="ctr">
            <a:noAutofit/>
          </a:bodyPr>
          <a:lstStyle/>
          <a:p>
            <a:r>
              <a:rPr lang="en-US" sz="1400"/>
              <a:t>Conditional Access policy still must be configured in resource tenant to require MFA or compliant device to grant access </a:t>
            </a:r>
          </a:p>
        </p:txBody>
      </p:sp>
      <p:sp>
        <p:nvSpPr>
          <p:cNvPr id="17" name="Oval 16">
            <a:extLst>
              <a:ext uri="{FF2B5EF4-FFF2-40B4-BE49-F238E27FC236}">
                <a16:creationId xmlns:a16="http://schemas.microsoft.com/office/drawing/2014/main" id="{965029F1-785D-14F5-D48A-808AF4DB8AC0}"/>
              </a:ext>
            </a:extLst>
          </p:cNvPr>
          <p:cNvSpPr/>
          <p:nvPr/>
        </p:nvSpPr>
        <p:spPr bwMode="auto">
          <a:xfrm>
            <a:off x="758979" y="4081305"/>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04</a:t>
            </a:r>
          </a:p>
        </p:txBody>
      </p:sp>
      <p:sp>
        <p:nvSpPr>
          <p:cNvPr id="41" name="TextBox 40">
            <a:extLst>
              <a:ext uri="{FF2B5EF4-FFF2-40B4-BE49-F238E27FC236}">
                <a16:creationId xmlns:a16="http://schemas.microsoft.com/office/drawing/2014/main" id="{C983D9E4-324B-4D2E-DC79-C5578A459CDB}"/>
              </a:ext>
            </a:extLst>
          </p:cNvPr>
          <p:cNvSpPr txBox="1"/>
          <p:nvPr/>
        </p:nvSpPr>
        <p:spPr>
          <a:xfrm>
            <a:off x="1413335" y="4063187"/>
            <a:ext cx="3859175" cy="457200"/>
          </a:xfrm>
          <a:prstGeom prst="rect">
            <a:avLst/>
          </a:prstGeom>
          <a:noFill/>
        </p:spPr>
        <p:txBody>
          <a:bodyPr wrap="square" lIns="0" tIns="0" rIns="0" bIns="0" anchor="ctr">
            <a:noAutofit/>
          </a:bodyPr>
          <a:lstStyle/>
          <a:p>
            <a:r>
              <a:rPr lang="en-US" sz="1400"/>
              <a:t>MFA and device compliance requirements are proofed in the user’s home tenant </a:t>
            </a:r>
          </a:p>
        </p:txBody>
      </p:sp>
      <p:sp>
        <p:nvSpPr>
          <p:cNvPr id="20" name="Oval 19">
            <a:extLst>
              <a:ext uri="{FF2B5EF4-FFF2-40B4-BE49-F238E27FC236}">
                <a16:creationId xmlns:a16="http://schemas.microsoft.com/office/drawing/2014/main" id="{E85090BC-5706-A0F0-6A2C-A4505A8DD536}"/>
              </a:ext>
            </a:extLst>
          </p:cNvPr>
          <p:cNvSpPr/>
          <p:nvPr/>
        </p:nvSpPr>
        <p:spPr bwMode="auto">
          <a:xfrm>
            <a:off x="757777" y="4898477"/>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05</a:t>
            </a:r>
          </a:p>
        </p:txBody>
      </p:sp>
      <p:sp>
        <p:nvSpPr>
          <p:cNvPr id="43" name="TextBox 42">
            <a:extLst>
              <a:ext uri="{FF2B5EF4-FFF2-40B4-BE49-F238E27FC236}">
                <a16:creationId xmlns:a16="http://schemas.microsoft.com/office/drawing/2014/main" id="{26E1B617-E7F5-340B-8717-1F7DDD3BD95F}"/>
              </a:ext>
            </a:extLst>
          </p:cNvPr>
          <p:cNvSpPr txBox="1"/>
          <p:nvPr/>
        </p:nvSpPr>
        <p:spPr>
          <a:xfrm>
            <a:off x="1424940" y="4877397"/>
            <a:ext cx="3859175" cy="457200"/>
          </a:xfrm>
          <a:prstGeom prst="rect">
            <a:avLst/>
          </a:prstGeom>
          <a:noFill/>
        </p:spPr>
        <p:txBody>
          <a:bodyPr wrap="square" lIns="0" tIns="0" rIns="0" bIns="0" anchor="ctr">
            <a:noAutofit/>
          </a:bodyPr>
          <a:lstStyle/>
          <a:p>
            <a:pPr defTabSz="914367">
              <a:spcAft>
                <a:spcPts val="588"/>
              </a:spcAft>
            </a:pPr>
            <a:r>
              <a:rPr lang="en-DE" sz="1400"/>
              <a:t>MFA and device compliance state is verified in resource tenant, but not their requirements</a:t>
            </a:r>
            <a:endParaRPr lang="en-DE" sz="1400">
              <a:cs typeface="Segoe UI"/>
            </a:endParaRPr>
          </a:p>
        </p:txBody>
      </p:sp>
      <p:sp>
        <p:nvSpPr>
          <p:cNvPr id="29" name="Oval 28">
            <a:extLst>
              <a:ext uri="{FF2B5EF4-FFF2-40B4-BE49-F238E27FC236}">
                <a16:creationId xmlns:a16="http://schemas.microsoft.com/office/drawing/2014/main" id="{D5410BD5-BD63-22DF-3386-F50365B3A150}"/>
              </a:ext>
            </a:extLst>
          </p:cNvPr>
          <p:cNvSpPr/>
          <p:nvPr/>
        </p:nvSpPr>
        <p:spPr bwMode="auto">
          <a:xfrm>
            <a:off x="757777" y="5715646"/>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ea typeface="Segoe UI" pitchFamily="34" charset="0"/>
                <a:cs typeface="Segoe UI" pitchFamily="34" charset="0"/>
              </a:rPr>
              <a:t>06</a:t>
            </a:r>
          </a:p>
        </p:txBody>
      </p:sp>
      <p:sp>
        <p:nvSpPr>
          <p:cNvPr id="45" name="TextBox 44">
            <a:extLst>
              <a:ext uri="{FF2B5EF4-FFF2-40B4-BE49-F238E27FC236}">
                <a16:creationId xmlns:a16="http://schemas.microsoft.com/office/drawing/2014/main" id="{11B823FE-0A1D-AB66-D6F5-77694FDC4656}"/>
              </a:ext>
            </a:extLst>
          </p:cNvPr>
          <p:cNvSpPr txBox="1"/>
          <p:nvPr/>
        </p:nvSpPr>
        <p:spPr>
          <a:xfrm>
            <a:off x="1424940" y="5631066"/>
            <a:ext cx="3859175" cy="584200"/>
          </a:xfrm>
          <a:prstGeom prst="rect">
            <a:avLst/>
          </a:prstGeom>
          <a:noFill/>
        </p:spPr>
        <p:txBody>
          <a:bodyPr wrap="square" lIns="0" tIns="0" rIns="0" bIns="0" anchor="ctr">
            <a:noAutofit/>
          </a:bodyPr>
          <a:lstStyle/>
          <a:p>
            <a:pPr defTabSz="914367">
              <a:spcAft>
                <a:spcPts val="588"/>
              </a:spcAft>
            </a:pPr>
            <a:r>
              <a:rPr lang="en-DE" sz="1400" dirty="0"/>
              <a:t>Use addit</a:t>
            </a:r>
            <a:r>
              <a:rPr lang="en-US" sz="1400" dirty="0" err="1"/>
              <a:t>ional</a:t>
            </a:r>
            <a:r>
              <a:rPr lang="en-DE" sz="1400" dirty="0"/>
              <a:t> conditional access policies with authentication strength to protect apps with higher security requirements</a:t>
            </a:r>
            <a:endParaRPr lang="en-DE" sz="1400" dirty="0">
              <a:cs typeface="Segoe UI"/>
            </a:endParaRPr>
          </a:p>
        </p:txBody>
      </p:sp>
      <p:pic>
        <p:nvPicPr>
          <p:cNvPr id="4" name="Image 3">
            <a:extLst>
              <a:ext uri="{FF2B5EF4-FFF2-40B4-BE49-F238E27FC236}">
                <a16:creationId xmlns:a16="http://schemas.microsoft.com/office/drawing/2014/main" id="{BCB4EE03-D3E9-6427-8EEF-420AA35C1FB8}"/>
              </a:ext>
            </a:extLst>
          </p:cNvPr>
          <p:cNvPicPr>
            <a:picLocks noChangeAspect="1"/>
          </p:cNvPicPr>
          <p:nvPr/>
        </p:nvPicPr>
        <p:blipFill>
          <a:blip r:embed="rId3"/>
          <a:stretch>
            <a:fillRect/>
          </a:stretch>
        </p:blipFill>
        <p:spPr>
          <a:xfrm>
            <a:off x="5648542" y="2410047"/>
            <a:ext cx="6464632" cy="2578233"/>
          </a:xfrm>
          <a:prstGeom prst="rect">
            <a:avLst/>
          </a:prstGeom>
        </p:spPr>
      </p:pic>
    </p:spTree>
    <p:extLst>
      <p:ext uri="{BB962C8B-B14F-4D97-AF65-F5344CB8AC3E}">
        <p14:creationId xmlns:p14="http://schemas.microsoft.com/office/powerpoint/2010/main" val="189765002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7EB89E5-96F6-940F-DF13-8529A45917A5}"/>
              </a:ext>
              <a:ext uri="{C183D7F6-B498-43B3-948B-1728B52AA6E4}">
                <adec:decorative xmlns:adec="http://schemas.microsoft.com/office/drawing/2017/decorative" val="1"/>
              </a:ext>
            </a:extLst>
          </p:cNvPr>
          <p:cNvGrpSpPr/>
          <p:nvPr/>
        </p:nvGrpSpPr>
        <p:grpSpPr>
          <a:xfrm>
            <a:off x="585220" y="1199650"/>
            <a:ext cx="11021564" cy="5086463"/>
            <a:chOff x="585220" y="1199650"/>
            <a:chExt cx="11021564" cy="5086463"/>
          </a:xfrm>
        </p:grpSpPr>
        <p:grpSp>
          <p:nvGrpSpPr>
            <p:cNvPr id="9" name="Group 8">
              <a:extLst>
                <a:ext uri="{FF2B5EF4-FFF2-40B4-BE49-F238E27FC236}">
                  <a16:creationId xmlns:a16="http://schemas.microsoft.com/office/drawing/2014/main" id="{A29FC18A-CC64-1CE2-02FE-E3A92A497D48}"/>
                </a:ext>
                <a:ext uri="{C183D7F6-B498-43B3-948B-1728B52AA6E4}">
                  <adec:decorative xmlns:adec="http://schemas.microsoft.com/office/drawing/2017/decorative" val="1"/>
                </a:ext>
              </a:extLst>
            </p:cNvPr>
            <p:cNvGrpSpPr/>
            <p:nvPr/>
          </p:nvGrpSpPr>
          <p:grpSpPr>
            <a:xfrm>
              <a:off x="585220" y="1199650"/>
              <a:ext cx="11021564" cy="5086463"/>
              <a:chOff x="585220" y="1199650"/>
              <a:chExt cx="11021564" cy="5086463"/>
            </a:xfrm>
          </p:grpSpPr>
          <p:sp>
            <p:nvSpPr>
              <p:cNvPr id="160" name="Rectangle: Rounded Corners 159">
                <a:extLst>
                  <a:ext uri="{FF2B5EF4-FFF2-40B4-BE49-F238E27FC236}">
                    <a16:creationId xmlns:a16="http://schemas.microsoft.com/office/drawing/2014/main" id="{91ABAE06-F3C7-E030-4302-BAE1F9572A14}"/>
                  </a:ext>
                </a:extLst>
              </p:cNvPr>
              <p:cNvSpPr/>
              <p:nvPr/>
            </p:nvSpPr>
            <p:spPr bwMode="auto">
              <a:xfrm rot="16200000" flipH="1" flipV="1">
                <a:off x="3552770" y="-1767900"/>
                <a:ext cx="5086463" cy="11021564"/>
              </a:xfrm>
              <a:prstGeom prst="roundRect">
                <a:avLst>
                  <a:gd name="adj" fmla="val 356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IN" sz="3200">
                  <a:solidFill>
                    <a:schemeClr val="tx1"/>
                  </a:solidFill>
                  <a:latin typeface="+mj-lt"/>
                  <a:ea typeface="Segoe UI" pitchFamily="34" charset="0"/>
                  <a:cs typeface="Segoe UI" pitchFamily="34" charset="0"/>
                </a:endParaRPr>
              </a:p>
            </p:txBody>
          </p:sp>
          <p:grpSp>
            <p:nvGrpSpPr>
              <p:cNvPr id="3" name="Group 2">
                <a:extLst>
                  <a:ext uri="{FF2B5EF4-FFF2-40B4-BE49-F238E27FC236}">
                    <a16:creationId xmlns:a16="http://schemas.microsoft.com/office/drawing/2014/main" id="{04B95879-EF8E-2F9D-16AD-EEDD63043D9B}"/>
                  </a:ext>
                </a:extLst>
              </p:cNvPr>
              <p:cNvGrpSpPr/>
              <p:nvPr/>
            </p:nvGrpSpPr>
            <p:grpSpPr>
              <a:xfrm>
                <a:off x="897014" y="1431746"/>
                <a:ext cx="548640" cy="548640"/>
                <a:chOff x="897014" y="1431746"/>
                <a:chExt cx="548640" cy="548640"/>
              </a:xfrm>
            </p:grpSpPr>
            <p:sp>
              <p:nvSpPr>
                <p:cNvPr id="28" name="Oval 27">
                  <a:extLst>
                    <a:ext uri="{FF2B5EF4-FFF2-40B4-BE49-F238E27FC236}">
                      <a16:creationId xmlns:a16="http://schemas.microsoft.com/office/drawing/2014/main" id="{B0A35647-D89D-AC79-758C-EABAAC8C969B}"/>
                    </a:ext>
                  </a:extLst>
                </p:cNvPr>
                <p:cNvSpPr/>
                <p:nvPr/>
              </p:nvSpPr>
              <p:spPr bwMode="auto">
                <a:xfrm>
                  <a:off x="897014" y="1431746"/>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9" name="Arc 28">
                  <a:extLst>
                    <a:ext uri="{FF2B5EF4-FFF2-40B4-BE49-F238E27FC236}">
                      <a16:creationId xmlns:a16="http://schemas.microsoft.com/office/drawing/2014/main" id="{269D3351-B607-8360-FD79-7BC216A1E01B}"/>
                    </a:ext>
                  </a:extLst>
                </p:cNvPr>
                <p:cNvSpPr/>
                <p:nvPr/>
              </p:nvSpPr>
              <p:spPr bwMode="auto">
                <a:xfrm>
                  <a:off x="916095" y="1450824"/>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0" name="Arc 6_1">
                  <a:extLst>
                    <a:ext uri="{FF2B5EF4-FFF2-40B4-BE49-F238E27FC236}">
                      <a16:creationId xmlns:a16="http://schemas.microsoft.com/office/drawing/2014/main" id="{D6D4DCC8-029D-B124-A705-C5174C855520}"/>
                    </a:ext>
                  </a:extLst>
                </p:cNvPr>
                <p:cNvSpPr/>
                <p:nvPr/>
              </p:nvSpPr>
              <p:spPr bwMode="auto">
                <a:xfrm rot="5034430">
                  <a:off x="916095" y="1450824"/>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1" name="Arc 6_1_1">
                  <a:extLst>
                    <a:ext uri="{FF2B5EF4-FFF2-40B4-BE49-F238E27FC236}">
                      <a16:creationId xmlns:a16="http://schemas.microsoft.com/office/drawing/2014/main" id="{FEA36DAB-7C20-91D0-B1CB-30F1AC72710F}"/>
                    </a:ext>
                  </a:extLst>
                </p:cNvPr>
                <p:cNvSpPr/>
                <p:nvPr/>
              </p:nvSpPr>
              <p:spPr bwMode="auto">
                <a:xfrm rot="6118602">
                  <a:off x="916095" y="1450824"/>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2" name="Oval 31">
                  <a:extLst>
                    <a:ext uri="{FF2B5EF4-FFF2-40B4-BE49-F238E27FC236}">
                      <a16:creationId xmlns:a16="http://schemas.microsoft.com/office/drawing/2014/main" id="{43191140-B448-E0C5-C650-9FBD3CA68770}"/>
                    </a:ext>
                  </a:extLst>
                </p:cNvPr>
                <p:cNvSpPr/>
                <p:nvPr/>
              </p:nvSpPr>
              <p:spPr bwMode="auto">
                <a:xfrm>
                  <a:off x="914662" y="1659596"/>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12CB4A34-5DE9-DCD0-942E-2E757380A32A}"/>
                  </a:ext>
                </a:extLst>
              </p:cNvPr>
              <p:cNvGrpSpPr/>
              <p:nvPr/>
            </p:nvGrpSpPr>
            <p:grpSpPr>
              <a:xfrm>
                <a:off x="897017" y="2418000"/>
                <a:ext cx="548640" cy="548640"/>
                <a:chOff x="897017" y="2418000"/>
                <a:chExt cx="548640" cy="548640"/>
              </a:xfrm>
            </p:grpSpPr>
            <p:sp>
              <p:nvSpPr>
                <p:cNvPr id="56" name="Oval 55">
                  <a:extLst>
                    <a:ext uri="{FF2B5EF4-FFF2-40B4-BE49-F238E27FC236}">
                      <a16:creationId xmlns:a16="http://schemas.microsoft.com/office/drawing/2014/main" id="{A600A540-F9EF-947B-702E-A316B1F712EE}"/>
                    </a:ext>
                  </a:extLst>
                </p:cNvPr>
                <p:cNvSpPr/>
                <p:nvPr/>
              </p:nvSpPr>
              <p:spPr bwMode="auto">
                <a:xfrm>
                  <a:off x="897017" y="2418000"/>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7" name="Arc 56">
                  <a:extLst>
                    <a:ext uri="{FF2B5EF4-FFF2-40B4-BE49-F238E27FC236}">
                      <a16:creationId xmlns:a16="http://schemas.microsoft.com/office/drawing/2014/main" id="{6633330A-02AA-EEAB-B222-084FE0CDDEF6}"/>
                    </a:ext>
                  </a:extLst>
                </p:cNvPr>
                <p:cNvSpPr/>
                <p:nvPr/>
              </p:nvSpPr>
              <p:spPr bwMode="auto">
                <a:xfrm>
                  <a:off x="916095" y="2437078"/>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8" name="Arc 6_1">
                  <a:extLst>
                    <a:ext uri="{FF2B5EF4-FFF2-40B4-BE49-F238E27FC236}">
                      <a16:creationId xmlns:a16="http://schemas.microsoft.com/office/drawing/2014/main" id="{3E2C1AA6-BCA1-050E-4F9D-B55B7660A483}"/>
                    </a:ext>
                  </a:extLst>
                </p:cNvPr>
                <p:cNvSpPr/>
                <p:nvPr/>
              </p:nvSpPr>
              <p:spPr bwMode="auto">
                <a:xfrm rot="5034430">
                  <a:off x="916095" y="2437078"/>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9" name="Arc 6_1_1">
                  <a:extLst>
                    <a:ext uri="{FF2B5EF4-FFF2-40B4-BE49-F238E27FC236}">
                      <a16:creationId xmlns:a16="http://schemas.microsoft.com/office/drawing/2014/main" id="{643A1935-28B4-4CF8-D001-526E3BE14ADF}"/>
                    </a:ext>
                  </a:extLst>
                </p:cNvPr>
                <p:cNvSpPr/>
                <p:nvPr/>
              </p:nvSpPr>
              <p:spPr bwMode="auto">
                <a:xfrm rot="6118602">
                  <a:off x="916095" y="2437078"/>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0" name="Oval 59">
                  <a:extLst>
                    <a:ext uri="{FF2B5EF4-FFF2-40B4-BE49-F238E27FC236}">
                      <a16:creationId xmlns:a16="http://schemas.microsoft.com/office/drawing/2014/main" id="{2561E172-E93A-FA4F-2ABD-C4EE34681BC3}"/>
                    </a:ext>
                  </a:extLst>
                </p:cNvPr>
                <p:cNvSpPr/>
                <p:nvPr/>
              </p:nvSpPr>
              <p:spPr bwMode="auto">
                <a:xfrm>
                  <a:off x="914662" y="2645850"/>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546036E6-1633-EFCC-AD71-05C31029C458}"/>
                  </a:ext>
                </a:extLst>
              </p:cNvPr>
              <p:cNvGrpSpPr/>
              <p:nvPr/>
            </p:nvGrpSpPr>
            <p:grpSpPr>
              <a:xfrm>
                <a:off x="897017" y="4473440"/>
                <a:ext cx="548640" cy="548640"/>
                <a:chOff x="897017" y="4473440"/>
                <a:chExt cx="548640" cy="548640"/>
              </a:xfrm>
            </p:grpSpPr>
            <p:sp>
              <p:nvSpPr>
                <p:cNvPr id="35" name="Oval 34">
                  <a:extLst>
                    <a:ext uri="{FF2B5EF4-FFF2-40B4-BE49-F238E27FC236}">
                      <a16:creationId xmlns:a16="http://schemas.microsoft.com/office/drawing/2014/main" id="{A6275FE5-1A3C-D883-957F-CB41604D6252}"/>
                    </a:ext>
                  </a:extLst>
                </p:cNvPr>
                <p:cNvSpPr/>
                <p:nvPr/>
              </p:nvSpPr>
              <p:spPr bwMode="auto">
                <a:xfrm>
                  <a:off x="897017" y="4473440"/>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6" name="Arc 35">
                  <a:extLst>
                    <a:ext uri="{FF2B5EF4-FFF2-40B4-BE49-F238E27FC236}">
                      <a16:creationId xmlns:a16="http://schemas.microsoft.com/office/drawing/2014/main" id="{84BF6A08-EE54-6C65-D8F0-3639FCB4FBEC}"/>
                    </a:ext>
                  </a:extLst>
                </p:cNvPr>
                <p:cNvSpPr/>
                <p:nvPr/>
              </p:nvSpPr>
              <p:spPr bwMode="auto">
                <a:xfrm>
                  <a:off x="916095" y="4492518"/>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6_1">
                  <a:extLst>
                    <a:ext uri="{FF2B5EF4-FFF2-40B4-BE49-F238E27FC236}">
                      <a16:creationId xmlns:a16="http://schemas.microsoft.com/office/drawing/2014/main" id="{65CD8FA4-0712-C0CA-4D57-ED7578C36CDE}"/>
                    </a:ext>
                  </a:extLst>
                </p:cNvPr>
                <p:cNvSpPr/>
                <p:nvPr/>
              </p:nvSpPr>
              <p:spPr bwMode="auto">
                <a:xfrm rot="5034430">
                  <a:off x="916095" y="4492518"/>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Arc 6_1_1">
                  <a:extLst>
                    <a:ext uri="{FF2B5EF4-FFF2-40B4-BE49-F238E27FC236}">
                      <a16:creationId xmlns:a16="http://schemas.microsoft.com/office/drawing/2014/main" id="{751EF5D5-6F70-3D88-CC4A-AC34EC51FE8D}"/>
                    </a:ext>
                  </a:extLst>
                </p:cNvPr>
                <p:cNvSpPr/>
                <p:nvPr/>
              </p:nvSpPr>
              <p:spPr bwMode="auto">
                <a:xfrm rot="6118602">
                  <a:off x="916095" y="4492518"/>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9" name="Oval 38">
                  <a:extLst>
                    <a:ext uri="{FF2B5EF4-FFF2-40B4-BE49-F238E27FC236}">
                      <a16:creationId xmlns:a16="http://schemas.microsoft.com/office/drawing/2014/main" id="{EF64A74F-0EFC-B58E-0949-4EE693E63BA0}"/>
                    </a:ext>
                  </a:extLst>
                </p:cNvPr>
                <p:cNvSpPr/>
                <p:nvPr/>
              </p:nvSpPr>
              <p:spPr bwMode="auto">
                <a:xfrm>
                  <a:off x="914662" y="4701290"/>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B31E7F97-5773-71DD-8DE2-BE52D7829C86}"/>
                  </a:ext>
                </a:extLst>
              </p:cNvPr>
              <p:cNvGrpSpPr/>
              <p:nvPr/>
            </p:nvGrpSpPr>
            <p:grpSpPr>
              <a:xfrm>
                <a:off x="897017" y="5487334"/>
                <a:ext cx="548640" cy="548640"/>
                <a:chOff x="897017" y="5487334"/>
                <a:chExt cx="548640" cy="548640"/>
              </a:xfrm>
            </p:grpSpPr>
            <p:sp>
              <p:nvSpPr>
                <p:cNvPr id="49" name="Oval 48">
                  <a:extLst>
                    <a:ext uri="{FF2B5EF4-FFF2-40B4-BE49-F238E27FC236}">
                      <a16:creationId xmlns:a16="http://schemas.microsoft.com/office/drawing/2014/main" id="{BD588C2F-42BE-5E50-2674-774B4D1EB306}"/>
                    </a:ext>
                  </a:extLst>
                </p:cNvPr>
                <p:cNvSpPr/>
                <p:nvPr/>
              </p:nvSpPr>
              <p:spPr bwMode="auto">
                <a:xfrm>
                  <a:off x="897017" y="5487334"/>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0" name="Arc 49">
                  <a:extLst>
                    <a:ext uri="{FF2B5EF4-FFF2-40B4-BE49-F238E27FC236}">
                      <a16:creationId xmlns:a16="http://schemas.microsoft.com/office/drawing/2014/main" id="{E671EBE0-BB15-8508-DF46-53782392B524}"/>
                    </a:ext>
                  </a:extLst>
                </p:cNvPr>
                <p:cNvSpPr/>
                <p:nvPr/>
              </p:nvSpPr>
              <p:spPr bwMode="auto">
                <a:xfrm>
                  <a:off x="916095" y="5506412"/>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1" name="Arc 6_1">
                  <a:extLst>
                    <a:ext uri="{FF2B5EF4-FFF2-40B4-BE49-F238E27FC236}">
                      <a16:creationId xmlns:a16="http://schemas.microsoft.com/office/drawing/2014/main" id="{0B4C39F7-D3C5-ABB3-19F1-EB3B29E86A18}"/>
                    </a:ext>
                  </a:extLst>
                </p:cNvPr>
                <p:cNvSpPr/>
                <p:nvPr/>
              </p:nvSpPr>
              <p:spPr bwMode="auto">
                <a:xfrm rot="5034430">
                  <a:off x="916095" y="5506412"/>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Arc 6_1_1">
                  <a:extLst>
                    <a:ext uri="{FF2B5EF4-FFF2-40B4-BE49-F238E27FC236}">
                      <a16:creationId xmlns:a16="http://schemas.microsoft.com/office/drawing/2014/main" id="{9FB2B032-D36B-8D9D-AFD6-555156573806}"/>
                    </a:ext>
                  </a:extLst>
                </p:cNvPr>
                <p:cNvSpPr/>
                <p:nvPr/>
              </p:nvSpPr>
              <p:spPr bwMode="auto">
                <a:xfrm rot="6118602">
                  <a:off x="916095" y="5506412"/>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3" name="Oval 52">
                  <a:extLst>
                    <a:ext uri="{FF2B5EF4-FFF2-40B4-BE49-F238E27FC236}">
                      <a16:creationId xmlns:a16="http://schemas.microsoft.com/office/drawing/2014/main" id="{64C506F5-21EB-E1E1-2B4C-02A2E2C35C75}"/>
                    </a:ext>
                  </a:extLst>
                </p:cNvPr>
                <p:cNvSpPr/>
                <p:nvPr/>
              </p:nvSpPr>
              <p:spPr bwMode="auto">
                <a:xfrm>
                  <a:off x="914662" y="5715184"/>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7AE0A0B5-0F79-2EB2-D88E-5FD83421F711}"/>
                  </a:ext>
                </a:extLst>
              </p:cNvPr>
              <p:cNvGrpSpPr/>
              <p:nvPr/>
            </p:nvGrpSpPr>
            <p:grpSpPr>
              <a:xfrm>
                <a:off x="897017" y="3459542"/>
                <a:ext cx="548640" cy="548640"/>
                <a:chOff x="897017" y="3459542"/>
                <a:chExt cx="548640" cy="548640"/>
              </a:xfrm>
            </p:grpSpPr>
            <p:sp>
              <p:nvSpPr>
                <p:cNvPr id="42" name="Oval 41">
                  <a:extLst>
                    <a:ext uri="{FF2B5EF4-FFF2-40B4-BE49-F238E27FC236}">
                      <a16:creationId xmlns:a16="http://schemas.microsoft.com/office/drawing/2014/main" id="{B098795B-F4EC-5E68-6E9C-535809684687}"/>
                    </a:ext>
                  </a:extLst>
                </p:cNvPr>
                <p:cNvSpPr/>
                <p:nvPr/>
              </p:nvSpPr>
              <p:spPr bwMode="auto">
                <a:xfrm>
                  <a:off x="897017" y="3459542"/>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42">
                  <a:extLst>
                    <a:ext uri="{FF2B5EF4-FFF2-40B4-BE49-F238E27FC236}">
                      <a16:creationId xmlns:a16="http://schemas.microsoft.com/office/drawing/2014/main" id="{F7CF20ED-CE0A-73B2-C39C-C5657A8A63D3}"/>
                    </a:ext>
                  </a:extLst>
                </p:cNvPr>
                <p:cNvSpPr/>
                <p:nvPr/>
              </p:nvSpPr>
              <p:spPr bwMode="auto">
                <a:xfrm>
                  <a:off x="916095" y="3478620"/>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4" name="Arc 6_1">
                  <a:extLst>
                    <a:ext uri="{FF2B5EF4-FFF2-40B4-BE49-F238E27FC236}">
                      <a16:creationId xmlns:a16="http://schemas.microsoft.com/office/drawing/2014/main" id="{A51B4BD4-8029-6A62-BF61-D155AC8D10A4}"/>
                    </a:ext>
                  </a:extLst>
                </p:cNvPr>
                <p:cNvSpPr/>
                <p:nvPr/>
              </p:nvSpPr>
              <p:spPr bwMode="auto">
                <a:xfrm rot="5034430">
                  <a:off x="916095" y="3478620"/>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Arc 6_1_1">
                  <a:extLst>
                    <a:ext uri="{FF2B5EF4-FFF2-40B4-BE49-F238E27FC236}">
                      <a16:creationId xmlns:a16="http://schemas.microsoft.com/office/drawing/2014/main" id="{AFEC5879-F66D-883E-518F-E99885F85D6F}"/>
                    </a:ext>
                  </a:extLst>
                </p:cNvPr>
                <p:cNvSpPr/>
                <p:nvPr/>
              </p:nvSpPr>
              <p:spPr bwMode="auto">
                <a:xfrm rot="6118602">
                  <a:off x="916095" y="3478620"/>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6" name="Oval 45">
                  <a:extLst>
                    <a:ext uri="{FF2B5EF4-FFF2-40B4-BE49-F238E27FC236}">
                      <a16:creationId xmlns:a16="http://schemas.microsoft.com/office/drawing/2014/main" id="{C7290B42-CD8D-B3EA-61A6-68F5DB5B2CCC}"/>
                    </a:ext>
                  </a:extLst>
                </p:cNvPr>
                <p:cNvSpPr/>
                <p:nvPr/>
              </p:nvSpPr>
              <p:spPr bwMode="auto">
                <a:xfrm>
                  <a:off x="914662" y="3687392"/>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9EC58820-48CA-3B62-1EAA-1D33EE04415E}"/>
                  </a:ext>
                  <a:ext uri="{C183D7F6-B498-43B3-948B-1728B52AA6E4}">
                    <adec:decorative xmlns:adec="http://schemas.microsoft.com/office/drawing/2017/decorative" val="1"/>
                  </a:ext>
                </a:extLst>
              </p:cNvPr>
              <p:cNvGrpSpPr>
                <a:grpSpLocks/>
              </p:cNvGrpSpPr>
              <p:nvPr/>
            </p:nvGrpSpPr>
            <p:grpSpPr>
              <a:xfrm>
                <a:off x="6250447" y="2418000"/>
                <a:ext cx="548640" cy="548640"/>
                <a:chOff x="10890291" y="1293124"/>
                <a:chExt cx="529548" cy="529548"/>
              </a:xfrm>
            </p:grpSpPr>
            <p:sp>
              <p:nvSpPr>
                <p:cNvPr id="109" name="Oval 108">
                  <a:extLst>
                    <a:ext uri="{FF2B5EF4-FFF2-40B4-BE49-F238E27FC236}">
                      <a16:creationId xmlns:a16="http://schemas.microsoft.com/office/drawing/2014/main" id="{5E067275-81B1-C7A1-8453-706B23C4EC6C}"/>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0" name="Arc 109">
                  <a:extLst>
                    <a:ext uri="{FF2B5EF4-FFF2-40B4-BE49-F238E27FC236}">
                      <a16:creationId xmlns:a16="http://schemas.microsoft.com/office/drawing/2014/main" id="{3ED599E4-E1B8-4644-5236-92ED28FBE82E}"/>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1" name="Arc 6_1">
                  <a:extLst>
                    <a:ext uri="{FF2B5EF4-FFF2-40B4-BE49-F238E27FC236}">
                      <a16:creationId xmlns:a16="http://schemas.microsoft.com/office/drawing/2014/main" id="{057763B6-2E29-DFE2-F6E1-B37E54473188}"/>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2" name="Arc 6_1_1">
                  <a:extLst>
                    <a:ext uri="{FF2B5EF4-FFF2-40B4-BE49-F238E27FC236}">
                      <a16:creationId xmlns:a16="http://schemas.microsoft.com/office/drawing/2014/main" id="{355F5907-5142-EFF7-4729-6A5BD7AF360D}"/>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3" name="Oval 112">
                  <a:extLst>
                    <a:ext uri="{FF2B5EF4-FFF2-40B4-BE49-F238E27FC236}">
                      <a16:creationId xmlns:a16="http://schemas.microsoft.com/office/drawing/2014/main" id="{E951305E-0186-1271-DC52-E458E8BB661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3618735F-5CF9-CC36-ED4B-4D4B583F423F}"/>
                  </a:ext>
                  <a:ext uri="{C183D7F6-B498-43B3-948B-1728B52AA6E4}">
                    <adec:decorative xmlns:adec="http://schemas.microsoft.com/office/drawing/2017/decorative" val="1"/>
                  </a:ext>
                </a:extLst>
              </p:cNvPr>
              <p:cNvGrpSpPr>
                <a:grpSpLocks/>
              </p:cNvGrpSpPr>
              <p:nvPr/>
            </p:nvGrpSpPr>
            <p:grpSpPr>
              <a:xfrm>
                <a:off x="6250447" y="3459542"/>
                <a:ext cx="548640" cy="548640"/>
                <a:chOff x="10890291" y="1293124"/>
                <a:chExt cx="529548" cy="529548"/>
              </a:xfrm>
            </p:grpSpPr>
            <p:sp>
              <p:nvSpPr>
                <p:cNvPr id="95" name="Oval 94">
                  <a:extLst>
                    <a:ext uri="{FF2B5EF4-FFF2-40B4-BE49-F238E27FC236}">
                      <a16:creationId xmlns:a16="http://schemas.microsoft.com/office/drawing/2014/main" id="{B438C2DF-FE5B-9A9D-E8C3-9B10EA5FDE57}"/>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6" name="Arc 95">
                  <a:extLst>
                    <a:ext uri="{FF2B5EF4-FFF2-40B4-BE49-F238E27FC236}">
                      <a16:creationId xmlns:a16="http://schemas.microsoft.com/office/drawing/2014/main" id="{C60CDBB9-1914-C759-C54A-01B2DF82D747}"/>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7" name="Arc 6_1">
                  <a:extLst>
                    <a:ext uri="{FF2B5EF4-FFF2-40B4-BE49-F238E27FC236}">
                      <a16:creationId xmlns:a16="http://schemas.microsoft.com/office/drawing/2014/main" id="{65F69E7A-9929-5612-E090-8B01BDEE0900}"/>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8" name="Arc 6_1_1">
                  <a:extLst>
                    <a:ext uri="{FF2B5EF4-FFF2-40B4-BE49-F238E27FC236}">
                      <a16:creationId xmlns:a16="http://schemas.microsoft.com/office/drawing/2014/main" id="{949227CF-532E-07D2-D119-3391219FA4AD}"/>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9" name="Oval 98">
                  <a:extLst>
                    <a:ext uri="{FF2B5EF4-FFF2-40B4-BE49-F238E27FC236}">
                      <a16:creationId xmlns:a16="http://schemas.microsoft.com/office/drawing/2014/main" id="{0946DBB3-05D3-F043-548B-2E23E795813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6" name="Oval 105">
                <a:extLst>
                  <a:ext uri="{FF2B5EF4-FFF2-40B4-BE49-F238E27FC236}">
                    <a16:creationId xmlns:a16="http://schemas.microsoft.com/office/drawing/2014/main" id="{7D37805C-FA2E-846B-449B-ED2A73886C39}"/>
                  </a:ext>
                </a:extLst>
              </p:cNvPr>
              <p:cNvSpPr/>
              <p:nvPr/>
            </p:nvSpPr>
            <p:spPr bwMode="auto">
              <a:xfrm>
                <a:off x="6268090" y="5715183"/>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BE122E7-5AC2-3870-4E65-31CFABF5F598}"/>
                  </a:ext>
                  <a:ext uri="{C183D7F6-B498-43B3-948B-1728B52AA6E4}">
                    <adec:decorative xmlns:adec="http://schemas.microsoft.com/office/drawing/2017/decorative" val="1"/>
                  </a:ext>
                </a:extLst>
              </p:cNvPr>
              <p:cNvGrpSpPr>
                <a:grpSpLocks/>
              </p:cNvGrpSpPr>
              <p:nvPr/>
            </p:nvGrpSpPr>
            <p:grpSpPr>
              <a:xfrm>
                <a:off x="6250447" y="4473440"/>
                <a:ext cx="548640" cy="548640"/>
                <a:chOff x="10890291" y="1293124"/>
                <a:chExt cx="529548" cy="529548"/>
              </a:xfrm>
            </p:grpSpPr>
            <p:sp>
              <p:nvSpPr>
                <p:cNvPr id="183" name="Oval 182">
                  <a:extLst>
                    <a:ext uri="{FF2B5EF4-FFF2-40B4-BE49-F238E27FC236}">
                      <a16:creationId xmlns:a16="http://schemas.microsoft.com/office/drawing/2014/main" id="{88906DD3-CB3B-5D60-20D6-D68EFD6E54BA}"/>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4" name="Arc 183">
                  <a:extLst>
                    <a:ext uri="{FF2B5EF4-FFF2-40B4-BE49-F238E27FC236}">
                      <a16:creationId xmlns:a16="http://schemas.microsoft.com/office/drawing/2014/main" id="{3C7DD843-57E3-A380-48FD-F560260E51D1}"/>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5" name="Arc 6_1">
                  <a:extLst>
                    <a:ext uri="{FF2B5EF4-FFF2-40B4-BE49-F238E27FC236}">
                      <a16:creationId xmlns:a16="http://schemas.microsoft.com/office/drawing/2014/main" id="{4101953E-234C-F796-6D27-3B0BF4A0400F}"/>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6" name="Arc 6_1_1">
                  <a:extLst>
                    <a:ext uri="{FF2B5EF4-FFF2-40B4-BE49-F238E27FC236}">
                      <a16:creationId xmlns:a16="http://schemas.microsoft.com/office/drawing/2014/main" id="{A8825284-F1AD-0A86-513E-FC257E44EA4A}"/>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7" name="Oval 186">
                  <a:extLst>
                    <a:ext uri="{FF2B5EF4-FFF2-40B4-BE49-F238E27FC236}">
                      <a16:creationId xmlns:a16="http://schemas.microsoft.com/office/drawing/2014/main" id="{5C7FDAA7-237C-4FFA-E37B-EF4C5A8D1A3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18B126D7-4EFA-9408-88F2-32E737FB90CE}"/>
                  </a:ext>
                  <a:ext uri="{C183D7F6-B498-43B3-948B-1728B52AA6E4}">
                    <adec:decorative xmlns:adec="http://schemas.microsoft.com/office/drawing/2017/decorative" val="1"/>
                  </a:ext>
                </a:extLst>
              </p:cNvPr>
              <p:cNvGrpSpPr>
                <a:grpSpLocks/>
              </p:cNvGrpSpPr>
              <p:nvPr/>
            </p:nvGrpSpPr>
            <p:grpSpPr>
              <a:xfrm>
                <a:off x="6250444" y="1431746"/>
                <a:ext cx="548640" cy="548640"/>
                <a:chOff x="10890288" y="1293124"/>
                <a:chExt cx="529548" cy="529548"/>
              </a:xfrm>
            </p:grpSpPr>
            <p:sp>
              <p:nvSpPr>
                <p:cNvPr id="81" name="Oval 80">
                  <a:extLst>
                    <a:ext uri="{FF2B5EF4-FFF2-40B4-BE49-F238E27FC236}">
                      <a16:creationId xmlns:a16="http://schemas.microsoft.com/office/drawing/2014/main" id="{0408AD1C-1ACD-A526-2B99-33ABE667F844}"/>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2" name="Arc 81">
                  <a:extLst>
                    <a:ext uri="{FF2B5EF4-FFF2-40B4-BE49-F238E27FC236}">
                      <a16:creationId xmlns:a16="http://schemas.microsoft.com/office/drawing/2014/main" id="{C5E3B676-4FC5-245E-A91D-7073C5F187E0}"/>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3" name="Arc 6_1">
                  <a:extLst>
                    <a:ext uri="{FF2B5EF4-FFF2-40B4-BE49-F238E27FC236}">
                      <a16:creationId xmlns:a16="http://schemas.microsoft.com/office/drawing/2014/main" id="{B50C38E1-0A44-F604-44AF-F224BF7775C0}"/>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4" name="Arc 6_1_1">
                  <a:extLst>
                    <a:ext uri="{FF2B5EF4-FFF2-40B4-BE49-F238E27FC236}">
                      <a16:creationId xmlns:a16="http://schemas.microsoft.com/office/drawing/2014/main" id="{EBEDAEBA-AF38-C4E5-DE91-6474E0E94492}"/>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5" name="Oval 84">
                  <a:extLst>
                    <a:ext uri="{FF2B5EF4-FFF2-40B4-BE49-F238E27FC236}">
                      <a16:creationId xmlns:a16="http://schemas.microsoft.com/office/drawing/2014/main" id="{F8D9A53D-8A65-1571-9ECF-87E57EF7210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DD90815D-BB81-6211-36BD-BB19EF26F1B8}"/>
                </a:ext>
                <a:ext uri="{C183D7F6-B498-43B3-948B-1728B52AA6E4}">
                  <adec:decorative xmlns:adec="http://schemas.microsoft.com/office/drawing/2017/decorative" val="1"/>
                </a:ext>
              </a:extLst>
            </p:cNvPr>
            <p:cNvGrpSpPr/>
            <p:nvPr/>
          </p:nvGrpSpPr>
          <p:grpSpPr>
            <a:xfrm>
              <a:off x="1676973" y="2199193"/>
              <a:ext cx="9376790" cy="3055516"/>
              <a:chOff x="1676973" y="2199193"/>
              <a:chExt cx="9376790" cy="3055516"/>
            </a:xfrm>
          </p:grpSpPr>
          <p:cxnSp>
            <p:nvCxnSpPr>
              <p:cNvPr id="131" name="Straight Connector 130">
                <a:extLst>
                  <a:ext uri="{FF2B5EF4-FFF2-40B4-BE49-F238E27FC236}">
                    <a16:creationId xmlns:a16="http://schemas.microsoft.com/office/drawing/2014/main" id="{4C55A093-60D1-C422-0398-534AE445355F}"/>
                  </a:ext>
                  <a:ext uri="{C183D7F6-B498-43B3-948B-1728B52AA6E4}">
                    <adec:decorative xmlns:adec="http://schemas.microsoft.com/office/drawing/2017/decorative" val="1"/>
                  </a:ext>
                </a:extLst>
              </p:cNvPr>
              <p:cNvCxnSpPr>
                <a:cxnSpLocks/>
              </p:cNvCxnSpPr>
              <p:nvPr/>
            </p:nvCxnSpPr>
            <p:spPr>
              <a:xfrm>
                <a:off x="1676973" y="2213015"/>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0765FEE-3515-25DB-0ADD-B941086E4529}"/>
                  </a:ext>
                  <a:ext uri="{C183D7F6-B498-43B3-948B-1728B52AA6E4}">
                    <adec:decorative xmlns:adec="http://schemas.microsoft.com/office/drawing/2017/decorative" val="1"/>
                  </a:ext>
                </a:extLst>
              </p:cNvPr>
              <p:cNvCxnSpPr>
                <a:cxnSpLocks/>
              </p:cNvCxnSpPr>
              <p:nvPr/>
            </p:nvCxnSpPr>
            <p:spPr>
              <a:xfrm>
                <a:off x="1676973" y="3226913"/>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439A530-2064-0043-98C5-A612D3277E9C}"/>
                  </a:ext>
                  <a:ext uri="{C183D7F6-B498-43B3-948B-1728B52AA6E4}">
                    <adec:decorative xmlns:adec="http://schemas.microsoft.com/office/drawing/2017/decorative" val="1"/>
                  </a:ext>
                </a:extLst>
              </p:cNvPr>
              <p:cNvCxnSpPr>
                <a:cxnSpLocks/>
              </p:cNvCxnSpPr>
              <p:nvPr/>
            </p:nvCxnSpPr>
            <p:spPr>
              <a:xfrm>
                <a:off x="1676973" y="4240811"/>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849DBF-CA02-5287-E592-5152F9CC8F85}"/>
                  </a:ext>
                  <a:ext uri="{C183D7F6-B498-43B3-948B-1728B52AA6E4}">
                    <adec:decorative xmlns:adec="http://schemas.microsoft.com/office/drawing/2017/decorative" val="1"/>
                  </a:ext>
                </a:extLst>
              </p:cNvPr>
              <p:cNvCxnSpPr>
                <a:cxnSpLocks/>
              </p:cNvCxnSpPr>
              <p:nvPr/>
            </p:nvCxnSpPr>
            <p:spPr>
              <a:xfrm>
                <a:off x="1676973" y="5254709"/>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5102384-51A4-368C-140D-85BA4CF5111D}"/>
                  </a:ext>
                  <a:ext uri="{C183D7F6-B498-43B3-948B-1728B52AA6E4}">
                    <adec:decorative xmlns:adec="http://schemas.microsoft.com/office/drawing/2017/decorative" val="1"/>
                  </a:ext>
                </a:extLst>
              </p:cNvPr>
              <p:cNvCxnSpPr>
                <a:cxnSpLocks/>
              </p:cNvCxnSpPr>
              <p:nvPr/>
            </p:nvCxnSpPr>
            <p:spPr>
              <a:xfrm>
                <a:off x="7009795" y="2199193"/>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A869CD1-9A5E-5C87-C033-7A6E9FD7895F}"/>
                  </a:ext>
                  <a:ext uri="{C183D7F6-B498-43B3-948B-1728B52AA6E4}">
                    <adec:decorative xmlns:adec="http://schemas.microsoft.com/office/drawing/2017/decorative" val="1"/>
                  </a:ext>
                </a:extLst>
              </p:cNvPr>
              <p:cNvCxnSpPr>
                <a:cxnSpLocks/>
              </p:cNvCxnSpPr>
              <p:nvPr/>
            </p:nvCxnSpPr>
            <p:spPr>
              <a:xfrm>
                <a:off x="7030403" y="4240811"/>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18F6795-AA8E-E447-5D11-5ED09928B868}"/>
                  </a:ext>
                  <a:ext uri="{C183D7F6-B498-43B3-948B-1728B52AA6E4}">
                    <adec:decorative xmlns:adec="http://schemas.microsoft.com/office/drawing/2017/decorative" val="1"/>
                  </a:ext>
                </a:extLst>
              </p:cNvPr>
              <p:cNvCxnSpPr>
                <a:cxnSpLocks/>
              </p:cNvCxnSpPr>
              <p:nvPr/>
            </p:nvCxnSpPr>
            <p:spPr>
              <a:xfrm>
                <a:off x="7030403" y="5254707"/>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305D42B-7878-C03C-64BF-2CD80B679626}"/>
                  </a:ext>
                  <a:ext uri="{C183D7F6-B498-43B3-948B-1728B52AA6E4}">
                    <adec:decorative xmlns:adec="http://schemas.microsoft.com/office/drawing/2017/decorative" val="1"/>
                  </a:ext>
                </a:extLst>
              </p:cNvPr>
              <p:cNvCxnSpPr>
                <a:cxnSpLocks/>
              </p:cNvCxnSpPr>
              <p:nvPr/>
            </p:nvCxnSpPr>
            <p:spPr>
              <a:xfrm>
                <a:off x="7030403" y="3213091"/>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7E4430DA-9C16-4133-96D7-DE0BFAF3B969}"/>
              </a:ext>
            </a:extLst>
          </p:cNvPr>
          <p:cNvSpPr>
            <a:spLocks noGrp="1"/>
          </p:cNvSpPr>
          <p:nvPr>
            <p:ph type="title"/>
          </p:nvPr>
        </p:nvSpPr>
        <p:spPr>
          <a:xfrm>
            <a:off x="588263" y="457200"/>
            <a:ext cx="11018520" cy="492443"/>
          </a:xfrm>
        </p:spPr>
        <p:txBody>
          <a:bodyPr/>
          <a:lstStyle/>
          <a:p>
            <a:r>
              <a:rPr lang="en-US" sz="3200"/>
              <a:t>Entra ID Conditional Access: Design Decisions</a:t>
            </a:r>
          </a:p>
        </p:txBody>
      </p:sp>
      <p:sp>
        <p:nvSpPr>
          <p:cNvPr id="137" name="POI_ECAF" title="Icon of a map location marker">
            <a:extLst>
              <a:ext uri="{FF2B5EF4-FFF2-40B4-BE49-F238E27FC236}">
                <a16:creationId xmlns:a16="http://schemas.microsoft.com/office/drawing/2014/main" id="{B3F97F2D-3675-B8A1-4658-7F1BAB47E98E}"/>
              </a:ext>
            </a:extLst>
          </p:cNvPr>
          <p:cNvSpPr>
            <a:spLocks noChangeAspect="1" noEditPoints="1"/>
          </p:cNvSpPr>
          <p:nvPr/>
        </p:nvSpPr>
        <p:spPr bwMode="auto">
          <a:xfrm>
            <a:off x="1074266" y="1550742"/>
            <a:ext cx="194136" cy="31064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a:extLst>
              <a:ext uri="{FF2B5EF4-FFF2-40B4-BE49-F238E27FC236}">
                <a16:creationId xmlns:a16="http://schemas.microsoft.com/office/drawing/2014/main" id="{EB8BC081-0B09-249E-6FE0-F7EDA6659311}"/>
              </a:ext>
            </a:extLst>
          </p:cNvPr>
          <p:cNvSpPr txBox="1"/>
          <p:nvPr/>
        </p:nvSpPr>
        <p:spPr>
          <a:xfrm>
            <a:off x="1676973" y="1567567"/>
            <a:ext cx="2176558" cy="276999"/>
          </a:xfrm>
          <a:prstGeom prst="rect">
            <a:avLst/>
          </a:prstGeom>
          <a:noFill/>
        </p:spPr>
        <p:txBody>
          <a:bodyPr wrap="square" lIns="0" tIns="0" rIns="0" bIns="0">
            <a:spAutoFit/>
          </a:bodyPr>
          <a:lstStyle/>
          <a:p>
            <a:r>
              <a:rPr lang="en-IN" sz="1800">
                <a:latin typeface="+mj-lt"/>
              </a:rPr>
              <a:t>Trusted locations</a:t>
            </a:r>
          </a:p>
        </p:txBody>
      </p:sp>
      <p:sp>
        <p:nvSpPr>
          <p:cNvPr id="139" name="shield_3" title="Icon of a shield with an exclamation point inside">
            <a:extLst>
              <a:ext uri="{FF2B5EF4-FFF2-40B4-BE49-F238E27FC236}">
                <a16:creationId xmlns:a16="http://schemas.microsoft.com/office/drawing/2014/main" id="{44254AB8-DCB8-4C41-DF49-D1AB0051CF74}"/>
              </a:ext>
            </a:extLst>
          </p:cNvPr>
          <p:cNvSpPr>
            <a:spLocks noChangeAspect="1" noEditPoints="1"/>
          </p:cNvSpPr>
          <p:nvPr/>
        </p:nvSpPr>
        <p:spPr bwMode="auto">
          <a:xfrm>
            <a:off x="1021254" y="2540208"/>
            <a:ext cx="300167" cy="30422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 name="TextBox 17">
            <a:extLst>
              <a:ext uri="{FF2B5EF4-FFF2-40B4-BE49-F238E27FC236}">
                <a16:creationId xmlns:a16="http://schemas.microsoft.com/office/drawing/2014/main" id="{32079CBD-046F-A72B-661F-B63DA83EC509}"/>
              </a:ext>
            </a:extLst>
          </p:cNvPr>
          <p:cNvSpPr txBox="1"/>
          <p:nvPr/>
        </p:nvSpPr>
        <p:spPr>
          <a:xfrm>
            <a:off x="1676973" y="2553821"/>
            <a:ext cx="3603452" cy="276999"/>
          </a:xfrm>
          <a:prstGeom prst="rect">
            <a:avLst/>
          </a:prstGeom>
          <a:noFill/>
        </p:spPr>
        <p:txBody>
          <a:bodyPr wrap="square" lIns="0" tIns="0" rIns="0" bIns="0">
            <a:spAutoFit/>
          </a:bodyPr>
          <a:lstStyle/>
          <a:p>
            <a:r>
              <a:rPr lang="en-US" sz="1800">
                <a:latin typeface="+mj-lt"/>
              </a:rPr>
              <a:t>Require MFA for privileged roles</a:t>
            </a:r>
          </a:p>
        </p:txBody>
      </p:sp>
      <p:sp>
        <p:nvSpPr>
          <p:cNvPr id="149" name="server_2" title="Icon of a server with a padlock in the lower right corner">
            <a:extLst>
              <a:ext uri="{FF2B5EF4-FFF2-40B4-BE49-F238E27FC236}">
                <a16:creationId xmlns:a16="http://schemas.microsoft.com/office/drawing/2014/main" id="{2729A9CF-2AA3-BF11-3D4D-D611C2E20312}"/>
              </a:ext>
            </a:extLst>
          </p:cNvPr>
          <p:cNvSpPr>
            <a:spLocks noChangeAspect="1" noEditPoints="1"/>
          </p:cNvSpPr>
          <p:nvPr/>
        </p:nvSpPr>
        <p:spPr bwMode="auto">
          <a:xfrm>
            <a:off x="1057063" y="3592185"/>
            <a:ext cx="228549" cy="28335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 name="TextBox 24">
            <a:extLst>
              <a:ext uri="{FF2B5EF4-FFF2-40B4-BE49-F238E27FC236}">
                <a16:creationId xmlns:a16="http://schemas.microsoft.com/office/drawing/2014/main" id="{C7982DF7-1763-1291-23B5-1D76CC8FFE07}"/>
              </a:ext>
            </a:extLst>
          </p:cNvPr>
          <p:cNvSpPr txBox="1"/>
          <p:nvPr/>
        </p:nvSpPr>
        <p:spPr>
          <a:xfrm>
            <a:off x="1676973" y="3595363"/>
            <a:ext cx="2489464" cy="276999"/>
          </a:xfrm>
          <a:prstGeom prst="rect">
            <a:avLst/>
          </a:prstGeom>
          <a:noFill/>
        </p:spPr>
        <p:txBody>
          <a:bodyPr wrap="square" lIns="0" tIns="0" rIns="0" bIns="0">
            <a:spAutoFit/>
          </a:bodyPr>
          <a:lstStyle/>
          <a:p>
            <a:pPr defTabSz="913924" fontAlgn="base">
              <a:spcBef>
                <a:spcPct val="0"/>
              </a:spcBef>
              <a:spcAft>
                <a:spcPct val="0"/>
              </a:spcAft>
              <a:defRPr/>
            </a:pPr>
            <a:r>
              <a:rPr lang="en-US" sz="1800" kern="0">
                <a:latin typeface="+mj-lt"/>
                <a:ea typeface="Segoe UI" panose="020B0502040204020203" pitchFamily="34" charset="0"/>
                <a:cs typeface="Segoe UI" panose="020B0502040204020203" pitchFamily="34" charset="0"/>
              </a:rPr>
              <a:t>Authentication strength</a:t>
            </a:r>
          </a:p>
        </p:txBody>
      </p:sp>
      <p:sp>
        <p:nvSpPr>
          <p:cNvPr id="143" name="Trackers_EADF_bidi" title="Icon of a clipboard with a checklist on it">
            <a:extLst>
              <a:ext uri="{FF2B5EF4-FFF2-40B4-BE49-F238E27FC236}">
                <a16:creationId xmlns:a16="http://schemas.microsoft.com/office/drawing/2014/main" id="{09F844CE-1A15-CA20-E13D-0DF935E666B0}"/>
              </a:ext>
            </a:extLst>
          </p:cNvPr>
          <p:cNvSpPr>
            <a:spLocks noChangeAspect="1" noEditPoints="1"/>
          </p:cNvSpPr>
          <p:nvPr/>
        </p:nvSpPr>
        <p:spPr bwMode="auto">
          <a:xfrm>
            <a:off x="1053468" y="4587040"/>
            <a:ext cx="235739" cy="3214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2664E668-9424-8A94-30E7-B5EBAE4F66B7}"/>
              </a:ext>
            </a:extLst>
          </p:cNvPr>
          <p:cNvSpPr txBox="1"/>
          <p:nvPr/>
        </p:nvSpPr>
        <p:spPr>
          <a:xfrm>
            <a:off x="1676973" y="4609261"/>
            <a:ext cx="1723229" cy="276999"/>
          </a:xfrm>
          <a:prstGeom prst="rect">
            <a:avLst/>
          </a:prstGeom>
          <a:noFill/>
        </p:spPr>
        <p:txBody>
          <a:bodyPr wrap="square" lIns="0" tIns="0" rIns="0" bIns="0">
            <a:spAutoFit/>
          </a:bodyPr>
          <a:lstStyle/>
          <a:p>
            <a:pPr defTabSz="913473">
              <a:defRPr/>
            </a:pPr>
            <a:r>
              <a:rPr lang="en-US" sz="1800" kern="0">
                <a:latin typeface="+mj-lt"/>
                <a:ea typeface="Segoe UI" panose="020B0502040204020203" pitchFamily="34" charset="0"/>
                <a:cs typeface="Segoe UI" panose="020B0502040204020203" pitchFamily="34" charset="0"/>
              </a:rPr>
              <a:t>Terms of use</a:t>
            </a:r>
          </a:p>
        </p:txBody>
      </p:sp>
      <p:sp>
        <p:nvSpPr>
          <p:cNvPr id="145" name="Freeform: Shape 144" descr="Icon of a list with a shield at the botoom">
            <a:extLst>
              <a:ext uri="{FF2B5EF4-FFF2-40B4-BE49-F238E27FC236}">
                <a16:creationId xmlns:a16="http://schemas.microsoft.com/office/drawing/2014/main" id="{B681435C-244D-47DF-7645-D17398B3F5CE}"/>
              </a:ext>
            </a:extLst>
          </p:cNvPr>
          <p:cNvSpPr/>
          <p:nvPr/>
        </p:nvSpPr>
        <p:spPr>
          <a:xfrm>
            <a:off x="1021408" y="5629158"/>
            <a:ext cx="299859" cy="264992"/>
          </a:xfrm>
          <a:custGeom>
            <a:avLst/>
            <a:gdLst>
              <a:gd name="connsiteX0" fmla="*/ 121481 w 494875"/>
              <a:gd name="connsiteY0" fmla="*/ 95906 h 437331"/>
              <a:gd name="connsiteX1" fmla="*/ 295391 w 494875"/>
              <a:gd name="connsiteY1" fmla="*/ 95906 h 437331"/>
              <a:gd name="connsiteX2" fmla="*/ 54987 w 494875"/>
              <a:gd name="connsiteY2" fmla="*/ 95906 h 437331"/>
              <a:gd name="connsiteX3" fmla="*/ 76725 w 494875"/>
              <a:gd name="connsiteY3" fmla="*/ 95906 h 437331"/>
              <a:gd name="connsiteX4" fmla="*/ 121481 w 494875"/>
              <a:gd name="connsiteY4" fmla="*/ 196927 h 437331"/>
              <a:gd name="connsiteX5" fmla="*/ 175188 w 494875"/>
              <a:gd name="connsiteY5" fmla="*/ 196927 h 437331"/>
              <a:gd name="connsiteX6" fmla="*/ 54987 w 494875"/>
              <a:gd name="connsiteY6" fmla="*/ 196927 h 437331"/>
              <a:gd name="connsiteX7" fmla="*/ 76725 w 494875"/>
              <a:gd name="connsiteY7" fmla="*/ 196927 h 437331"/>
              <a:gd name="connsiteX8" fmla="*/ 121481 w 494875"/>
              <a:gd name="connsiteY8" fmla="*/ 299227 h 437331"/>
              <a:gd name="connsiteX9" fmla="*/ 175188 w 494875"/>
              <a:gd name="connsiteY9" fmla="*/ 299227 h 437331"/>
              <a:gd name="connsiteX10" fmla="*/ 54987 w 494875"/>
              <a:gd name="connsiteY10" fmla="*/ 299227 h 437331"/>
              <a:gd name="connsiteX11" fmla="*/ 76725 w 494875"/>
              <a:gd name="connsiteY11" fmla="*/ 299227 h 437331"/>
              <a:gd name="connsiteX12" fmla="*/ 350377 w 494875"/>
              <a:gd name="connsiteY12" fmla="*/ 80561 h 437331"/>
              <a:gd name="connsiteX13" fmla="*/ 350377 w 494875"/>
              <a:gd name="connsiteY13" fmla="*/ 0 h 437331"/>
              <a:gd name="connsiteX14" fmla="*/ 0 w 494875"/>
              <a:gd name="connsiteY14" fmla="*/ 0 h 437331"/>
              <a:gd name="connsiteX15" fmla="*/ 0 w 494875"/>
              <a:gd name="connsiteY15" fmla="*/ 415593 h 437331"/>
              <a:gd name="connsiteX16" fmla="*/ 222502 w 494875"/>
              <a:gd name="connsiteY16" fmla="*/ 415593 h 437331"/>
              <a:gd name="connsiteX17" fmla="*/ 494875 w 494875"/>
              <a:gd name="connsiteY17" fmla="*/ 255749 h 437331"/>
              <a:gd name="connsiteX18" fmla="*/ 494875 w 494875"/>
              <a:gd name="connsiteY18" fmla="*/ 255749 h 437331"/>
              <a:gd name="connsiteX19" fmla="*/ 494875 w 494875"/>
              <a:gd name="connsiteY19" fmla="*/ 187976 h 437331"/>
              <a:gd name="connsiteX20" fmla="*/ 406642 w 494875"/>
              <a:gd name="connsiteY20" fmla="*/ 163680 h 437331"/>
              <a:gd name="connsiteX21" fmla="*/ 358049 w 494875"/>
              <a:gd name="connsiteY21" fmla="*/ 149613 h 437331"/>
              <a:gd name="connsiteX22" fmla="*/ 309457 w 494875"/>
              <a:gd name="connsiteY22" fmla="*/ 163680 h 437331"/>
              <a:gd name="connsiteX23" fmla="*/ 221224 w 494875"/>
              <a:gd name="connsiteY23" fmla="*/ 187976 h 437331"/>
              <a:gd name="connsiteX24" fmla="*/ 221224 w 494875"/>
              <a:gd name="connsiteY24" fmla="*/ 255749 h 437331"/>
              <a:gd name="connsiteX25" fmla="*/ 358049 w 494875"/>
              <a:gd name="connsiteY25" fmla="*/ 437331 h 437331"/>
              <a:gd name="connsiteX26" fmla="*/ 494875 w 494875"/>
              <a:gd name="connsiteY26" fmla="*/ 255749 h 437331"/>
              <a:gd name="connsiteX27" fmla="*/ 494875 w 494875"/>
              <a:gd name="connsiteY27" fmla="*/ 255749 h 43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4875" h="437331">
                <a:moveTo>
                  <a:pt x="121481" y="95906"/>
                </a:moveTo>
                <a:lnTo>
                  <a:pt x="295391" y="95906"/>
                </a:lnTo>
                <a:moveTo>
                  <a:pt x="54987" y="95906"/>
                </a:moveTo>
                <a:lnTo>
                  <a:pt x="76725" y="95906"/>
                </a:lnTo>
                <a:moveTo>
                  <a:pt x="121481" y="196927"/>
                </a:moveTo>
                <a:lnTo>
                  <a:pt x="175188" y="196927"/>
                </a:lnTo>
                <a:moveTo>
                  <a:pt x="54987" y="196927"/>
                </a:moveTo>
                <a:lnTo>
                  <a:pt x="76725" y="196927"/>
                </a:lnTo>
                <a:moveTo>
                  <a:pt x="121481" y="299227"/>
                </a:moveTo>
                <a:lnTo>
                  <a:pt x="175188" y="299227"/>
                </a:lnTo>
                <a:moveTo>
                  <a:pt x="54987" y="299227"/>
                </a:moveTo>
                <a:lnTo>
                  <a:pt x="76725" y="299227"/>
                </a:lnTo>
                <a:moveTo>
                  <a:pt x="350377" y="80561"/>
                </a:moveTo>
                <a:lnTo>
                  <a:pt x="350377" y="0"/>
                </a:lnTo>
                <a:lnTo>
                  <a:pt x="0" y="0"/>
                </a:lnTo>
                <a:lnTo>
                  <a:pt x="0" y="415593"/>
                </a:lnTo>
                <a:lnTo>
                  <a:pt x="222502" y="415593"/>
                </a:lnTo>
                <a:moveTo>
                  <a:pt x="494875" y="255749"/>
                </a:moveTo>
                <a:lnTo>
                  <a:pt x="494875" y="255749"/>
                </a:lnTo>
                <a:lnTo>
                  <a:pt x="494875" y="187976"/>
                </a:lnTo>
                <a:cubicBezTo>
                  <a:pt x="460349" y="187976"/>
                  <a:pt x="429659" y="179025"/>
                  <a:pt x="406642" y="163680"/>
                </a:cubicBezTo>
                <a:cubicBezTo>
                  <a:pt x="393855" y="154728"/>
                  <a:pt x="377230" y="149613"/>
                  <a:pt x="358049" y="149613"/>
                </a:cubicBezTo>
                <a:cubicBezTo>
                  <a:pt x="338868" y="149613"/>
                  <a:pt x="322244" y="154728"/>
                  <a:pt x="309457" y="163680"/>
                </a:cubicBezTo>
                <a:cubicBezTo>
                  <a:pt x="286440" y="179025"/>
                  <a:pt x="255749" y="187976"/>
                  <a:pt x="221224" y="187976"/>
                </a:cubicBezTo>
                <a:cubicBezTo>
                  <a:pt x="221224" y="187976"/>
                  <a:pt x="221224" y="187976"/>
                  <a:pt x="221224" y="255749"/>
                </a:cubicBezTo>
                <a:cubicBezTo>
                  <a:pt x="221224" y="327359"/>
                  <a:pt x="273652" y="390018"/>
                  <a:pt x="358049" y="437331"/>
                </a:cubicBezTo>
                <a:cubicBezTo>
                  <a:pt x="442447" y="390018"/>
                  <a:pt x="494875" y="327359"/>
                  <a:pt x="494875" y="255749"/>
                </a:cubicBezTo>
                <a:lnTo>
                  <a:pt x="494875" y="255749"/>
                </a:lnTo>
                <a:close/>
              </a:path>
            </a:pathLst>
          </a:custGeom>
          <a:noFill/>
          <a:ln w="15875" cap="flat">
            <a:solidFill>
              <a:schemeClr val="tx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TextBox 18">
            <a:extLst>
              <a:ext uri="{FF2B5EF4-FFF2-40B4-BE49-F238E27FC236}">
                <a16:creationId xmlns:a16="http://schemas.microsoft.com/office/drawing/2014/main" id="{E6178EB5-748F-0C18-C625-A5E47F3295B3}"/>
              </a:ext>
            </a:extLst>
          </p:cNvPr>
          <p:cNvSpPr txBox="1"/>
          <p:nvPr/>
        </p:nvSpPr>
        <p:spPr>
          <a:xfrm>
            <a:off x="1676973" y="5623155"/>
            <a:ext cx="3503440" cy="276999"/>
          </a:xfrm>
          <a:prstGeom prst="rect">
            <a:avLst/>
          </a:prstGeom>
          <a:noFill/>
        </p:spPr>
        <p:txBody>
          <a:bodyPr wrap="square" lIns="0" tIns="0" rIns="0" bIns="0">
            <a:spAutoFit/>
          </a:bodyPr>
          <a:lstStyle/>
          <a:p>
            <a:pPr defTabSz="913924" fontAlgn="base">
              <a:spcBef>
                <a:spcPct val="0"/>
              </a:spcBef>
              <a:spcAft>
                <a:spcPct val="0"/>
              </a:spcAft>
              <a:defRPr/>
            </a:pPr>
            <a:r>
              <a:rPr lang="en-US" sz="1800" kern="0">
                <a:latin typeface="+mj-lt"/>
                <a:ea typeface="Segoe UI" panose="020B0502040204020203" pitchFamily="34" charset="0"/>
                <a:cs typeface="Segoe UI" panose="020B0502040204020203" pitchFamily="34" charset="0"/>
              </a:rPr>
              <a:t>Protecting Workload Identities </a:t>
            </a:r>
          </a:p>
        </p:txBody>
      </p:sp>
      <p:sp>
        <p:nvSpPr>
          <p:cNvPr id="206" name="ContactCard_EEBD" title="Icon of a contact card">
            <a:extLst>
              <a:ext uri="{FF2B5EF4-FFF2-40B4-BE49-F238E27FC236}">
                <a16:creationId xmlns:a16="http://schemas.microsoft.com/office/drawing/2014/main" id="{56C85576-B988-7CF6-EAF8-721B5C49FD6A}"/>
              </a:ext>
            </a:extLst>
          </p:cNvPr>
          <p:cNvSpPr>
            <a:spLocks noChangeAspect="1" noEditPoints="1"/>
          </p:cNvSpPr>
          <p:nvPr/>
        </p:nvSpPr>
        <p:spPr bwMode="auto">
          <a:xfrm>
            <a:off x="6374352" y="1595691"/>
            <a:ext cx="300825" cy="22075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TextBox 73">
            <a:extLst>
              <a:ext uri="{FF2B5EF4-FFF2-40B4-BE49-F238E27FC236}">
                <a16:creationId xmlns:a16="http://schemas.microsoft.com/office/drawing/2014/main" id="{12058A1B-AE24-2BA1-6826-783B0C0B439E}"/>
              </a:ext>
            </a:extLst>
          </p:cNvPr>
          <p:cNvSpPr txBox="1"/>
          <p:nvPr/>
        </p:nvSpPr>
        <p:spPr>
          <a:xfrm>
            <a:off x="7030403" y="1567567"/>
            <a:ext cx="2176558" cy="276999"/>
          </a:xfrm>
          <a:prstGeom prst="rect">
            <a:avLst/>
          </a:prstGeom>
          <a:noFill/>
        </p:spPr>
        <p:txBody>
          <a:bodyPr wrap="square" lIns="0" tIns="0" rIns="0" bIns="0">
            <a:spAutoFit/>
          </a:bodyPr>
          <a:lstStyle/>
          <a:p>
            <a:r>
              <a:rPr lang="en-IN" sz="1800">
                <a:latin typeface="+mj-lt"/>
              </a:rPr>
              <a:t>Break-glass accounts</a:t>
            </a:r>
          </a:p>
        </p:txBody>
      </p:sp>
      <p:sp>
        <p:nvSpPr>
          <p:cNvPr id="147" name="Graphic 22" descr="icon of a stop sign">
            <a:extLst>
              <a:ext uri="{FF2B5EF4-FFF2-40B4-BE49-F238E27FC236}">
                <a16:creationId xmlns:a16="http://schemas.microsoft.com/office/drawing/2014/main" id="{C870F0B0-B9F8-D964-1337-E0B8F6A743B0}"/>
              </a:ext>
            </a:extLst>
          </p:cNvPr>
          <p:cNvSpPr/>
          <p:nvPr/>
        </p:nvSpPr>
        <p:spPr>
          <a:xfrm>
            <a:off x="6395688" y="2563241"/>
            <a:ext cx="258159" cy="258159"/>
          </a:xfrm>
          <a:custGeom>
            <a:avLst/>
            <a:gdLst>
              <a:gd name="connsiteX0" fmla="*/ 358331 w 358330"/>
              <a:gd name="connsiteY0" fmla="*/ 179165 h 358330"/>
              <a:gd name="connsiteX1" fmla="*/ 179165 w 358330"/>
              <a:gd name="connsiteY1" fmla="*/ 358331 h 358330"/>
              <a:gd name="connsiteX2" fmla="*/ 0 w 358330"/>
              <a:gd name="connsiteY2" fmla="*/ 179165 h 358330"/>
              <a:gd name="connsiteX3" fmla="*/ 179165 w 358330"/>
              <a:gd name="connsiteY3" fmla="*/ 0 h 358330"/>
              <a:gd name="connsiteX4" fmla="*/ 358331 w 358330"/>
              <a:gd name="connsiteY4" fmla="*/ 179165 h 358330"/>
              <a:gd name="connsiteX5" fmla="*/ 74676 w 358330"/>
              <a:gd name="connsiteY5" fmla="*/ 179165 h 358330"/>
              <a:gd name="connsiteX6" fmla="*/ 283559 w 358330"/>
              <a:gd name="connsiteY6" fmla="*/ 179165 h 3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30" h="358330">
                <a:moveTo>
                  <a:pt x="358331" y="179165"/>
                </a:moveTo>
                <a:cubicBezTo>
                  <a:pt x="358331" y="278130"/>
                  <a:pt x="278130" y="358331"/>
                  <a:pt x="179165" y="358331"/>
                </a:cubicBezTo>
                <a:cubicBezTo>
                  <a:pt x="80201" y="358331"/>
                  <a:pt x="0" y="278130"/>
                  <a:pt x="0" y="179165"/>
                </a:cubicBezTo>
                <a:cubicBezTo>
                  <a:pt x="0" y="80201"/>
                  <a:pt x="80201" y="0"/>
                  <a:pt x="179165" y="0"/>
                </a:cubicBezTo>
                <a:cubicBezTo>
                  <a:pt x="278130" y="0"/>
                  <a:pt x="358331" y="80201"/>
                  <a:pt x="358331" y="179165"/>
                </a:cubicBezTo>
                <a:close/>
                <a:moveTo>
                  <a:pt x="74676" y="179165"/>
                </a:moveTo>
                <a:lnTo>
                  <a:pt x="283559" y="179165"/>
                </a:lnTo>
              </a:path>
            </a:pathLst>
          </a:custGeom>
          <a:noFill/>
          <a:ln w="12700" cap="flat">
            <a:solidFill>
              <a:schemeClr val="tx1"/>
            </a:solidFill>
            <a:prstDash val="solid"/>
            <a:miter/>
          </a:ln>
        </p:spPr>
        <p:txBody>
          <a:bodyPr rtlCol="0" anchor="ctr"/>
          <a:lstStyle/>
          <a:p>
            <a:endParaRPr lang="en-IN"/>
          </a:p>
        </p:txBody>
      </p:sp>
      <p:sp>
        <p:nvSpPr>
          <p:cNvPr id="75" name="TextBox 74">
            <a:extLst>
              <a:ext uri="{FF2B5EF4-FFF2-40B4-BE49-F238E27FC236}">
                <a16:creationId xmlns:a16="http://schemas.microsoft.com/office/drawing/2014/main" id="{2053A89D-D3C1-CD0F-DA9A-456C195D0268}"/>
              </a:ext>
            </a:extLst>
          </p:cNvPr>
          <p:cNvSpPr txBox="1"/>
          <p:nvPr/>
        </p:nvSpPr>
        <p:spPr>
          <a:xfrm>
            <a:off x="7030403" y="2553821"/>
            <a:ext cx="4271267" cy="276999"/>
          </a:xfrm>
          <a:prstGeom prst="rect">
            <a:avLst/>
          </a:prstGeom>
          <a:noFill/>
        </p:spPr>
        <p:txBody>
          <a:bodyPr wrap="square" lIns="0" tIns="0" rIns="0" bIns="0">
            <a:spAutoFit/>
          </a:bodyPr>
          <a:lstStyle/>
          <a:p>
            <a:r>
              <a:rPr lang="en-US" sz="1800">
                <a:latin typeface="+mj-lt"/>
              </a:rPr>
              <a:t>Block access for legacy authentication</a:t>
            </a:r>
          </a:p>
        </p:txBody>
      </p:sp>
      <p:grpSp>
        <p:nvGrpSpPr>
          <p:cNvPr id="10" name="Group 9" descr="Icon of a cylinder">
            <a:extLst>
              <a:ext uri="{FF2B5EF4-FFF2-40B4-BE49-F238E27FC236}">
                <a16:creationId xmlns:a16="http://schemas.microsoft.com/office/drawing/2014/main" id="{D42A0E8C-65F7-8833-3BB1-8B19F0051391}"/>
              </a:ext>
            </a:extLst>
          </p:cNvPr>
          <p:cNvGrpSpPr/>
          <p:nvPr/>
        </p:nvGrpSpPr>
        <p:grpSpPr>
          <a:xfrm>
            <a:off x="6403286" y="3567969"/>
            <a:ext cx="261825" cy="345484"/>
            <a:chOff x="6403286" y="3567969"/>
            <a:chExt cx="261825" cy="345484"/>
          </a:xfrm>
        </p:grpSpPr>
        <p:sp>
          <p:nvSpPr>
            <p:cNvPr id="152" name="magnify" title="Icon of a magnifying glass">
              <a:extLst>
                <a:ext uri="{FF2B5EF4-FFF2-40B4-BE49-F238E27FC236}">
                  <a16:creationId xmlns:a16="http://schemas.microsoft.com/office/drawing/2014/main" id="{17639FE0-F57D-B4A1-FE50-0A955C31246F}"/>
                </a:ext>
              </a:extLst>
            </p:cNvPr>
            <p:cNvSpPr>
              <a:spLocks noChangeAspect="1" noEditPoints="1"/>
            </p:cNvSpPr>
            <p:nvPr/>
          </p:nvSpPr>
          <p:spPr bwMode="auto">
            <a:xfrm rot="16200000" flipH="1">
              <a:off x="6496171" y="3744512"/>
              <a:ext cx="170570" cy="16731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Database_EFC7" title="Icon of a cylinder">
              <a:extLst>
                <a:ext uri="{FF2B5EF4-FFF2-40B4-BE49-F238E27FC236}">
                  <a16:creationId xmlns:a16="http://schemas.microsoft.com/office/drawing/2014/main" id="{A8F00258-BA8D-194E-C8C7-FBACF8B459D4}"/>
                </a:ext>
              </a:extLst>
            </p:cNvPr>
            <p:cNvSpPr>
              <a:spLocks noChangeAspect="1" noEditPoints="1"/>
            </p:cNvSpPr>
            <p:nvPr/>
          </p:nvSpPr>
          <p:spPr bwMode="auto">
            <a:xfrm>
              <a:off x="6403286" y="3567969"/>
              <a:ext cx="255252" cy="33178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8" name="TextBox 77">
            <a:extLst>
              <a:ext uri="{FF2B5EF4-FFF2-40B4-BE49-F238E27FC236}">
                <a16:creationId xmlns:a16="http://schemas.microsoft.com/office/drawing/2014/main" id="{57FC5073-1C56-03EC-1C24-0CBCCA1DB294}"/>
              </a:ext>
            </a:extLst>
          </p:cNvPr>
          <p:cNvSpPr txBox="1"/>
          <p:nvPr/>
        </p:nvSpPr>
        <p:spPr>
          <a:xfrm>
            <a:off x="7030403" y="3595363"/>
            <a:ext cx="2489464" cy="276999"/>
          </a:xfrm>
          <a:prstGeom prst="rect">
            <a:avLst/>
          </a:prstGeom>
          <a:noFill/>
        </p:spPr>
        <p:txBody>
          <a:bodyPr wrap="square" lIns="0" tIns="0" rIns="0" bIns="0">
            <a:spAutoFit/>
          </a:bodyPr>
          <a:lstStyle/>
          <a:p>
            <a:pPr defTabSz="913924" fontAlgn="base">
              <a:spcBef>
                <a:spcPct val="0"/>
              </a:spcBef>
              <a:spcAft>
                <a:spcPct val="0"/>
              </a:spcAft>
              <a:defRPr/>
            </a:pPr>
            <a:r>
              <a:rPr lang="en-US" sz="1800" kern="0">
                <a:latin typeface="+mj-lt"/>
                <a:ea typeface="Segoe UI" panose="020B0502040204020203" pitchFamily="34" charset="0"/>
                <a:cs typeface="Segoe UI" panose="020B0502040204020203" pitchFamily="34" charset="0"/>
              </a:rPr>
              <a:t>Insights and Reporting</a:t>
            </a:r>
          </a:p>
        </p:txBody>
      </p:sp>
      <p:sp>
        <p:nvSpPr>
          <p:cNvPr id="188" name="target_2" title="Icon of a target with an arrow hitting the bullseye">
            <a:extLst>
              <a:ext uri="{FF2B5EF4-FFF2-40B4-BE49-F238E27FC236}">
                <a16:creationId xmlns:a16="http://schemas.microsoft.com/office/drawing/2014/main" id="{BF02233B-57C0-D36B-8436-5008A996A780}"/>
              </a:ext>
            </a:extLst>
          </p:cNvPr>
          <p:cNvSpPr>
            <a:spLocks noChangeAspect="1" noEditPoints="1"/>
          </p:cNvSpPr>
          <p:nvPr/>
        </p:nvSpPr>
        <p:spPr bwMode="auto">
          <a:xfrm>
            <a:off x="6378903" y="4602478"/>
            <a:ext cx="291728" cy="2905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TextBox 76">
            <a:extLst>
              <a:ext uri="{FF2B5EF4-FFF2-40B4-BE49-F238E27FC236}">
                <a16:creationId xmlns:a16="http://schemas.microsoft.com/office/drawing/2014/main" id="{F0AC696C-FD24-A5DB-EF31-409B533757F6}"/>
              </a:ext>
            </a:extLst>
          </p:cNvPr>
          <p:cNvSpPr txBox="1"/>
          <p:nvPr/>
        </p:nvSpPr>
        <p:spPr>
          <a:xfrm>
            <a:off x="7030403" y="4609261"/>
            <a:ext cx="3878259" cy="276999"/>
          </a:xfrm>
          <a:prstGeom prst="rect">
            <a:avLst/>
          </a:prstGeom>
          <a:noFill/>
        </p:spPr>
        <p:txBody>
          <a:bodyPr wrap="square" lIns="0" tIns="0" rIns="0" bIns="0">
            <a:spAutoFit/>
          </a:bodyPr>
          <a:lstStyle/>
          <a:p>
            <a:pPr defTabSz="913473">
              <a:defRPr/>
            </a:pPr>
            <a:r>
              <a:rPr lang="en-US" sz="1800" kern="0">
                <a:latin typeface="+mj-lt"/>
                <a:ea typeface="Segoe UI" panose="020B0502040204020203" pitchFamily="34" charset="0"/>
                <a:cs typeface="Segoe UI" panose="020B0502040204020203" pitchFamily="34" charset="0"/>
              </a:rPr>
              <a:t>Tiered impact model</a:t>
            </a:r>
          </a:p>
        </p:txBody>
      </p:sp>
    </p:spTree>
    <p:extLst>
      <p:ext uri="{BB962C8B-B14F-4D97-AF65-F5344CB8AC3E}">
        <p14:creationId xmlns:p14="http://schemas.microsoft.com/office/powerpoint/2010/main" val="27526782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545F52-314B-11F1-56E0-8DF12392ABB7}"/>
              </a:ext>
              <a:ext uri="{C183D7F6-B498-43B3-948B-1728B52AA6E4}">
                <adec:decorative xmlns:adec="http://schemas.microsoft.com/office/drawing/2017/decorative" val="1"/>
              </a:ext>
            </a:extLst>
          </p:cNvPr>
          <p:cNvGrpSpPr/>
          <p:nvPr/>
        </p:nvGrpSpPr>
        <p:grpSpPr>
          <a:xfrm>
            <a:off x="-6" y="1157877"/>
            <a:ext cx="11603747" cy="5111160"/>
            <a:chOff x="-6" y="1157877"/>
            <a:chExt cx="11603747" cy="5111160"/>
          </a:xfrm>
        </p:grpSpPr>
        <p:sp>
          <p:nvSpPr>
            <p:cNvPr id="13" name="Rectangle: Rounded Corners 12">
              <a:extLst>
                <a:ext uri="{FF2B5EF4-FFF2-40B4-BE49-F238E27FC236}">
                  <a16:creationId xmlns:a16="http://schemas.microsoft.com/office/drawing/2014/main" id="{A536386E-2751-4FFF-6E08-9B50F0AAB978}"/>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14" name="Rectangle: Top Corners Rounded 13">
              <a:extLst>
                <a:ext uri="{FF2B5EF4-FFF2-40B4-BE49-F238E27FC236}">
                  <a16:creationId xmlns:a16="http://schemas.microsoft.com/office/drawing/2014/main" id="{110B83A6-7377-5778-0F2A-61C23160E29F}"/>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sp>
          <p:nvSpPr>
            <p:cNvPr id="31" name="Rectangle: Top Corners Rounded 30">
              <a:extLst>
                <a:ext uri="{FF2B5EF4-FFF2-40B4-BE49-F238E27FC236}">
                  <a16:creationId xmlns:a16="http://schemas.microsoft.com/office/drawing/2014/main" id="{3B6E662B-7853-C213-1316-AC265442C688}"/>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sp>
          <p:nvSpPr>
            <p:cNvPr id="25" name="Rectangle: Top Corners Rounded 24">
              <a:extLst>
                <a:ext uri="{FF2B5EF4-FFF2-40B4-BE49-F238E27FC236}">
                  <a16:creationId xmlns:a16="http://schemas.microsoft.com/office/drawing/2014/main" id="{1D105773-BE2A-2F27-E9FC-7586258579B2}"/>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5" name="Group 4">
              <a:extLst>
                <a:ext uri="{FF2B5EF4-FFF2-40B4-BE49-F238E27FC236}">
                  <a16:creationId xmlns:a16="http://schemas.microsoft.com/office/drawing/2014/main" id="{EF4973B6-A497-9CB0-834A-EE1BAEB37F92}"/>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6" name="Oval 5">
                <a:extLst>
                  <a:ext uri="{FF2B5EF4-FFF2-40B4-BE49-F238E27FC236}">
                    <a16:creationId xmlns:a16="http://schemas.microsoft.com/office/drawing/2014/main" id="{D9C20F93-3B0D-6CF6-EB84-B77474DC04F3}"/>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9" name="Arc 8">
                <a:extLst>
                  <a:ext uri="{FF2B5EF4-FFF2-40B4-BE49-F238E27FC236}">
                    <a16:creationId xmlns:a16="http://schemas.microsoft.com/office/drawing/2014/main" id="{792B1E60-51BD-0649-8298-8636D3660A7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9" name="Arc 6_1">
                <a:extLst>
                  <a:ext uri="{FF2B5EF4-FFF2-40B4-BE49-F238E27FC236}">
                    <a16:creationId xmlns:a16="http://schemas.microsoft.com/office/drawing/2014/main" id="{66FC07BD-8703-E53F-E468-E107404FD21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0" name="Arc 6_1_1">
                <a:extLst>
                  <a:ext uri="{FF2B5EF4-FFF2-40B4-BE49-F238E27FC236}">
                    <a16:creationId xmlns:a16="http://schemas.microsoft.com/office/drawing/2014/main" id="{6DF3E896-FFF2-712E-7340-ABABA549AA5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Oval 54">
                <a:extLst>
                  <a:ext uri="{FF2B5EF4-FFF2-40B4-BE49-F238E27FC236}">
                    <a16:creationId xmlns:a16="http://schemas.microsoft.com/office/drawing/2014/main" id="{87DC1784-21D8-1F7F-79E0-FA4A7EE0EE3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15964948-9C8F-5FD5-36F5-5650AED25BAC}"/>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57" name="Oval 56">
                <a:extLst>
                  <a:ext uri="{FF2B5EF4-FFF2-40B4-BE49-F238E27FC236}">
                    <a16:creationId xmlns:a16="http://schemas.microsoft.com/office/drawing/2014/main" id="{354ADD8C-6A03-7B56-17FA-2C3AE7D9230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8" name="Arc 57">
                <a:extLst>
                  <a:ext uri="{FF2B5EF4-FFF2-40B4-BE49-F238E27FC236}">
                    <a16:creationId xmlns:a16="http://schemas.microsoft.com/office/drawing/2014/main" id="{493CEF8B-CA45-82CE-7315-9732F1C9021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1341B126-EA85-A6AF-E09B-AF189FCB0DF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03AB7FBC-EA79-54A2-4CB0-30371A47C55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66DC2C2A-F45A-0827-8418-0BBB08D4144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79C60CF9-FBF1-06C7-5A75-0736C04CFC95}"/>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1" name="Oval 70">
                <a:extLst>
                  <a:ext uri="{FF2B5EF4-FFF2-40B4-BE49-F238E27FC236}">
                    <a16:creationId xmlns:a16="http://schemas.microsoft.com/office/drawing/2014/main" id="{8E1D3A0E-C612-7040-0C1A-9C6FCA89925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71">
                <a:extLst>
                  <a:ext uri="{FF2B5EF4-FFF2-40B4-BE49-F238E27FC236}">
                    <a16:creationId xmlns:a16="http://schemas.microsoft.com/office/drawing/2014/main" id="{CF05D1B9-820A-6206-0140-C6712E0A242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
                <a:extLst>
                  <a:ext uri="{FF2B5EF4-FFF2-40B4-BE49-F238E27FC236}">
                    <a16:creationId xmlns:a16="http://schemas.microsoft.com/office/drawing/2014/main" id="{E994BD15-360C-D374-FFDA-429897AC951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Arc 6_1_1">
                <a:extLst>
                  <a:ext uri="{FF2B5EF4-FFF2-40B4-BE49-F238E27FC236}">
                    <a16:creationId xmlns:a16="http://schemas.microsoft.com/office/drawing/2014/main" id="{2E8F76B7-7A65-DABA-BCC9-01B74BF22C1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5" name="Oval 74">
                <a:extLst>
                  <a:ext uri="{FF2B5EF4-FFF2-40B4-BE49-F238E27FC236}">
                    <a16:creationId xmlns:a16="http://schemas.microsoft.com/office/drawing/2014/main" id="{E0CE2786-BF6B-1DE4-3546-93F9B1AFCFB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D255EBDD-D045-DBBE-730E-20C031D8FEC0}"/>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10" name="Straight Connector 9">
                <a:extLst>
                  <a:ext uri="{FF2B5EF4-FFF2-40B4-BE49-F238E27FC236}">
                    <a16:creationId xmlns:a16="http://schemas.microsoft.com/office/drawing/2014/main" id="{1E04D436-88AF-7123-2B88-3A39FF119794}"/>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9D3877-3368-9E80-EA55-1584EBB4868C}"/>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8620BCAD-3F7A-4361-9470-EA62BA119368}"/>
                </a:ext>
                <a:ext uri="{C183D7F6-B498-43B3-948B-1728B52AA6E4}">
                  <adec:decorative xmlns:adec="http://schemas.microsoft.com/office/drawing/2017/decorative" val="1"/>
                </a:ext>
              </a:extLst>
            </p:cNvPr>
            <p:cNvSpPr>
              <a:spLocks/>
            </p:cNvSpPr>
            <p:nvPr/>
          </p:nvSpPr>
          <p:spPr bwMode="auto">
            <a:xfrm rot="5400000" flipH="1" flipV="1">
              <a:off x="4894114" y="-440590"/>
              <a:ext cx="2399717"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4" name="Title 3">
            <a:extLst>
              <a:ext uri="{FF2B5EF4-FFF2-40B4-BE49-F238E27FC236}">
                <a16:creationId xmlns:a16="http://schemas.microsoft.com/office/drawing/2014/main" id="{D42A18BE-D69F-4481-8655-FBF53A63C0A4}"/>
              </a:ext>
            </a:extLst>
          </p:cNvPr>
          <p:cNvSpPr>
            <a:spLocks noGrp="1"/>
          </p:cNvSpPr>
          <p:nvPr>
            <p:ph type="title"/>
          </p:nvPr>
        </p:nvSpPr>
        <p:spPr>
          <a:xfrm>
            <a:off x="588263" y="457200"/>
            <a:ext cx="11018520" cy="492443"/>
          </a:xfrm>
        </p:spPr>
        <p:txBody>
          <a:bodyPr/>
          <a:lstStyle/>
          <a:p>
            <a:r>
              <a:rPr lang="en-US" sz="3200"/>
              <a:t>Design decision: Trusted (named) locations</a:t>
            </a:r>
          </a:p>
        </p:txBody>
      </p:sp>
      <p:sp>
        <p:nvSpPr>
          <p:cNvPr id="61" name="Rectangle 60">
            <a:extLst>
              <a:ext uri="{FF2B5EF4-FFF2-40B4-BE49-F238E27FC236}">
                <a16:creationId xmlns:a16="http://schemas.microsoft.com/office/drawing/2014/main" id="{D008CEA9-5408-5E23-2BEF-57CE0E11B168}"/>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dirty="0">
                <a:solidFill>
                  <a:schemeClr val="bg1"/>
                </a:solidFill>
                <a:latin typeface="+mj-lt"/>
                <a:cs typeface="Segoe UI Light" panose="020B0502040204020203" pitchFamily="34" charset="0"/>
              </a:rPr>
              <a:t>Decision</a:t>
            </a:r>
          </a:p>
        </p:txBody>
      </p:sp>
      <p:sp>
        <p:nvSpPr>
          <p:cNvPr id="23" name="target_2" title="Icon of a target with an arrow hitting the bullseye">
            <a:extLst>
              <a:ext uri="{FF2B5EF4-FFF2-40B4-BE49-F238E27FC236}">
                <a16:creationId xmlns:a16="http://schemas.microsoft.com/office/drawing/2014/main" id="{40329F4D-E43B-3DCD-8F6E-5AE9C17F44C1}"/>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4" name="TextBox 23">
            <a:extLst>
              <a:ext uri="{FF2B5EF4-FFF2-40B4-BE49-F238E27FC236}">
                <a16:creationId xmlns:a16="http://schemas.microsoft.com/office/drawing/2014/main" id="{37A707F4-3BA2-1B06-01CA-E0D19EC35D57}"/>
              </a:ext>
            </a:extLst>
          </p:cNvPr>
          <p:cNvSpPr txBox="1"/>
          <p:nvPr/>
        </p:nvSpPr>
        <p:spPr>
          <a:xfrm>
            <a:off x="3525168" y="1486386"/>
            <a:ext cx="5182509"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What locations, countries, IP addresses are trusted and expected?</a:t>
            </a:r>
          </a:p>
        </p:txBody>
      </p:sp>
      <p:sp>
        <p:nvSpPr>
          <p:cNvPr id="62" name="Rectangle 61">
            <a:extLst>
              <a:ext uri="{FF2B5EF4-FFF2-40B4-BE49-F238E27FC236}">
                <a16:creationId xmlns:a16="http://schemas.microsoft.com/office/drawing/2014/main" id="{E67B43DD-B399-80ED-DB4E-D938BEF2DE0B}"/>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35" name="hand_3" title="Icon of a hand giving a thumbs-up">
            <a:extLst>
              <a:ext uri="{FF2B5EF4-FFF2-40B4-BE49-F238E27FC236}">
                <a16:creationId xmlns:a16="http://schemas.microsoft.com/office/drawing/2014/main" id="{B44BEECC-9CB8-563E-B3A8-8BF4D26DED5D}"/>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TextBox 29">
            <a:extLst>
              <a:ext uri="{FF2B5EF4-FFF2-40B4-BE49-F238E27FC236}">
                <a16:creationId xmlns:a16="http://schemas.microsoft.com/office/drawing/2014/main" id="{8A333E51-D561-CE02-EE7C-4C59BD4E3268}"/>
              </a:ext>
            </a:extLst>
          </p:cNvPr>
          <p:cNvSpPr txBox="1">
            <a:spLocks/>
          </p:cNvSpPr>
          <p:nvPr/>
        </p:nvSpPr>
        <p:spPr>
          <a:xfrm>
            <a:off x="3525168" y="2203224"/>
            <a:ext cx="7630512"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Consider defining countries into a </a:t>
            </a:r>
            <a:r>
              <a:rPr lang="en-US" sz="1400" kern="0">
                <a:latin typeface="+mj-lt"/>
                <a:cs typeface="Segoe UI Light" panose="020B0502040204020203" pitchFamily="34" charset="0"/>
              </a:rPr>
              <a:t>Doing Business/Activities In </a:t>
            </a:r>
            <a:r>
              <a:rPr lang="en-US" sz="1400" kern="0">
                <a:cs typeface="Segoe UI Light" panose="020B0502040204020203" pitchFamily="34" charset="0"/>
              </a:rPr>
              <a:t>vs </a:t>
            </a:r>
            <a:r>
              <a:rPr lang="en-US" sz="1400" kern="0">
                <a:latin typeface="+mj-lt"/>
                <a:cs typeface="Segoe UI Light" panose="020B0502040204020203" pitchFamily="34" charset="0"/>
              </a:rPr>
              <a:t>Not Doing Business/Activities In</a:t>
            </a:r>
            <a:r>
              <a:rPr lang="en-US" sz="1400" kern="0">
                <a:cs typeface="Segoe UI Light" panose="020B0502040204020203" pitchFamily="34" charset="0"/>
              </a:rPr>
              <a:t> for defining policies. Be aware that IP spoofing/proxy can potentially mask the source location. </a:t>
            </a:r>
          </a:p>
        </p:txBody>
      </p:sp>
      <p:sp>
        <p:nvSpPr>
          <p:cNvPr id="63" name="Rectangle 62">
            <a:extLst>
              <a:ext uri="{FF2B5EF4-FFF2-40B4-BE49-F238E27FC236}">
                <a16:creationId xmlns:a16="http://schemas.microsoft.com/office/drawing/2014/main" id="{7E9C8D3A-10EC-D308-9A6B-CCD2B2C266E5}"/>
              </a:ext>
            </a:extLst>
          </p:cNvPr>
          <p:cNvSpPr/>
          <p:nvPr/>
        </p:nvSpPr>
        <p:spPr bwMode="auto">
          <a:xfrm rot="5400000">
            <a:off x="1090061" y="2666963"/>
            <a:ext cx="276999" cy="1179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a:t>
            </a:r>
          </a:p>
        </p:txBody>
      </p:sp>
      <p:sp>
        <p:nvSpPr>
          <p:cNvPr id="29" name="Processing_E9F5" title="Icon of two interlocked gears">
            <a:extLst>
              <a:ext uri="{FF2B5EF4-FFF2-40B4-BE49-F238E27FC236}">
                <a16:creationId xmlns:a16="http://schemas.microsoft.com/office/drawing/2014/main" id="{6EAF6E32-74DD-DAAB-E3CC-92E93C63355E}"/>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TextBox 35">
            <a:extLst>
              <a:ext uri="{FF2B5EF4-FFF2-40B4-BE49-F238E27FC236}">
                <a16:creationId xmlns:a16="http://schemas.microsoft.com/office/drawing/2014/main" id="{BD9E02F4-88C7-05DC-92B9-7330CCC911B7}"/>
              </a:ext>
            </a:extLst>
          </p:cNvPr>
          <p:cNvSpPr txBox="1"/>
          <p:nvPr/>
        </p:nvSpPr>
        <p:spPr>
          <a:xfrm>
            <a:off x="3525168" y="3149795"/>
            <a:ext cx="5572038"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 Can enforce additional controls if a location is untrusted/unexpected. </a:t>
            </a:r>
          </a:p>
        </p:txBody>
      </p:sp>
      <p:graphicFrame>
        <p:nvGraphicFramePr>
          <p:cNvPr id="38" name="Content Placeholder 5">
            <a:extLst>
              <a:ext uri="{FF2B5EF4-FFF2-40B4-BE49-F238E27FC236}">
                <a16:creationId xmlns:a16="http://schemas.microsoft.com/office/drawing/2014/main" id="{E8B1FA7A-47CF-99CE-C448-7B01B77B789A}"/>
              </a:ext>
            </a:extLst>
          </p:cNvPr>
          <p:cNvGraphicFramePr>
            <a:graphicFrameLocks/>
          </p:cNvGraphicFramePr>
          <p:nvPr/>
        </p:nvGraphicFramePr>
        <p:xfrm>
          <a:off x="727792" y="3930919"/>
          <a:ext cx="10725421" cy="2276521"/>
        </p:xfrm>
        <a:graphic>
          <a:graphicData uri="http://schemas.openxmlformats.org/drawingml/2006/table">
            <a:tbl>
              <a:tblPr firstRow="1" bandRow="1" bandCol="1">
                <a:tableStyleId>{7E9639D4-E3E2-4D34-9284-5A2195B3D0D7}</a:tableStyleId>
              </a:tblPr>
              <a:tblGrid>
                <a:gridCol w="3290511">
                  <a:extLst>
                    <a:ext uri="{9D8B030D-6E8A-4147-A177-3AD203B41FA5}">
                      <a16:colId xmlns:a16="http://schemas.microsoft.com/office/drawing/2014/main" val="20000"/>
                    </a:ext>
                  </a:extLst>
                </a:gridCol>
                <a:gridCol w="3464049">
                  <a:extLst>
                    <a:ext uri="{9D8B030D-6E8A-4147-A177-3AD203B41FA5}">
                      <a16:colId xmlns:a16="http://schemas.microsoft.com/office/drawing/2014/main" val="20001"/>
                    </a:ext>
                  </a:extLst>
                </a:gridCol>
                <a:gridCol w="3970861">
                  <a:extLst>
                    <a:ext uri="{9D8B030D-6E8A-4147-A177-3AD203B41FA5}">
                      <a16:colId xmlns:a16="http://schemas.microsoft.com/office/drawing/2014/main" val="20002"/>
                    </a:ext>
                  </a:extLst>
                </a:gridCol>
              </a:tblGrid>
              <a:tr h="393637">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Named Locations/Countries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Included</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Excluded</a:t>
                      </a:r>
                    </a:p>
                  </a:txBody>
                  <a:tcPr marL="91427" marR="91427" marB="4571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ES Internal</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Countries Doing Activities In </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Countries NOT Doing Activities In</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latin typeface="+mn-lt"/>
                          <a:cs typeface="Segoe UI Light" panose="020B0502040204020203" pitchFamily="34" charset="0"/>
                        </a:rPr>
                        <a:t>All</a:t>
                      </a: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Bypass MFA Location</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600" kern="1200">
                        <a:solidFill>
                          <a:schemeClr val="tx1"/>
                        </a:solidFill>
                        <a:latin typeface="+mn-lt"/>
                        <a:ea typeface="+mn-ea"/>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600" kern="1200">
                        <a:solidFill>
                          <a:schemeClr val="tx1"/>
                        </a:solidFill>
                        <a:latin typeface="+mn-lt"/>
                        <a:ea typeface="+mn-ea"/>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526549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4E8D5C-EA6E-6DE5-60B1-9D12689ACB77}"/>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23" name="Rectangle: Rounded Corners 22">
              <a:extLst>
                <a:ext uri="{FF2B5EF4-FFF2-40B4-BE49-F238E27FC236}">
                  <a16:creationId xmlns:a16="http://schemas.microsoft.com/office/drawing/2014/main" id="{1C9D7423-BADA-E080-0E1C-04217B9C7CB4}"/>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45" name="Straight Connector 44">
              <a:extLst>
                <a:ext uri="{FF2B5EF4-FFF2-40B4-BE49-F238E27FC236}">
                  <a16:creationId xmlns:a16="http://schemas.microsoft.com/office/drawing/2014/main" id="{39122EEC-96EF-79CC-747D-5EE3A260C96D}"/>
                </a:ext>
                <a:ext uri="{C183D7F6-B498-43B3-948B-1728B52AA6E4}">
                  <adec:decorative xmlns:adec="http://schemas.microsoft.com/office/drawing/2017/decorative" val="1"/>
                </a:ext>
              </a:extLst>
            </p:cNvPr>
            <p:cNvCxnSpPr>
              <a:cxnSpLocks/>
            </p:cNvCxnSpPr>
            <p:nvPr/>
          </p:nvCxnSpPr>
          <p:spPr>
            <a:xfrm>
              <a:off x="3525168" y="2095336"/>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84A34F5-BA43-89C3-EE18-155A6F8A023C}"/>
                </a:ext>
                <a:ext uri="{C183D7F6-B498-43B3-948B-1728B52AA6E4}">
                  <adec:decorative xmlns:adec="http://schemas.microsoft.com/office/drawing/2017/decorative" val="1"/>
                </a:ext>
              </a:extLst>
            </p:cNvPr>
            <p:cNvCxnSpPr>
              <a:cxnSpLocks/>
            </p:cNvCxnSpPr>
            <p:nvPr/>
          </p:nvCxnSpPr>
          <p:spPr>
            <a:xfrm>
              <a:off x="3525168" y="3402889"/>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Top Corners Rounded 34">
              <a:extLst>
                <a:ext uri="{FF2B5EF4-FFF2-40B4-BE49-F238E27FC236}">
                  <a16:creationId xmlns:a16="http://schemas.microsoft.com/office/drawing/2014/main" id="{ACE6E8BF-7F8E-542B-D4ED-F15BBCBF1893}"/>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dirty="0">
                <a:solidFill>
                  <a:schemeClr val="bg1"/>
                </a:solidFill>
                <a:latin typeface="+mj-lt"/>
                <a:cs typeface="Segoe UI Light" panose="020B0502040204020203" pitchFamily="34" charset="0"/>
              </a:endParaRPr>
            </a:p>
          </p:txBody>
        </p:sp>
        <p:grpSp>
          <p:nvGrpSpPr>
            <p:cNvPr id="22" name="Group 21">
              <a:extLst>
                <a:ext uri="{FF2B5EF4-FFF2-40B4-BE49-F238E27FC236}">
                  <a16:creationId xmlns:a16="http://schemas.microsoft.com/office/drawing/2014/main" id="{465A0949-8F8E-409A-53B1-48C1DC7F8BF1}"/>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44" name="Oval 43">
                <a:extLst>
                  <a:ext uri="{FF2B5EF4-FFF2-40B4-BE49-F238E27FC236}">
                    <a16:creationId xmlns:a16="http://schemas.microsoft.com/office/drawing/2014/main" id="{A41CF69E-0DB7-32BE-17CC-C1C69093960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2" name="Arc 51">
                <a:extLst>
                  <a:ext uri="{FF2B5EF4-FFF2-40B4-BE49-F238E27FC236}">
                    <a16:creationId xmlns:a16="http://schemas.microsoft.com/office/drawing/2014/main" id="{425FE810-2F12-E66C-2517-9021935BD880}"/>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Arc 6_1">
                <a:extLst>
                  <a:ext uri="{FF2B5EF4-FFF2-40B4-BE49-F238E27FC236}">
                    <a16:creationId xmlns:a16="http://schemas.microsoft.com/office/drawing/2014/main" id="{434446BA-78C5-A1FC-871C-AC4BC792F10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8" name="Arc 6_1_1">
                <a:extLst>
                  <a:ext uri="{FF2B5EF4-FFF2-40B4-BE49-F238E27FC236}">
                    <a16:creationId xmlns:a16="http://schemas.microsoft.com/office/drawing/2014/main" id="{73C711BE-892F-4E2C-5F0B-42F2C88E1746}"/>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Oval 62">
                <a:extLst>
                  <a:ext uri="{FF2B5EF4-FFF2-40B4-BE49-F238E27FC236}">
                    <a16:creationId xmlns:a16="http://schemas.microsoft.com/office/drawing/2014/main" id="{07BF4A16-90EE-80CA-7B7F-D05C02C32CEF}"/>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1" name="Rectangle: Top Corners Rounded 30">
              <a:extLst>
                <a:ext uri="{FF2B5EF4-FFF2-40B4-BE49-F238E27FC236}">
                  <a16:creationId xmlns:a16="http://schemas.microsoft.com/office/drawing/2014/main" id="{44140FB1-BE39-530E-FDEE-AA4594E699BB}"/>
                </a:ext>
              </a:extLst>
            </p:cNvPr>
            <p:cNvSpPr/>
            <p:nvPr/>
          </p:nvSpPr>
          <p:spPr bwMode="auto">
            <a:xfrm rot="5400000">
              <a:off x="1317059" y="1058675"/>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4" name="Group 63">
              <a:extLst>
                <a:ext uri="{FF2B5EF4-FFF2-40B4-BE49-F238E27FC236}">
                  <a16:creationId xmlns:a16="http://schemas.microsoft.com/office/drawing/2014/main" id="{C1C05263-6149-9091-6882-1CF470535672}"/>
                </a:ext>
                <a:ext uri="{C183D7F6-B498-43B3-948B-1728B52AA6E4}">
                  <adec:decorative xmlns:adec="http://schemas.microsoft.com/office/drawing/2017/decorative" val="1"/>
                </a:ext>
              </a:extLst>
            </p:cNvPr>
            <p:cNvGrpSpPr>
              <a:grpSpLocks/>
            </p:cNvGrpSpPr>
            <p:nvPr/>
          </p:nvGrpSpPr>
          <p:grpSpPr>
            <a:xfrm>
              <a:off x="2810063" y="2493432"/>
              <a:ext cx="498658" cy="498658"/>
              <a:chOff x="10890332" y="1293129"/>
              <a:chExt cx="529550" cy="529550"/>
            </a:xfrm>
          </p:grpSpPr>
          <p:sp>
            <p:nvSpPr>
              <p:cNvPr id="65" name="Oval 64">
                <a:extLst>
                  <a:ext uri="{FF2B5EF4-FFF2-40B4-BE49-F238E27FC236}">
                    <a16:creationId xmlns:a16="http://schemas.microsoft.com/office/drawing/2014/main" id="{0CD31C91-0587-3CAF-F1C8-03EEAF11548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5">
                <a:extLst>
                  <a:ext uri="{FF2B5EF4-FFF2-40B4-BE49-F238E27FC236}">
                    <a16:creationId xmlns:a16="http://schemas.microsoft.com/office/drawing/2014/main" id="{7DDD8E5A-E326-9345-BB2E-2875B9A5EC87}"/>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
                <a:extLst>
                  <a:ext uri="{FF2B5EF4-FFF2-40B4-BE49-F238E27FC236}">
                    <a16:creationId xmlns:a16="http://schemas.microsoft.com/office/drawing/2014/main" id="{50188A81-8E34-88F7-F89A-512947B74A8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328DA957-8C65-9262-AE2C-074C404D765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28266955-87D6-D494-8D0B-BC92B429558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7" name="Rectangle: Top Corners Rounded 26">
              <a:extLst>
                <a:ext uri="{FF2B5EF4-FFF2-40B4-BE49-F238E27FC236}">
                  <a16:creationId xmlns:a16="http://schemas.microsoft.com/office/drawing/2014/main" id="{06FE42D5-5436-254D-8F86-460FA91EC62C}"/>
                </a:ext>
              </a:extLst>
            </p:cNvPr>
            <p:cNvSpPr/>
            <p:nvPr/>
          </p:nvSpPr>
          <p:spPr bwMode="auto">
            <a:xfrm rot="5400000">
              <a:off x="1317061" y="2220033"/>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70" name="Group 69">
              <a:extLst>
                <a:ext uri="{FF2B5EF4-FFF2-40B4-BE49-F238E27FC236}">
                  <a16:creationId xmlns:a16="http://schemas.microsoft.com/office/drawing/2014/main" id="{E71678B5-D39A-D370-1E85-8100A7924FDD}"/>
                </a:ext>
                <a:ext uri="{C183D7F6-B498-43B3-948B-1728B52AA6E4}">
                  <adec:decorative xmlns:adec="http://schemas.microsoft.com/office/drawing/2017/decorative" val="1"/>
                </a:ext>
              </a:extLst>
            </p:cNvPr>
            <p:cNvGrpSpPr>
              <a:grpSpLocks/>
            </p:cNvGrpSpPr>
            <p:nvPr/>
          </p:nvGrpSpPr>
          <p:grpSpPr>
            <a:xfrm>
              <a:off x="2810063" y="3661144"/>
              <a:ext cx="498658" cy="498658"/>
              <a:chOff x="10890332" y="1293129"/>
              <a:chExt cx="529550" cy="529550"/>
            </a:xfrm>
          </p:grpSpPr>
          <p:sp>
            <p:nvSpPr>
              <p:cNvPr id="71" name="Oval 70">
                <a:extLst>
                  <a:ext uri="{FF2B5EF4-FFF2-40B4-BE49-F238E27FC236}">
                    <a16:creationId xmlns:a16="http://schemas.microsoft.com/office/drawing/2014/main" id="{182D17BA-9213-C62B-04D3-D6566AC0FEC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71">
                <a:extLst>
                  <a:ext uri="{FF2B5EF4-FFF2-40B4-BE49-F238E27FC236}">
                    <a16:creationId xmlns:a16="http://schemas.microsoft.com/office/drawing/2014/main" id="{B3B55CBF-F067-DE51-3CF0-A83E8238A59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
                <a:extLst>
                  <a:ext uri="{FF2B5EF4-FFF2-40B4-BE49-F238E27FC236}">
                    <a16:creationId xmlns:a16="http://schemas.microsoft.com/office/drawing/2014/main" id="{6CF572F9-ACE6-73F9-501C-4D94D26F8A8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Arc 6_1_1">
                <a:extLst>
                  <a:ext uri="{FF2B5EF4-FFF2-40B4-BE49-F238E27FC236}">
                    <a16:creationId xmlns:a16="http://schemas.microsoft.com/office/drawing/2014/main" id="{BCA77717-338A-D69A-2540-0ECBA016A446}"/>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5" name="Oval 74">
                <a:extLst>
                  <a:ext uri="{FF2B5EF4-FFF2-40B4-BE49-F238E27FC236}">
                    <a16:creationId xmlns:a16="http://schemas.microsoft.com/office/drawing/2014/main" id="{4FA5552F-9E7E-107F-B0BC-C097066D4ED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1" name="Rectangle: Rounded Corners 50">
              <a:extLst>
                <a:ext uri="{FF2B5EF4-FFF2-40B4-BE49-F238E27FC236}">
                  <a16:creationId xmlns:a16="http://schemas.microsoft.com/office/drawing/2014/main" id="{8C37C69F-4776-4E8D-AC06-DFE947A730FD}"/>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Authentication Strengths</a:t>
            </a:r>
          </a:p>
        </p:txBody>
      </p:sp>
      <p:sp>
        <p:nvSpPr>
          <p:cNvPr id="39" name="Rectangle 38">
            <a:extLst>
              <a:ext uri="{FF2B5EF4-FFF2-40B4-BE49-F238E27FC236}">
                <a16:creationId xmlns:a16="http://schemas.microsoft.com/office/drawing/2014/main" id="{4F681791-2B5C-4833-1F39-049DFF1DA968}"/>
              </a:ext>
            </a:extLst>
          </p:cNvPr>
          <p:cNvSpPr/>
          <p:nvPr/>
        </p:nvSpPr>
        <p:spPr bwMode="auto">
          <a:xfrm rot="5400000">
            <a:off x="895398" y="1092429"/>
            <a:ext cx="276999" cy="990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Decisions</a:t>
            </a:r>
          </a:p>
        </p:txBody>
      </p:sp>
      <p:sp>
        <p:nvSpPr>
          <p:cNvPr id="40" name="target_2" title="Icon of a target with an arrow hitting the bullseye">
            <a:extLst>
              <a:ext uri="{FF2B5EF4-FFF2-40B4-BE49-F238E27FC236}">
                <a16:creationId xmlns:a16="http://schemas.microsoft.com/office/drawing/2014/main" id="{9FC0B8CD-10A7-DC76-01DB-F40EA0A33BF2}"/>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TextBox 40">
            <a:extLst>
              <a:ext uri="{FF2B5EF4-FFF2-40B4-BE49-F238E27FC236}">
                <a16:creationId xmlns:a16="http://schemas.microsoft.com/office/drawing/2014/main" id="{45350A62-2DA7-CA3A-A963-4CDC9988ED55}"/>
              </a:ext>
            </a:extLst>
          </p:cNvPr>
          <p:cNvSpPr txBox="1"/>
          <p:nvPr/>
        </p:nvSpPr>
        <p:spPr>
          <a:xfrm>
            <a:off x="3525168" y="1353074"/>
            <a:ext cx="7251985" cy="469359"/>
          </a:xfrm>
          <a:prstGeom prst="rect">
            <a:avLst/>
          </a:prstGeom>
          <a:noFill/>
        </p:spPr>
        <p:txBody>
          <a:bodyPr wrap="none" lIns="0" tIns="0" rIns="0" bIns="0">
            <a:spAutoFit/>
          </a:bodyPr>
          <a:lstStyle/>
          <a:p>
            <a:pPr defTabSz="914188">
              <a:spcAft>
                <a:spcPts val="300"/>
              </a:spcAft>
              <a:defRPr/>
            </a:pPr>
            <a:r>
              <a:rPr lang="en-US" sz="1400" kern="0">
                <a:cs typeface="Segoe UI Light" panose="020B0502040204020203" pitchFamily="34" charset="0"/>
              </a:rPr>
              <a:t>Instead of using the Require MFA control, will you use the authentication strength controls?</a:t>
            </a:r>
          </a:p>
          <a:p>
            <a:pPr defTabSz="914188">
              <a:spcAft>
                <a:spcPts val="300"/>
              </a:spcAft>
              <a:defRPr/>
            </a:pPr>
            <a:r>
              <a:rPr lang="en-US" sz="1400" kern="0">
                <a:cs typeface="Segoe UI Light" panose="020B0502040204020203" pitchFamily="34" charset="0"/>
              </a:rPr>
              <a:t>Do you need any specific authentication strength to fulfill your business requirements?</a:t>
            </a:r>
          </a:p>
        </p:txBody>
      </p:sp>
      <p:sp>
        <p:nvSpPr>
          <p:cNvPr id="42" name="Rectangle 41">
            <a:extLst>
              <a:ext uri="{FF2B5EF4-FFF2-40B4-BE49-F238E27FC236}">
                <a16:creationId xmlns:a16="http://schemas.microsoft.com/office/drawing/2014/main" id="{6C07D676-F807-0744-B51F-1C6DE4181EE5}"/>
              </a:ext>
            </a:extLst>
          </p:cNvPr>
          <p:cNvSpPr/>
          <p:nvPr/>
        </p:nvSpPr>
        <p:spPr bwMode="auto">
          <a:xfrm rot="5400000">
            <a:off x="1379505" y="1819371"/>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43" name="hand_3" title="Icon of a hand giving a thumbs-up">
            <a:extLst>
              <a:ext uri="{FF2B5EF4-FFF2-40B4-BE49-F238E27FC236}">
                <a16:creationId xmlns:a16="http://schemas.microsoft.com/office/drawing/2014/main" id="{9778C280-5AC8-3D55-A6F2-9D105F1ED814}"/>
              </a:ext>
            </a:extLst>
          </p:cNvPr>
          <p:cNvSpPr>
            <a:spLocks noChangeAspect="1"/>
          </p:cNvSpPr>
          <p:nvPr/>
        </p:nvSpPr>
        <p:spPr bwMode="auto">
          <a:xfrm>
            <a:off x="2918036" y="2625306"/>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a:extLst>
              <a:ext uri="{FF2B5EF4-FFF2-40B4-BE49-F238E27FC236}">
                <a16:creationId xmlns:a16="http://schemas.microsoft.com/office/drawing/2014/main" id="{8823101B-5CF5-9F1F-BEBA-8D2217D3968E}"/>
              </a:ext>
            </a:extLst>
          </p:cNvPr>
          <p:cNvSpPr txBox="1">
            <a:spLocks/>
          </p:cNvSpPr>
          <p:nvPr/>
        </p:nvSpPr>
        <p:spPr>
          <a:xfrm>
            <a:off x="3525167" y="2387475"/>
            <a:ext cx="7878639" cy="723275"/>
          </a:xfrm>
          <a:prstGeom prst="rect">
            <a:avLst/>
          </a:prstGeom>
          <a:noFill/>
        </p:spPr>
        <p:txBody>
          <a:bodyPr wrap="square" lIns="0" tIns="0" rIns="0" bIns="0">
            <a:spAutoFit/>
          </a:bodyPr>
          <a:lstStyle/>
          <a:p>
            <a:pPr marL="171450" indent="-171450" defTabSz="914188">
              <a:spcAft>
                <a:spcPts val="300"/>
              </a:spcAft>
              <a:buFont typeface="Arial" panose="020B0604020202020204" pitchFamily="34" charset="0"/>
              <a:buChar char="•"/>
              <a:defRPr/>
            </a:pPr>
            <a:r>
              <a:rPr lang="en-US" sz="1400" kern="0">
                <a:cs typeface="Segoe UI Light" panose="020B0502040204020203" pitchFamily="34" charset="0"/>
              </a:rPr>
              <a:t>Use authentication strength instead of Require MFA grant control, e.g. FA01-ProSantéConnect</a:t>
            </a:r>
          </a:p>
          <a:p>
            <a:pPr marL="171450" indent="-171450" defTabSz="914188">
              <a:spcAft>
                <a:spcPts val="300"/>
              </a:spcAft>
              <a:buFont typeface="Arial" panose="020B0604020202020204" pitchFamily="34" charset="0"/>
              <a:buChar char="•"/>
              <a:defRPr/>
            </a:pPr>
            <a:r>
              <a:rPr lang="en-US" sz="1400" kern="0">
                <a:cs typeface="Segoe UI Light" panose="020B0502040204020203" pitchFamily="34" charset="0"/>
              </a:rPr>
              <a:t>Use authentication methods policy instead of legacy MFA/SSPR policies</a:t>
            </a:r>
          </a:p>
          <a:p>
            <a:pPr marL="171450" indent="-171450" defTabSz="914188">
              <a:spcAft>
                <a:spcPts val="300"/>
              </a:spcAft>
              <a:buFont typeface="Arial" panose="020B0604020202020204" pitchFamily="34" charset="0"/>
              <a:buChar char="•"/>
              <a:defRPr/>
            </a:pPr>
            <a:r>
              <a:rPr lang="en-US" sz="1400" kern="0">
                <a:cs typeface="Segoe UI Light" panose="020B0502040204020203" pitchFamily="34" charset="0"/>
              </a:rPr>
              <a:t>Create custom authentication strengths as needed</a:t>
            </a:r>
          </a:p>
        </p:txBody>
      </p:sp>
      <p:sp>
        <p:nvSpPr>
          <p:cNvPr id="48" name="Rectangle 47">
            <a:extLst>
              <a:ext uri="{FF2B5EF4-FFF2-40B4-BE49-F238E27FC236}">
                <a16:creationId xmlns:a16="http://schemas.microsoft.com/office/drawing/2014/main" id="{213CBEF7-9C73-3665-31D0-D86DAFAD987D}"/>
              </a:ext>
            </a:extLst>
          </p:cNvPr>
          <p:cNvSpPr/>
          <p:nvPr/>
        </p:nvSpPr>
        <p:spPr bwMode="auto">
          <a:xfrm rot="5400000">
            <a:off x="1089362" y="3270873"/>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49" name="Processing_E9F5" title="Icon of two interlocked gears">
            <a:extLst>
              <a:ext uri="{FF2B5EF4-FFF2-40B4-BE49-F238E27FC236}">
                <a16:creationId xmlns:a16="http://schemas.microsoft.com/office/drawing/2014/main" id="{0AF387FD-C078-22CB-B569-1F8587705160}"/>
              </a:ext>
            </a:extLst>
          </p:cNvPr>
          <p:cNvSpPr>
            <a:spLocks noChangeAspect="1" noEditPoints="1"/>
          </p:cNvSpPr>
          <p:nvPr/>
        </p:nvSpPr>
        <p:spPr bwMode="auto">
          <a:xfrm>
            <a:off x="2918036" y="3787360"/>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TextBox 49">
            <a:extLst>
              <a:ext uri="{FF2B5EF4-FFF2-40B4-BE49-F238E27FC236}">
                <a16:creationId xmlns:a16="http://schemas.microsoft.com/office/drawing/2014/main" id="{74DF5E5E-5822-4642-BD22-0D9BE9C8B70C}"/>
              </a:ext>
            </a:extLst>
          </p:cNvPr>
          <p:cNvSpPr txBox="1">
            <a:spLocks/>
          </p:cNvSpPr>
          <p:nvPr/>
        </p:nvSpPr>
        <p:spPr>
          <a:xfrm>
            <a:off x="3525168" y="3695028"/>
            <a:ext cx="7534114"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Users may get prompted when accessing certain applications to perform additional MFA action as defined in the authentication strength for that application</a:t>
            </a:r>
          </a:p>
        </p:txBody>
      </p:sp>
      <p:graphicFrame>
        <p:nvGraphicFramePr>
          <p:cNvPr id="62" name="Content Placeholder 5">
            <a:extLst>
              <a:ext uri="{FF2B5EF4-FFF2-40B4-BE49-F238E27FC236}">
                <a16:creationId xmlns:a16="http://schemas.microsoft.com/office/drawing/2014/main" id="{6AD56526-AF7C-1FD7-9628-D1EFCA8FB72C}"/>
              </a:ext>
            </a:extLst>
          </p:cNvPr>
          <p:cNvGraphicFramePr>
            <a:graphicFrameLocks/>
          </p:cNvGraphicFramePr>
          <p:nvPr/>
        </p:nvGraphicFramePr>
        <p:xfrm>
          <a:off x="731263" y="4806117"/>
          <a:ext cx="10725421" cy="1397546"/>
        </p:xfrm>
        <a:graphic>
          <a:graphicData uri="http://schemas.openxmlformats.org/drawingml/2006/table">
            <a:tbl>
              <a:tblPr firstRow="1" bandRow="1" bandCol="1">
                <a:tableStyleId>{7E9639D4-E3E2-4D34-9284-5A2195B3D0D7}</a:tableStyleId>
              </a:tblPr>
              <a:tblGrid>
                <a:gridCol w="6055410">
                  <a:extLst>
                    <a:ext uri="{9D8B030D-6E8A-4147-A177-3AD203B41FA5}">
                      <a16:colId xmlns:a16="http://schemas.microsoft.com/office/drawing/2014/main" val="20000"/>
                    </a:ext>
                  </a:extLst>
                </a:gridCol>
                <a:gridCol w="4670011">
                  <a:extLst>
                    <a:ext uri="{9D8B030D-6E8A-4147-A177-3AD203B41FA5}">
                      <a16:colId xmlns:a16="http://schemas.microsoft.com/office/drawing/2014/main" val="20001"/>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527527">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Use built-in authentication strengths?</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3804">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Create custom authentication strength?</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5" name="Round Same Side Corner Rectangle 9">
            <a:hlinkClick r:id="" action="ppaction://noaction"/>
            <a:extLst>
              <a:ext uri="{FF2B5EF4-FFF2-40B4-BE49-F238E27FC236}">
                <a16:creationId xmlns:a16="http://schemas.microsoft.com/office/drawing/2014/main" id="{D9A5AD53-6F06-D271-D109-802C4D7B9972}"/>
              </a:ext>
              <a:ext uri="{C183D7F6-B498-43B3-948B-1728B52AA6E4}">
                <adec:decorative xmlns:adec="http://schemas.microsoft.com/office/drawing/2017/decorative" val="1"/>
              </a:ext>
            </a:extLst>
          </p:cNvPr>
          <p:cNvSpPr/>
          <p:nvPr/>
        </p:nvSpPr>
        <p:spPr bwMode="auto">
          <a:xfrm>
            <a:off x="584201" y="6496049"/>
            <a:ext cx="154288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Overview</a:t>
            </a:r>
          </a:p>
        </p:txBody>
      </p:sp>
      <p:sp>
        <p:nvSpPr>
          <p:cNvPr id="53" name="Rectangle: Top Corners Rounded 52">
            <a:extLst>
              <a:ext uri="{FF2B5EF4-FFF2-40B4-BE49-F238E27FC236}">
                <a16:creationId xmlns:a16="http://schemas.microsoft.com/office/drawing/2014/main" id="{C619A6FC-C470-3C28-3157-AC5B1126855A}"/>
              </a:ext>
            </a:extLst>
          </p:cNvPr>
          <p:cNvSpPr/>
          <p:nvPr/>
        </p:nvSpPr>
        <p:spPr bwMode="auto">
          <a:xfrm>
            <a:off x="2284666" y="6496049"/>
            <a:ext cx="1538536" cy="361951"/>
          </a:xfrm>
          <a:prstGeom prst="round2Same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118831"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latin typeface="+mj-lt"/>
                <a:cs typeface="Segoe UI" panose="020B0502040204020203" pitchFamily="34" charset="0"/>
              </a:rPr>
              <a:t>Design</a:t>
            </a:r>
          </a:p>
        </p:txBody>
      </p:sp>
      <p:sp>
        <p:nvSpPr>
          <p:cNvPr id="54" name="Rectangle: Top Corners Rounded 53">
            <a:extLst>
              <a:ext uri="{FF2B5EF4-FFF2-40B4-BE49-F238E27FC236}">
                <a16:creationId xmlns:a16="http://schemas.microsoft.com/office/drawing/2014/main" id="{C6553DD0-83A4-4070-D208-E9B102F39CCF}"/>
              </a:ext>
              <a:ext uri="{C183D7F6-B498-43B3-948B-1728B52AA6E4}">
                <adec:decorative xmlns:adec="http://schemas.microsoft.com/office/drawing/2017/decorative" val="1"/>
              </a:ext>
            </a:extLst>
          </p:cNvPr>
          <p:cNvSpPr/>
          <p:nvPr/>
        </p:nvSpPr>
        <p:spPr bwMode="auto">
          <a:xfrm>
            <a:off x="2284666" y="6796088"/>
            <a:ext cx="1538536" cy="61912"/>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Rectangle: Top Corners Rounded 55">
            <a:hlinkClick r:id="" action="ppaction://noaction"/>
            <a:extLst>
              <a:ext uri="{FF2B5EF4-FFF2-40B4-BE49-F238E27FC236}">
                <a16:creationId xmlns:a16="http://schemas.microsoft.com/office/drawing/2014/main" id="{F01DB142-240B-5D96-3E21-D17A9CCB94F0}"/>
              </a:ext>
              <a:ext uri="{C183D7F6-B498-43B3-948B-1728B52AA6E4}">
                <adec:decorative xmlns:adec="http://schemas.microsoft.com/office/drawing/2017/decorative" val="1"/>
              </a:ext>
            </a:extLst>
          </p:cNvPr>
          <p:cNvSpPr/>
          <p:nvPr/>
        </p:nvSpPr>
        <p:spPr bwMode="auto">
          <a:xfrm>
            <a:off x="3980781" y="6496049"/>
            <a:ext cx="153853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Plan</a:t>
            </a:r>
          </a:p>
        </p:txBody>
      </p:sp>
    </p:spTree>
    <p:extLst>
      <p:ext uri="{BB962C8B-B14F-4D97-AF65-F5344CB8AC3E}">
        <p14:creationId xmlns:p14="http://schemas.microsoft.com/office/powerpoint/2010/main" val="24907061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663DB9-7CCB-3773-9F5C-80D367D8C977}"/>
              </a:ext>
              <a:ext uri="{C183D7F6-B498-43B3-948B-1728B52AA6E4}">
                <adec:decorative xmlns:adec="http://schemas.microsoft.com/office/drawing/2017/decorative" val="1"/>
              </a:ext>
            </a:extLst>
          </p:cNvPr>
          <p:cNvGrpSpPr/>
          <p:nvPr/>
        </p:nvGrpSpPr>
        <p:grpSpPr>
          <a:xfrm>
            <a:off x="-6" y="1157877"/>
            <a:ext cx="11603747" cy="5111160"/>
            <a:chOff x="-6" y="1157877"/>
            <a:chExt cx="11603747" cy="5111160"/>
          </a:xfrm>
        </p:grpSpPr>
        <p:sp>
          <p:nvSpPr>
            <p:cNvPr id="26" name="Rectangle: Rounded Corners 25">
              <a:extLst>
                <a:ext uri="{FF2B5EF4-FFF2-40B4-BE49-F238E27FC236}">
                  <a16:creationId xmlns:a16="http://schemas.microsoft.com/office/drawing/2014/main" id="{B372F63E-D326-7220-6053-F031069BBA94}"/>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8" name="Rectangle: Top Corners Rounded 37">
              <a:extLst>
                <a:ext uri="{FF2B5EF4-FFF2-40B4-BE49-F238E27FC236}">
                  <a16:creationId xmlns:a16="http://schemas.microsoft.com/office/drawing/2014/main" id="{0669F7E1-CFD7-F9BA-2236-C556F6CB7499}"/>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dirty="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DBE9B18D-4E55-185A-C689-E54670884F5C}"/>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EB0DBC75-76D4-3C15-88DD-56E8E2ECF57C}"/>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A670476B-FD23-41A9-6EEA-127D8501A1C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C4EEED74-2040-E992-5B5E-557B3CB054A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_1">
                <a:extLst>
                  <a:ext uri="{FF2B5EF4-FFF2-40B4-BE49-F238E27FC236}">
                    <a16:creationId xmlns:a16="http://schemas.microsoft.com/office/drawing/2014/main" id="{C29C6A98-68A9-9053-2854-F623EBDB1C36}"/>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Oval 61">
                <a:extLst>
                  <a:ext uri="{FF2B5EF4-FFF2-40B4-BE49-F238E27FC236}">
                    <a16:creationId xmlns:a16="http://schemas.microsoft.com/office/drawing/2014/main" id="{CACBBC56-3D1A-95F0-CFF7-BB7FC782F62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4" name="Rectangle: Top Corners Rounded 33">
              <a:extLst>
                <a:ext uri="{FF2B5EF4-FFF2-40B4-BE49-F238E27FC236}">
                  <a16:creationId xmlns:a16="http://schemas.microsoft.com/office/drawing/2014/main" id="{94B327C1-9456-7EDF-08AE-A5EC47C53D1A}"/>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3" name="Group 62">
              <a:extLst>
                <a:ext uri="{FF2B5EF4-FFF2-40B4-BE49-F238E27FC236}">
                  <a16:creationId xmlns:a16="http://schemas.microsoft.com/office/drawing/2014/main" id="{8738DE0D-2822-2C42-D094-E4E61CEA04B1}"/>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64" name="Oval 63">
                <a:extLst>
                  <a:ext uri="{FF2B5EF4-FFF2-40B4-BE49-F238E27FC236}">
                    <a16:creationId xmlns:a16="http://schemas.microsoft.com/office/drawing/2014/main" id="{E75B341C-63FE-9E1B-D9BC-C691267BA5D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5" name="Arc 64">
                <a:extLst>
                  <a:ext uri="{FF2B5EF4-FFF2-40B4-BE49-F238E27FC236}">
                    <a16:creationId xmlns:a16="http://schemas.microsoft.com/office/drawing/2014/main" id="{C14B2F4E-F8ED-270A-C493-CF986E59054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_1">
                <a:extLst>
                  <a:ext uri="{FF2B5EF4-FFF2-40B4-BE49-F238E27FC236}">
                    <a16:creationId xmlns:a16="http://schemas.microsoft.com/office/drawing/2014/main" id="{66C079C2-D055-C7C5-69E3-DEFE46BDBEC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_1">
                <a:extLst>
                  <a:ext uri="{FF2B5EF4-FFF2-40B4-BE49-F238E27FC236}">
                    <a16:creationId xmlns:a16="http://schemas.microsoft.com/office/drawing/2014/main" id="{E712EBB2-FACD-A298-70C9-6D54FA3A521D}"/>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Oval 67">
                <a:extLst>
                  <a:ext uri="{FF2B5EF4-FFF2-40B4-BE49-F238E27FC236}">
                    <a16:creationId xmlns:a16="http://schemas.microsoft.com/office/drawing/2014/main" id="{BE9E71C7-CEA1-19D2-2293-B89DC6E0F9CF}"/>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0" name="Rectangle: Top Corners Rounded 29">
              <a:extLst>
                <a:ext uri="{FF2B5EF4-FFF2-40B4-BE49-F238E27FC236}">
                  <a16:creationId xmlns:a16="http://schemas.microsoft.com/office/drawing/2014/main" id="{AD74020F-E358-0DFA-73A2-012B53ADE3EB}"/>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9" name="Group 68">
              <a:extLst>
                <a:ext uri="{FF2B5EF4-FFF2-40B4-BE49-F238E27FC236}">
                  <a16:creationId xmlns:a16="http://schemas.microsoft.com/office/drawing/2014/main" id="{E0CB5A3D-44D7-6303-469D-A30F9396B164}"/>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0" name="Oval 69">
                <a:extLst>
                  <a:ext uri="{FF2B5EF4-FFF2-40B4-BE49-F238E27FC236}">
                    <a16:creationId xmlns:a16="http://schemas.microsoft.com/office/drawing/2014/main" id="{1C30AD9E-51EC-3772-B196-869FDA33D4E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CB8066E3-7097-EEF4-DD14-47271091D9A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92F37D43-9AF5-C69A-3053-5BD8ED34547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71E99C5C-059E-2156-450B-EC94ACCA372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8C4DF974-57D2-8617-3EF1-3EE2CBE22A8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08A01923-4AD5-1424-8F26-1930D33AA061}"/>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48" name="Straight Connector 47">
                <a:extLst>
                  <a:ext uri="{FF2B5EF4-FFF2-40B4-BE49-F238E27FC236}">
                    <a16:creationId xmlns:a16="http://schemas.microsoft.com/office/drawing/2014/main" id="{7257D379-77A8-24C1-F861-818900C26B05}"/>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7E5D76-75DE-623B-8614-317ECA263F01}"/>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Rectangle: Rounded Corners 53">
              <a:extLst>
                <a:ext uri="{FF2B5EF4-FFF2-40B4-BE49-F238E27FC236}">
                  <a16:creationId xmlns:a16="http://schemas.microsoft.com/office/drawing/2014/main" id="{10CA77E6-EA68-526C-3A50-3993B60FC979}"/>
                </a:ext>
                <a:ext uri="{C183D7F6-B498-43B3-948B-1728B52AA6E4}">
                  <adec:decorative xmlns:adec="http://schemas.microsoft.com/office/drawing/2017/decorative" val="1"/>
                </a:ext>
              </a:extLst>
            </p:cNvPr>
            <p:cNvSpPr>
              <a:spLocks/>
            </p:cNvSpPr>
            <p:nvPr/>
          </p:nvSpPr>
          <p:spPr bwMode="auto">
            <a:xfrm rot="5400000" flipH="1" flipV="1">
              <a:off x="4894114" y="-440590"/>
              <a:ext cx="2399717"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FFBA625B-A5D9-4572-A2A6-ABCDC0500630}"/>
              </a:ext>
            </a:extLst>
          </p:cNvPr>
          <p:cNvSpPr>
            <a:spLocks noGrp="1"/>
          </p:cNvSpPr>
          <p:nvPr>
            <p:ph type="title"/>
          </p:nvPr>
        </p:nvSpPr>
        <p:spPr>
          <a:xfrm>
            <a:off x="588263" y="457200"/>
            <a:ext cx="11018520" cy="492443"/>
          </a:xfrm>
        </p:spPr>
        <p:txBody>
          <a:bodyPr/>
          <a:lstStyle/>
          <a:p>
            <a:r>
              <a:rPr lang="en-US" sz="3200"/>
              <a:t>Design decision: Terms of use</a:t>
            </a:r>
          </a:p>
        </p:txBody>
      </p:sp>
      <p:sp>
        <p:nvSpPr>
          <p:cNvPr id="42" name="Rectangle 41">
            <a:extLst>
              <a:ext uri="{FF2B5EF4-FFF2-40B4-BE49-F238E27FC236}">
                <a16:creationId xmlns:a16="http://schemas.microsoft.com/office/drawing/2014/main" id="{5A2E85BB-8721-7477-09E4-EA72F906598D}"/>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43" name="target_2" title="Icon of a target with an arrow hitting the bullseye">
            <a:extLst>
              <a:ext uri="{FF2B5EF4-FFF2-40B4-BE49-F238E27FC236}">
                <a16:creationId xmlns:a16="http://schemas.microsoft.com/office/drawing/2014/main" id="{C080D3AE-8399-AF4E-4C69-97B13FEEA4D8}"/>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E60E5843-6589-1B10-B51C-C1D8736AE835}"/>
              </a:ext>
            </a:extLst>
          </p:cNvPr>
          <p:cNvSpPr txBox="1"/>
          <p:nvPr/>
        </p:nvSpPr>
        <p:spPr>
          <a:xfrm>
            <a:off x="3525168" y="1486386"/>
            <a:ext cx="6908943"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Are terms of use (ToU) required for specific applications or for specific groups of users?</a:t>
            </a:r>
          </a:p>
        </p:txBody>
      </p:sp>
      <p:sp>
        <p:nvSpPr>
          <p:cNvPr id="45" name="Rectangle 44">
            <a:extLst>
              <a:ext uri="{FF2B5EF4-FFF2-40B4-BE49-F238E27FC236}">
                <a16:creationId xmlns:a16="http://schemas.microsoft.com/office/drawing/2014/main" id="{A56663AD-F607-3F7B-7FBC-2CAB68945B06}"/>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46" name="hand_3" title="Icon of a hand giving a thumbs-up">
            <a:extLst>
              <a:ext uri="{FF2B5EF4-FFF2-40B4-BE49-F238E27FC236}">
                <a16:creationId xmlns:a16="http://schemas.microsoft.com/office/drawing/2014/main" id="{2F1A17A3-DA7C-9F05-9910-E827C6CB05A7}"/>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TextBox 49">
            <a:extLst>
              <a:ext uri="{FF2B5EF4-FFF2-40B4-BE49-F238E27FC236}">
                <a16:creationId xmlns:a16="http://schemas.microsoft.com/office/drawing/2014/main" id="{E13FA145-30E8-EFFE-D4BC-D22F78C5665D}"/>
              </a:ext>
            </a:extLst>
          </p:cNvPr>
          <p:cNvSpPr txBox="1">
            <a:spLocks/>
          </p:cNvSpPr>
          <p:nvPr/>
        </p:nvSpPr>
        <p:spPr>
          <a:xfrm>
            <a:off x="3525168" y="2203224"/>
            <a:ext cx="7534114"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Consider applying </a:t>
            </a:r>
            <a:r>
              <a:rPr lang="en-US" sz="1400" kern="0" err="1">
                <a:cs typeface="Segoe UI Light" panose="020B0502040204020203" pitchFamily="34" charset="0"/>
              </a:rPr>
              <a:t>ToU</a:t>
            </a:r>
            <a:r>
              <a:rPr lang="en-US" sz="1400" kern="0">
                <a:cs typeface="Segoe UI Light" panose="020B0502040204020203" pitchFamily="34" charset="0"/>
              </a:rPr>
              <a:t> controls to applications that are accessed by vendors/partners or for applications that require business policies (e.g., financial applications). </a:t>
            </a:r>
          </a:p>
        </p:txBody>
      </p:sp>
      <p:sp>
        <p:nvSpPr>
          <p:cNvPr id="51" name="Rectangle 50">
            <a:extLst>
              <a:ext uri="{FF2B5EF4-FFF2-40B4-BE49-F238E27FC236}">
                <a16:creationId xmlns:a16="http://schemas.microsoft.com/office/drawing/2014/main" id="{B68C66A0-1D3A-22C0-7B9D-080023ACC45E}"/>
              </a:ext>
            </a:extLst>
          </p:cNvPr>
          <p:cNvSpPr/>
          <p:nvPr/>
        </p:nvSpPr>
        <p:spPr bwMode="auto">
          <a:xfrm rot="5400000">
            <a:off x="1090061" y="2666963"/>
            <a:ext cx="276999" cy="1179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a:t>
            </a:r>
          </a:p>
        </p:txBody>
      </p:sp>
      <p:sp>
        <p:nvSpPr>
          <p:cNvPr id="52" name="Processing_E9F5" title="Icon of two interlocked gears">
            <a:extLst>
              <a:ext uri="{FF2B5EF4-FFF2-40B4-BE49-F238E27FC236}">
                <a16:creationId xmlns:a16="http://schemas.microsoft.com/office/drawing/2014/main" id="{70003D56-B864-B74B-5C49-008794C2B636}"/>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TextBox 52">
            <a:extLst>
              <a:ext uri="{FF2B5EF4-FFF2-40B4-BE49-F238E27FC236}">
                <a16:creationId xmlns:a16="http://schemas.microsoft.com/office/drawing/2014/main" id="{CE9729F4-7F25-D725-EF3B-D8194A0E6C84}"/>
              </a:ext>
            </a:extLst>
          </p:cNvPr>
          <p:cNvSpPr txBox="1"/>
          <p:nvPr/>
        </p:nvSpPr>
        <p:spPr>
          <a:xfrm>
            <a:off x="3525168" y="3149795"/>
            <a:ext cx="5658600"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ToU may require legal, contractual, or business polices to provide basis.</a:t>
            </a:r>
          </a:p>
        </p:txBody>
      </p:sp>
      <p:graphicFrame>
        <p:nvGraphicFramePr>
          <p:cNvPr id="55" name="Content Placeholder 5">
            <a:extLst>
              <a:ext uri="{FF2B5EF4-FFF2-40B4-BE49-F238E27FC236}">
                <a16:creationId xmlns:a16="http://schemas.microsoft.com/office/drawing/2014/main" id="{763E290E-BD3B-3EC3-4C54-42EBE87EC57F}"/>
              </a:ext>
            </a:extLst>
          </p:cNvPr>
          <p:cNvGraphicFramePr>
            <a:graphicFrameLocks/>
          </p:cNvGraphicFramePr>
          <p:nvPr/>
        </p:nvGraphicFramePr>
        <p:xfrm>
          <a:off x="727792" y="3923463"/>
          <a:ext cx="10732361" cy="2229245"/>
        </p:xfrm>
        <a:graphic>
          <a:graphicData uri="http://schemas.openxmlformats.org/drawingml/2006/table">
            <a:tbl>
              <a:tblPr firstRow="1" bandRow="1" bandCol="1">
                <a:tableStyleId>{7E9639D4-E3E2-4D34-9284-5A2195B3D0D7}</a:tableStyleId>
              </a:tblPr>
              <a:tblGrid>
                <a:gridCol w="2402985">
                  <a:extLst>
                    <a:ext uri="{9D8B030D-6E8A-4147-A177-3AD203B41FA5}">
                      <a16:colId xmlns:a16="http://schemas.microsoft.com/office/drawing/2014/main" val="20000"/>
                    </a:ext>
                  </a:extLst>
                </a:gridCol>
                <a:gridCol w="2529716">
                  <a:extLst>
                    <a:ext uri="{9D8B030D-6E8A-4147-A177-3AD203B41FA5}">
                      <a16:colId xmlns:a16="http://schemas.microsoft.com/office/drawing/2014/main" val="20001"/>
                    </a:ext>
                  </a:extLst>
                </a:gridCol>
                <a:gridCol w="2899830">
                  <a:extLst>
                    <a:ext uri="{9D8B030D-6E8A-4147-A177-3AD203B41FA5}">
                      <a16:colId xmlns:a16="http://schemas.microsoft.com/office/drawing/2014/main" val="20002"/>
                    </a:ext>
                  </a:extLst>
                </a:gridCol>
                <a:gridCol w="2899830">
                  <a:extLst>
                    <a:ext uri="{9D8B030D-6E8A-4147-A177-3AD203B41FA5}">
                      <a16:colId xmlns:a16="http://schemas.microsoft.com/office/drawing/2014/main" val="4143808966"/>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Named</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Display name</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Responsible for</a:t>
                      </a:r>
                      <a:br>
                        <a:rPr lang="en-US" sz="1800" b="0">
                          <a:solidFill>
                            <a:schemeClr val="accent1"/>
                          </a:solidFill>
                          <a:latin typeface="+mj-lt"/>
                        </a:rPr>
                      </a:br>
                      <a:r>
                        <a:rPr lang="en-US" sz="1800" b="0">
                          <a:solidFill>
                            <a:schemeClr val="accent1"/>
                          </a:solidFill>
                          <a:latin typeface="+mj-lt"/>
                        </a:rPr>
                        <a:t>providing PDF of terms</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r>
                        <a:rPr lang="en-US" sz="1800" b="0">
                          <a:solidFill>
                            <a:schemeClr val="accent1"/>
                          </a:solidFill>
                          <a:latin typeface="+mj-lt"/>
                        </a:rPr>
                        <a:t>Require users</a:t>
                      </a:r>
                      <a:br>
                        <a:rPr lang="en-US" sz="1800" b="0">
                          <a:solidFill>
                            <a:schemeClr val="accent1"/>
                          </a:solidFill>
                          <a:latin typeface="+mj-lt"/>
                        </a:rPr>
                      </a:br>
                      <a:r>
                        <a:rPr lang="en-US" sz="1800" b="0">
                          <a:solidFill>
                            <a:schemeClr val="accent1"/>
                          </a:solidFill>
                          <a:latin typeface="+mj-lt"/>
                        </a:rPr>
                        <a:t>to expand terms</a:t>
                      </a:r>
                    </a:p>
                  </a:txBody>
                  <a:tcPr marL="91427" marR="91427" marB="4571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529724">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All users</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Terms of use</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&lt;Name&gt;</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Yes</a:t>
                      </a:r>
                    </a:p>
                  </a:txBody>
                  <a:tcPr marL="67232" marR="67232"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529724">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B2B</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Partner terms of use</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&lt;Name&gt;</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Yes</a:t>
                      </a:r>
                    </a:p>
                  </a:txBody>
                  <a:tcPr marL="67232" marR="67232"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29724">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GDPR</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GDPR requirements</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&lt;Name&gt;</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Yes</a:t>
                      </a:r>
                    </a:p>
                  </a:txBody>
                  <a:tcPr marL="67232" marR="67232"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081135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93B42E-89FD-1715-E005-46F150AC0676}"/>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27" name="Rectangle: Rounded Corners 26">
              <a:extLst>
                <a:ext uri="{FF2B5EF4-FFF2-40B4-BE49-F238E27FC236}">
                  <a16:creationId xmlns:a16="http://schemas.microsoft.com/office/drawing/2014/main" id="{4B681E1C-D2A8-447C-D481-A20661FF8117}"/>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28" name="Straight Connector 27">
              <a:extLst>
                <a:ext uri="{FF2B5EF4-FFF2-40B4-BE49-F238E27FC236}">
                  <a16:creationId xmlns:a16="http://schemas.microsoft.com/office/drawing/2014/main" id="{205651A3-A3AC-A378-1107-538ACD599834}"/>
                </a:ext>
                <a:ext uri="{C183D7F6-B498-43B3-948B-1728B52AA6E4}">
                  <adec:decorative xmlns:adec="http://schemas.microsoft.com/office/drawing/2017/decorative" val="1"/>
                </a:ext>
              </a:extLst>
            </p:cNvPr>
            <p:cNvCxnSpPr>
              <a:cxnSpLocks/>
            </p:cNvCxnSpPr>
            <p:nvPr/>
          </p:nvCxnSpPr>
          <p:spPr>
            <a:xfrm>
              <a:off x="3525168" y="1907776"/>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Top Corners Rounded 29">
              <a:extLst>
                <a:ext uri="{FF2B5EF4-FFF2-40B4-BE49-F238E27FC236}">
                  <a16:creationId xmlns:a16="http://schemas.microsoft.com/office/drawing/2014/main" id="{D9B16E45-7699-7946-5425-AA76776C00EF}"/>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0F6C0BBE-E4AF-F168-D996-A6E83E308F63}"/>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53" name="Oval 52">
                <a:extLst>
                  <a:ext uri="{FF2B5EF4-FFF2-40B4-BE49-F238E27FC236}">
                    <a16:creationId xmlns:a16="http://schemas.microsoft.com/office/drawing/2014/main" id="{3813AA48-4754-77C4-32DF-DB58FCF4C6F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4" name="Arc 53">
                <a:extLst>
                  <a:ext uri="{FF2B5EF4-FFF2-40B4-BE49-F238E27FC236}">
                    <a16:creationId xmlns:a16="http://schemas.microsoft.com/office/drawing/2014/main" id="{9225026B-375B-2760-58C3-FB9FD321EE9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Arc 6_1">
                <a:extLst>
                  <a:ext uri="{FF2B5EF4-FFF2-40B4-BE49-F238E27FC236}">
                    <a16:creationId xmlns:a16="http://schemas.microsoft.com/office/drawing/2014/main" id="{EB86F108-A5EC-19FA-413F-DB26BE478D8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6" name="Arc 6_1_1">
                <a:extLst>
                  <a:ext uri="{FF2B5EF4-FFF2-40B4-BE49-F238E27FC236}">
                    <a16:creationId xmlns:a16="http://schemas.microsoft.com/office/drawing/2014/main" id="{A0DC6865-33C5-245F-31B1-F784F44E5EF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Oval 56">
                <a:extLst>
                  <a:ext uri="{FF2B5EF4-FFF2-40B4-BE49-F238E27FC236}">
                    <a16:creationId xmlns:a16="http://schemas.microsoft.com/office/drawing/2014/main" id="{2268B547-A4A2-2179-5E8E-E29818DB7DF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4" name="Rectangle: Top Corners Rounded 33">
              <a:extLst>
                <a:ext uri="{FF2B5EF4-FFF2-40B4-BE49-F238E27FC236}">
                  <a16:creationId xmlns:a16="http://schemas.microsoft.com/office/drawing/2014/main" id="{D5150383-A1EA-08AF-046F-02BB980E25BF}"/>
                </a:ext>
              </a:extLst>
            </p:cNvPr>
            <p:cNvSpPr/>
            <p:nvPr/>
          </p:nvSpPr>
          <p:spPr bwMode="auto">
            <a:xfrm rot="5400000">
              <a:off x="1317059" y="11129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58" name="Group 57">
              <a:extLst>
                <a:ext uri="{FF2B5EF4-FFF2-40B4-BE49-F238E27FC236}">
                  <a16:creationId xmlns:a16="http://schemas.microsoft.com/office/drawing/2014/main" id="{D080332C-5483-3089-8631-F20507E20227}"/>
                </a:ext>
                <a:ext uri="{C183D7F6-B498-43B3-948B-1728B52AA6E4}">
                  <adec:decorative xmlns:adec="http://schemas.microsoft.com/office/drawing/2017/decorative" val="1"/>
                </a:ext>
              </a:extLst>
            </p:cNvPr>
            <p:cNvGrpSpPr>
              <a:grpSpLocks/>
            </p:cNvGrpSpPr>
            <p:nvPr/>
          </p:nvGrpSpPr>
          <p:grpSpPr>
            <a:xfrm>
              <a:off x="2810063" y="2554038"/>
              <a:ext cx="498658" cy="498658"/>
              <a:chOff x="10890332" y="1293129"/>
              <a:chExt cx="529550" cy="529550"/>
            </a:xfrm>
          </p:grpSpPr>
          <p:sp>
            <p:nvSpPr>
              <p:cNvPr id="59" name="Oval 58">
                <a:extLst>
                  <a:ext uri="{FF2B5EF4-FFF2-40B4-BE49-F238E27FC236}">
                    <a16:creationId xmlns:a16="http://schemas.microsoft.com/office/drawing/2014/main" id="{FD7F5F10-1F0D-DB59-E1E8-E3CA75CA7C43}"/>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59">
                <a:extLst>
                  <a:ext uri="{FF2B5EF4-FFF2-40B4-BE49-F238E27FC236}">
                    <a16:creationId xmlns:a16="http://schemas.microsoft.com/office/drawing/2014/main" id="{993C6577-00C8-D367-0F44-67B3FD54410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
                <a:extLst>
                  <a:ext uri="{FF2B5EF4-FFF2-40B4-BE49-F238E27FC236}">
                    <a16:creationId xmlns:a16="http://schemas.microsoft.com/office/drawing/2014/main" id="{4959879A-EF02-1261-FFDB-9FB2C66A66D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Arc 6_1_1">
                <a:extLst>
                  <a:ext uri="{FF2B5EF4-FFF2-40B4-BE49-F238E27FC236}">
                    <a16:creationId xmlns:a16="http://schemas.microsoft.com/office/drawing/2014/main" id="{EAEC6FD1-86CF-90F3-8000-276DCA53F96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Oval 62">
                <a:extLst>
                  <a:ext uri="{FF2B5EF4-FFF2-40B4-BE49-F238E27FC236}">
                    <a16:creationId xmlns:a16="http://schemas.microsoft.com/office/drawing/2014/main" id="{FB43EA0E-C8B3-65B5-B4AE-152650DE750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8" name="Rectangle: Top Corners Rounded 37">
              <a:extLst>
                <a:ext uri="{FF2B5EF4-FFF2-40B4-BE49-F238E27FC236}">
                  <a16:creationId xmlns:a16="http://schemas.microsoft.com/office/drawing/2014/main" id="{C0312DDD-8CC7-8977-EB00-A030D4145943}"/>
                </a:ext>
              </a:extLst>
            </p:cNvPr>
            <p:cNvSpPr/>
            <p:nvPr/>
          </p:nvSpPr>
          <p:spPr bwMode="auto">
            <a:xfrm rot="5400000">
              <a:off x="1317061" y="2426659"/>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4" name="Group 63">
              <a:extLst>
                <a:ext uri="{FF2B5EF4-FFF2-40B4-BE49-F238E27FC236}">
                  <a16:creationId xmlns:a16="http://schemas.microsoft.com/office/drawing/2014/main" id="{463D965E-3145-5B8A-F9BE-6113F965792C}"/>
                </a:ext>
                <a:ext uri="{C183D7F6-B498-43B3-948B-1728B52AA6E4}">
                  <adec:decorative xmlns:adec="http://schemas.microsoft.com/office/drawing/2017/decorative" val="1"/>
                </a:ext>
              </a:extLst>
            </p:cNvPr>
            <p:cNvGrpSpPr>
              <a:grpSpLocks/>
            </p:cNvGrpSpPr>
            <p:nvPr/>
          </p:nvGrpSpPr>
          <p:grpSpPr>
            <a:xfrm>
              <a:off x="2810063" y="3861986"/>
              <a:ext cx="498658" cy="498658"/>
              <a:chOff x="10890332" y="1293129"/>
              <a:chExt cx="529550" cy="529550"/>
            </a:xfrm>
          </p:grpSpPr>
          <p:sp>
            <p:nvSpPr>
              <p:cNvPr id="65" name="Oval 64">
                <a:extLst>
                  <a:ext uri="{FF2B5EF4-FFF2-40B4-BE49-F238E27FC236}">
                    <a16:creationId xmlns:a16="http://schemas.microsoft.com/office/drawing/2014/main" id="{901D718D-6197-B10B-6C88-AAFD0C03B83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5">
                <a:extLst>
                  <a:ext uri="{FF2B5EF4-FFF2-40B4-BE49-F238E27FC236}">
                    <a16:creationId xmlns:a16="http://schemas.microsoft.com/office/drawing/2014/main" id="{C140F758-4BC8-1E54-54EC-DFEF3D93E07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
                <a:extLst>
                  <a:ext uri="{FF2B5EF4-FFF2-40B4-BE49-F238E27FC236}">
                    <a16:creationId xmlns:a16="http://schemas.microsoft.com/office/drawing/2014/main" id="{CFF5FF90-9F80-C9EB-F0DC-E97E6869B8E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F3EFFD01-DA12-4F71-3146-A4A03AF42058}"/>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30DAB388-1DEA-4B35-16AC-9E4AF9FFFB3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0" name="Rectangle: Rounded Corners 49">
              <a:extLst>
                <a:ext uri="{FF2B5EF4-FFF2-40B4-BE49-F238E27FC236}">
                  <a16:creationId xmlns:a16="http://schemas.microsoft.com/office/drawing/2014/main" id="{145F7110-3DA3-3CA5-715D-AA48EF159A6E}"/>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cxnSp>
          <p:nvCxnSpPr>
            <p:cNvPr id="29" name="Straight Connector 28">
              <a:extLst>
                <a:ext uri="{FF2B5EF4-FFF2-40B4-BE49-F238E27FC236}">
                  <a16:creationId xmlns:a16="http://schemas.microsoft.com/office/drawing/2014/main" id="{36980FEA-6CEF-EF59-2A2F-284B4DCDDDF2}"/>
                </a:ext>
                <a:ext uri="{C183D7F6-B498-43B3-948B-1728B52AA6E4}">
                  <adec:decorative xmlns:adec="http://schemas.microsoft.com/office/drawing/2017/decorative" val="1"/>
                </a:ext>
              </a:extLst>
            </p:cNvPr>
            <p:cNvCxnSpPr>
              <a:cxnSpLocks/>
            </p:cNvCxnSpPr>
            <p:nvPr/>
          </p:nvCxnSpPr>
          <p:spPr>
            <a:xfrm>
              <a:off x="3525168" y="3754749"/>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Break-glass account(s)</a:t>
            </a:r>
          </a:p>
        </p:txBody>
      </p:sp>
      <p:sp>
        <p:nvSpPr>
          <p:cNvPr id="42" name="Rectangle 41">
            <a:extLst>
              <a:ext uri="{FF2B5EF4-FFF2-40B4-BE49-F238E27FC236}">
                <a16:creationId xmlns:a16="http://schemas.microsoft.com/office/drawing/2014/main" id="{C7C51540-B000-4686-EF55-21F0109A186B}"/>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43" name="target_2" title="Icon of a target with an arrow hitting the bullseye">
            <a:extLst>
              <a:ext uri="{FF2B5EF4-FFF2-40B4-BE49-F238E27FC236}">
                <a16:creationId xmlns:a16="http://schemas.microsoft.com/office/drawing/2014/main" id="{F440E94C-C970-9D10-B738-AAEB7317DBA9}"/>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F03BA2B7-057A-BE4E-3BEE-E32F58956F9E}"/>
              </a:ext>
            </a:extLst>
          </p:cNvPr>
          <p:cNvSpPr txBox="1">
            <a:spLocks/>
          </p:cNvSpPr>
          <p:nvPr/>
        </p:nvSpPr>
        <p:spPr>
          <a:xfrm>
            <a:off x="3525168" y="1403088"/>
            <a:ext cx="7772400" cy="369332"/>
          </a:xfrm>
          <a:prstGeom prst="rect">
            <a:avLst/>
          </a:prstGeom>
          <a:noFill/>
        </p:spPr>
        <p:txBody>
          <a:bodyPr wrap="square" lIns="0" tIns="0" rIns="0" bIns="0">
            <a:spAutoFit/>
          </a:bodyPr>
          <a:lstStyle/>
          <a:p>
            <a:pPr defTabSz="914188">
              <a:spcAft>
                <a:spcPts val="300"/>
              </a:spcAft>
              <a:defRPr/>
            </a:pPr>
            <a:r>
              <a:rPr lang="en-US" sz="1200" kern="0">
                <a:cs typeface="Segoe UI Light" panose="020B0502040204020203" pitchFamily="34" charset="0"/>
              </a:rPr>
              <a:t>How many break-glass accounts are required? How will they be secured? What is the process for using a</a:t>
            </a:r>
            <a:br>
              <a:rPr lang="en-US" sz="1200" kern="0">
                <a:cs typeface="Segoe UI Light" panose="020B0502040204020203" pitchFamily="34" charset="0"/>
              </a:rPr>
            </a:br>
            <a:r>
              <a:rPr lang="en-US" sz="1200" kern="0">
                <a:cs typeface="Segoe UI Light" panose="020B0502040204020203" pitchFamily="34" charset="0"/>
              </a:rPr>
              <a:t>break-glass account? </a:t>
            </a:r>
          </a:p>
        </p:txBody>
      </p:sp>
      <p:sp>
        <p:nvSpPr>
          <p:cNvPr id="45" name="Rectangle 44">
            <a:extLst>
              <a:ext uri="{FF2B5EF4-FFF2-40B4-BE49-F238E27FC236}">
                <a16:creationId xmlns:a16="http://schemas.microsoft.com/office/drawing/2014/main" id="{36B82290-1562-7DDF-6F10-A6B828FCFCFE}"/>
              </a:ext>
            </a:extLst>
          </p:cNvPr>
          <p:cNvSpPr/>
          <p:nvPr/>
        </p:nvSpPr>
        <p:spPr bwMode="auto">
          <a:xfrm rot="5400000">
            <a:off x="1380205" y="1873626"/>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46" name="hand_3" title="Icon of a hand giving a thumbs-up">
            <a:extLst>
              <a:ext uri="{FF2B5EF4-FFF2-40B4-BE49-F238E27FC236}">
                <a16:creationId xmlns:a16="http://schemas.microsoft.com/office/drawing/2014/main" id="{BDA2491E-9F9F-0A86-BFCE-C5E7AC74A849}"/>
              </a:ext>
            </a:extLst>
          </p:cNvPr>
          <p:cNvSpPr>
            <a:spLocks noChangeAspect="1"/>
          </p:cNvSpPr>
          <p:nvPr/>
        </p:nvSpPr>
        <p:spPr bwMode="auto">
          <a:xfrm>
            <a:off x="2918036" y="2679561"/>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a:extLst>
              <a:ext uri="{FF2B5EF4-FFF2-40B4-BE49-F238E27FC236}">
                <a16:creationId xmlns:a16="http://schemas.microsoft.com/office/drawing/2014/main" id="{88C27D0A-298C-750D-4DE3-D344DDD1AB1F}"/>
              </a:ext>
            </a:extLst>
          </p:cNvPr>
          <p:cNvSpPr txBox="1">
            <a:spLocks/>
          </p:cNvSpPr>
          <p:nvPr/>
        </p:nvSpPr>
        <p:spPr>
          <a:xfrm>
            <a:off x="3525168" y="2043132"/>
            <a:ext cx="7772400" cy="1632050"/>
          </a:xfrm>
          <a:prstGeom prst="rect">
            <a:avLst/>
          </a:prstGeom>
          <a:noFill/>
        </p:spPr>
        <p:txBody>
          <a:bodyPr wrap="square" lIns="0" tIns="0" rIns="0" bIns="0">
            <a:spAutoFit/>
          </a:bodyPr>
          <a:lstStyle/>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Emergency access accounts should be cloud-only accounts that use the *.onmicrosoft.com domain.</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These accounts should not be synchronized or federated with an on-premises environment.</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Permanently assign the global administrator Entra ID role.</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Exclude these accounts from MFA and Conditional Access policies.</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Account passwords should never expire, be 16+ characters long, separated into two or three parts, written on separate pieces of paper, and each piece stored in a separate, secure, fireproof safe in a different secure location. Create at least two (2) emergency access accounts.</a:t>
            </a:r>
          </a:p>
          <a:p>
            <a:pPr marL="171450" indent="-171450" defTabSz="914188">
              <a:spcBef>
                <a:spcPts val="200"/>
              </a:spcBef>
              <a:buFont typeface="Arial" panose="020B0604020202020204" pitchFamily="34" charset="0"/>
              <a:buChar char="•"/>
              <a:defRPr/>
            </a:pPr>
            <a:r>
              <a:rPr lang="en-US" sz="1200" kern="0">
                <a:cs typeface="Segoe UI Light" panose="020B0502040204020203" pitchFamily="34" charset="0"/>
              </a:rPr>
              <a:t>Learn more: </a:t>
            </a:r>
            <a:r>
              <a:rPr lang="en-US" sz="1200" kern="0">
                <a:solidFill>
                  <a:schemeClr val="accent1"/>
                </a:solidFill>
                <a:cs typeface="Segoe UI Light" panose="020B0502040204020203" pitchFamily="34" charset="0"/>
                <a:hlinkClick r:id="rId3">
                  <a:extLst>
                    <a:ext uri="{A12FA001-AC4F-418D-AE19-62706E023703}">
                      <ahyp:hlinkClr xmlns:ahyp="http://schemas.microsoft.com/office/drawing/2018/hyperlinkcolor" val="tx"/>
                    </a:ext>
                  </a:extLst>
                </a:hlinkClick>
              </a:rPr>
              <a:t>Manage emergency access accounts</a:t>
            </a:r>
            <a:r>
              <a:rPr lang="en-US" sz="1200" kern="0">
                <a:solidFill>
                  <a:schemeClr val="accent1"/>
                </a:solidFill>
                <a:cs typeface="Segoe UI Light" panose="020B0502040204020203" pitchFamily="34" charset="0"/>
              </a:rPr>
              <a:t>.</a:t>
            </a:r>
            <a:endParaRPr lang="en-US" sz="1400" kern="0">
              <a:solidFill>
                <a:schemeClr val="accent1"/>
              </a:solidFill>
              <a:cs typeface="Segoe UI Light" panose="020B0502040204020203" pitchFamily="34" charset="0"/>
            </a:endParaRPr>
          </a:p>
        </p:txBody>
      </p:sp>
      <p:sp>
        <p:nvSpPr>
          <p:cNvPr id="48" name="Rectangle 47">
            <a:extLst>
              <a:ext uri="{FF2B5EF4-FFF2-40B4-BE49-F238E27FC236}">
                <a16:creationId xmlns:a16="http://schemas.microsoft.com/office/drawing/2014/main" id="{AFCE4032-1ACF-761E-5463-DC6783EB72F0}"/>
              </a:ext>
            </a:extLst>
          </p:cNvPr>
          <p:cNvSpPr/>
          <p:nvPr/>
        </p:nvSpPr>
        <p:spPr bwMode="auto">
          <a:xfrm rot="5400000">
            <a:off x="1090062" y="3477498"/>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49" name="Processing_E9F5" title="Icon of two interlocked gears">
            <a:extLst>
              <a:ext uri="{FF2B5EF4-FFF2-40B4-BE49-F238E27FC236}">
                <a16:creationId xmlns:a16="http://schemas.microsoft.com/office/drawing/2014/main" id="{3C66B565-0696-ADFE-34F8-5B8957028C93}"/>
              </a:ext>
            </a:extLst>
          </p:cNvPr>
          <p:cNvSpPr>
            <a:spLocks noChangeAspect="1" noEditPoints="1"/>
          </p:cNvSpPr>
          <p:nvPr/>
        </p:nvSpPr>
        <p:spPr bwMode="auto">
          <a:xfrm>
            <a:off x="2918036" y="3988203"/>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TextBox 51">
            <a:extLst>
              <a:ext uri="{FF2B5EF4-FFF2-40B4-BE49-F238E27FC236}">
                <a16:creationId xmlns:a16="http://schemas.microsoft.com/office/drawing/2014/main" id="{A0C124E4-396F-E7E8-2712-2F393ED5C588}"/>
              </a:ext>
            </a:extLst>
          </p:cNvPr>
          <p:cNvSpPr txBox="1">
            <a:spLocks/>
          </p:cNvSpPr>
          <p:nvPr/>
        </p:nvSpPr>
        <p:spPr>
          <a:xfrm>
            <a:off x="3525168" y="3932430"/>
            <a:ext cx="7772400" cy="369332"/>
          </a:xfrm>
          <a:prstGeom prst="rect">
            <a:avLst/>
          </a:prstGeom>
          <a:noFill/>
        </p:spPr>
        <p:txBody>
          <a:bodyPr wrap="square" lIns="0" tIns="0" rIns="0" bIns="0">
            <a:spAutoFit/>
          </a:bodyPr>
          <a:lstStyle/>
          <a:p>
            <a:pPr defTabSz="914188">
              <a:defRPr/>
            </a:pPr>
            <a:r>
              <a:rPr lang="en-US" sz="1200" kern="0">
                <a:cs typeface="Segoe UI Light" panose="020B0502040204020203" pitchFamily="34" charset="0"/>
              </a:rPr>
              <a:t>The accounts should be dedicated to this use, and the password for each account must be secured and complex to mitigate the risk of compromise.</a:t>
            </a:r>
          </a:p>
        </p:txBody>
      </p:sp>
      <p:graphicFrame>
        <p:nvGraphicFramePr>
          <p:cNvPr id="51" name="Content Placeholder 5">
            <a:extLst>
              <a:ext uri="{FF2B5EF4-FFF2-40B4-BE49-F238E27FC236}">
                <a16:creationId xmlns:a16="http://schemas.microsoft.com/office/drawing/2014/main" id="{676C95C7-EACD-4DE2-5709-FF4F4C24F2DB}"/>
              </a:ext>
            </a:extLst>
          </p:cNvPr>
          <p:cNvGraphicFramePr>
            <a:graphicFrameLocks/>
          </p:cNvGraphicFramePr>
          <p:nvPr/>
        </p:nvGraphicFramePr>
        <p:xfrm>
          <a:off x="727793" y="4813694"/>
          <a:ext cx="10732360" cy="1382393"/>
        </p:xfrm>
        <a:graphic>
          <a:graphicData uri="http://schemas.openxmlformats.org/drawingml/2006/table">
            <a:tbl>
              <a:tblPr firstRow="1" bandRow="1" bandCol="1">
                <a:tableStyleId>{7E9639D4-E3E2-4D34-9284-5A2195B3D0D7}</a:tableStyleId>
              </a:tblPr>
              <a:tblGrid>
                <a:gridCol w="5223065">
                  <a:extLst>
                    <a:ext uri="{9D8B030D-6E8A-4147-A177-3AD203B41FA5}">
                      <a16:colId xmlns:a16="http://schemas.microsoft.com/office/drawing/2014/main" val="20000"/>
                    </a:ext>
                  </a:extLst>
                </a:gridCol>
                <a:gridCol w="5509295">
                  <a:extLst>
                    <a:ext uri="{9D8B030D-6E8A-4147-A177-3AD203B41FA5}">
                      <a16:colId xmlns:a16="http://schemas.microsoft.com/office/drawing/2014/main" val="20001"/>
                    </a:ext>
                  </a:extLst>
                </a:gridCol>
              </a:tblGrid>
              <a:tr h="388127">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331422">
                <a:tc>
                  <a:txBody>
                    <a:bodyPr/>
                    <a:lstStyle/>
                    <a:p>
                      <a:pPr marL="0" marR="0" algn="l">
                        <a:lnSpc>
                          <a:spcPct val="115000"/>
                        </a:lnSpc>
                        <a:spcBef>
                          <a:spcPts val="600"/>
                        </a:spcBef>
                        <a:spcAft>
                          <a:spcPts val="600"/>
                        </a:spcAft>
                      </a:pPr>
                      <a:r>
                        <a:rPr lang="en-US" sz="1200" b="0">
                          <a:solidFill>
                            <a:schemeClr val="tx1"/>
                          </a:solidFill>
                          <a:effectLst/>
                        </a:rPr>
                        <a:t>Number of break-glass accounts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331422">
                <a:tc>
                  <a:txBody>
                    <a:bodyPr/>
                    <a:lstStyle/>
                    <a:p>
                      <a:pPr marL="0" marR="0" algn="l">
                        <a:lnSpc>
                          <a:spcPct val="115000"/>
                        </a:lnSpc>
                        <a:spcBef>
                          <a:spcPts val="600"/>
                        </a:spcBef>
                        <a:spcAft>
                          <a:spcPts val="600"/>
                        </a:spcAft>
                      </a:pPr>
                      <a:r>
                        <a:rPr lang="en-US" sz="1200" b="0">
                          <a:solidFill>
                            <a:schemeClr val="tx1"/>
                          </a:solidFill>
                          <a:effectLst/>
                        </a:rPr>
                        <a:t>Password security</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31422">
                <a:tc>
                  <a:txBody>
                    <a:bodyPr/>
                    <a:lstStyle/>
                    <a:p>
                      <a:pPr marL="0" marR="0" algn="l">
                        <a:lnSpc>
                          <a:spcPct val="115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Authority to access password</a:t>
                      </a:r>
                    </a:p>
                  </a:txBody>
                  <a:tcPr marL="30276" marR="30276"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86821842"/>
                  </a:ext>
                </a:extLst>
              </a:tr>
            </a:tbl>
          </a:graphicData>
        </a:graphic>
      </p:graphicFrame>
    </p:spTree>
    <p:extLst>
      <p:ext uri="{BB962C8B-B14F-4D97-AF65-F5344CB8AC3E}">
        <p14:creationId xmlns:p14="http://schemas.microsoft.com/office/powerpoint/2010/main" val="136857529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2DB1FE-E446-C880-FD5F-CD13484131B6}"/>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62" name="Rectangle: Rounded Corners 61">
              <a:extLst>
                <a:ext uri="{FF2B5EF4-FFF2-40B4-BE49-F238E27FC236}">
                  <a16:creationId xmlns:a16="http://schemas.microsoft.com/office/drawing/2014/main" id="{01DD0B7F-DAAD-E2A0-54A0-132D1869F447}"/>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63" name="Straight Connector 62">
              <a:extLst>
                <a:ext uri="{FF2B5EF4-FFF2-40B4-BE49-F238E27FC236}">
                  <a16:creationId xmlns:a16="http://schemas.microsoft.com/office/drawing/2014/main" id="{F94EDAB6-3DC6-4C54-D9F8-67FC2CF95A76}"/>
                </a:ext>
                <a:ext uri="{C183D7F6-B498-43B3-948B-1728B52AA6E4}">
                  <adec:decorative xmlns:adec="http://schemas.microsoft.com/office/drawing/2017/decorative" val="1"/>
                </a:ext>
              </a:extLst>
            </p:cNvPr>
            <p:cNvCxnSpPr>
              <a:cxnSpLocks/>
            </p:cNvCxnSpPr>
            <p:nvPr/>
          </p:nvCxnSpPr>
          <p:spPr>
            <a:xfrm>
              <a:off x="3525168" y="2220089"/>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C9EB618-7535-057E-F1EA-C7A031193C77}"/>
                </a:ext>
                <a:ext uri="{C183D7F6-B498-43B3-948B-1728B52AA6E4}">
                  <adec:decorative xmlns:adec="http://schemas.microsoft.com/office/drawing/2017/decorative" val="1"/>
                </a:ext>
              </a:extLst>
            </p:cNvPr>
            <p:cNvCxnSpPr>
              <a:cxnSpLocks/>
            </p:cNvCxnSpPr>
            <p:nvPr/>
          </p:nvCxnSpPr>
          <p:spPr>
            <a:xfrm>
              <a:off x="3525168" y="3484762"/>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Top Corners Rounded 64">
              <a:extLst>
                <a:ext uri="{FF2B5EF4-FFF2-40B4-BE49-F238E27FC236}">
                  <a16:creationId xmlns:a16="http://schemas.microsoft.com/office/drawing/2014/main" id="{C1F2E764-A4FE-34C7-71F8-75B857DC81F6}"/>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82FDBFD5-8AF9-D2EE-F4CA-B9965DDB8AA4}"/>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7F089945-0E50-BC2B-8125-A544AAF444E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728797E2-29D5-234E-3BC9-202B51F4D13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F2CD8D72-B089-8EE6-F106-27936E2F068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6F36F7CF-D4B4-5098-1E80-0D63DEE6FF1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E7671687-25E2-E563-F452-A6D0A48EB39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69" name="Rectangle: Top Corners Rounded 68">
              <a:extLst>
                <a:ext uri="{FF2B5EF4-FFF2-40B4-BE49-F238E27FC236}">
                  <a16:creationId xmlns:a16="http://schemas.microsoft.com/office/drawing/2014/main" id="{FD676DB4-F943-69F2-8E3D-CDC176F3DE3D}"/>
                </a:ext>
              </a:extLst>
            </p:cNvPr>
            <p:cNvSpPr/>
            <p:nvPr/>
          </p:nvSpPr>
          <p:spPr bwMode="auto">
            <a:xfrm rot="5400000">
              <a:off x="1317059" y="1161988"/>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30ACD33A-FE29-E61E-066E-BC93664886CB}"/>
                </a:ext>
                <a:ext uri="{C183D7F6-B498-43B3-948B-1728B52AA6E4}">
                  <adec:decorative xmlns:adec="http://schemas.microsoft.com/office/drawing/2017/decorative" val="1"/>
                </a:ext>
              </a:extLst>
            </p:cNvPr>
            <p:cNvGrpSpPr>
              <a:grpSpLocks/>
            </p:cNvGrpSpPr>
            <p:nvPr/>
          </p:nvGrpSpPr>
          <p:grpSpPr>
            <a:xfrm>
              <a:off x="2810063" y="2603096"/>
              <a:ext cx="498658" cy="498658"/>
              <a:chOff x="10890332" y="1293129"/>
              <a:chExt cx="529550" cy="529550"/>
            </a:xfrm>
          </p:grpSpPr>
          <p:sp>
            <p:nvSpPr>
              <p:cNvPr id="19" name="Oval 18">
                <a:extLst>
                  <a:ext uri="{FF2B5EF4-FFF2-40B4-BE49-F238E27FC236}">
                    <a16:creationId xmlns:a16="http://schemas.microsoft.com/office/drawing/2014/main" id="{C1E03F21-1FC9-29FF-F896-CD6B3B78C80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F7445975-AE7D-1AB0-3449-374842BA9BF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56E42C57-84AF-6039-A3A6-17779D0F09B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2D928243-4721-7359-99F1-3538033686F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94F5EE90-132A-A80A-BDF0-DB90F70D88B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3" name="Rectangle: Top Corners Rounded 72">
              <a:extLst>
                <a:ext uri="{FF2B5EF4-FFF2-40B4-BE49-F238E27FC236}">
                  <a16:creationId xmlns:a16="http://schemas.microsoft.com/office/drawing/2014/main" id="{8D083E46-D04A-F30C-3C1D-E56F267E2713}"/>
                </a:ext>
              </a:extLst>
            </p:cNvPr>
            <p:cNvSpPr/>
            <p:nvPr/>
          </p:nvSpPr>
          <p:spPr bwMode="auto">
            <a:xfrm rot="5400000">
              <a:off x="1317061" y="2426659"/>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9C75B6EA-53EC-2190-5CBF-E8A6D1DD57FE}"/>
                </a:ext>
                <a:ext uri="{C183D7F6-B498-43B3-948B-1728B52AA6E4}">
                  <adec:decorative xmlns:adec="http://schemas.microsoft.com/office/drawing/2017/decorative" val="1"/>
                </a:ext>
              </a:extLst>
            </p:cNvPr>
            <p:cNvGrpSpPr>
              <a:grpSpLocks/>
            </p:cNvGrpSpPr>
            <p:nvPr/>
          </p:nvGrpSpPr>
          <p:grpSpPr>
            <a:xfrm>
              <a:off x="2810063" y="3861986"/>
              <a:ext cx="498658" cy="498658"/>
              <a:chOff x="10890332" y="1293129"/>
              <a:chExt cx="529550" cy="529550"/>
            </a:xfrm>
          </p:grpSpPr>
          <p:sp>
            <p:nvSpPr>
              <p:cNvPr id="25" name="Oval 24">
                <a:extLst>
                  <a:ext uri="{FF2B5EF4-FFF2-40B4-BE49-F238E27FC236}">
                    <a16:creationId xmlns:a16="http://schemas.microsoft.com/office/drawing/2014/main" id="{72405537-B4A2-25B1-F7C4-D89C6967AA33}"/>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8254580D-B2BD-9CB7-1F62-E16D6ED4D9B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3A9B7394-F4EB-4989-A278-081C1A47D80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37DE84E1-BFF3-20AC-C139-454077E51C9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125C34DB-BB2E-C7B2-0338-C97FAB3C427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5" name="Rectangle: Rounded Corners 84">
              <a:extLst>
                <a:ext uri="{FF2B5EF4-FFF2-40B4-BE49-F238E27FC236}">
                  <a16:creationId xmlns:a16="http://schemas.microsoft.com/office/drawing/2014/main" id="{74C1169F-6F99-9D47-5A59-0C995563C404}"/>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Block access for legacy authentication</a:t>
            </a:r>
          </a:p>
        </p:txBody>
      </p:sp>
      <p:sp>
        <p:nvSpPr>
          <p:cNvPr id="77" name="Rectangle 76">
            <a:extLst>
              <a:ext uri="{FF2B5EF4-FFF2-40B4-BE49-F238E27FC236}">
                <a16:creationId xmlns:a16="http://schemas.microsoft.com/office/drawing/2014/main" id="{C1C9E53E-B840-20E2-1096-74F4349477DA}"/>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78" name="target_2" title="Icon of a target with an arrow hitting the bullseye">
            <a:extLst>
              <a:ext uri="{FF2B5EF4-FFF2-40B4-BE49-F238E27FC236}">
                <a16:creationId xmlns:a16="http://schemas.microsoft.com/office/drawing/2014/main" id="{95644A08-D358-5F08-020D-374231572973}"/>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9" name="TextBox 78">
            <a:extLst>
              <a:ext uri="{FF2B5EF4-FFF2-40B4-BE49-F238E27FC236}">
                <a16:creationId xmlns:a16="http://schemas.microsoft.com/office/drawing/2014/main" id="{43CD735B-03F1-519F-B8F9-8C305E12E6C4}"/>
              </a:ext>
            </a:extLst>
          </p:cNvPr>
          <p:cNvSpPr txBox="1">
            <a:spLocks/>
          </p:cNvSpPr>
          <p:nvPr/>
        </p:nvSpPr>
        <p:spPr>
          <a:xfrm>
            <a:off x="3525168" y="1464644"/>
            <a:ext cx="7772400" cy="246221"/>
          </a:xfrm>
          <a:prstGeom prst="rect">
            <a:avLst/>
          </a:prstGeom>
          <a:noFill/>
        </p:spPr>
        <p:txBody>
          <a:bodyPr wrap="square" lIns="0" tIns="0" rIns="0" bIns="0">
            <a:spAutoFit/>
          </a:bodyPr>
          <a:lstStyle/>
          <a:p>
            <a:pPr defTabSz="914188">
              <a:spcAft>
                <a:spcPts val="300"/>
              </a:spcAft>
              <a:defRPr/>
            </a:pPr>
            <a:r>
              <a:rPr lang="en-US" sz="1600" kern="0">
                <a:cs typeface="Segoe UI Light" panose="020B0502040204020203" pitchFamily="34" charset="0"/>
              </a:rPr>
              <a:t>Should legacy authentication requests be blocked?</a:t>
            </a:r>
          </a:p>
        </p:txBody>
      </p:sp>
      <p:sp>
        <p:nvSpPr>
          <p:cNvPr id="80" name="Rectangle 79">
            <a:extLst>
              <a:ext uri="{FF2B5EF4-FFF2-40B4-BE49-F238E27FC236}">
                <a16:creationId xmlns:a16="http://schemas.microsoft.com/office/drawing/2014/main" id="{AF17D254-5682-E6E3-CC9C-97113C0099F8}"/>
              </a:ext>
            </a:extLst>
          </p:cNvPr>
          <p:cNvSpPr/>
          <p:nvPr/>
        </p:nvSpPr>
        <p:spPr bwMode="auto">
          <a:xfrm rot="5400000">
            <a:off x="1380205" y="1922684"/>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81" name="hand_3" title="Icon of a hand giving a thumbs-up">
            <a:extLst>
              <a:ext uri="{FF2B5EF4-FFF2-40B4-BE49-F238E27FC236}">
                <a16:creationId xmlns:a16="http://schemas.microsoft.com/office/drawing/2014/main" id="{ABB10241-FB9C-D267-3B19-9D9085756AF8}"/>
              </a:ext>
            </a:extLst>
          </p:cNvPr>
          <p:cNvSpPr>
            <a:spLocks noChangeAspect="1"/>
          </p:cNvSpPr>
          <p:nvPr/>
        </p:nvSpPr>
        <p:spPr bwMode="auto">
          <a:xfrm>
            <a:off x="2918036" y="2728619"/>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97314994-E0E0-4457-AF29-475C92556D20}"/>
              </a:ext>
            </a:extLst>
          </p:cNvPr>
          <p:cNvSpPr txBox="1">
            <a:spLocks/>
          </p:cNvSpPr>
          <p:nvPr/>
        </p:nvSpPr>
        <p:spPr>
          <a:xfrm>
            <a:off x="3525168" y="2606204"/>
            <a:ext cx="7772400" cy="492443"/>
          </a:xfrm>
          <a:prstGeom prst="rect">
            <a:avLst/>
          </a:prstGeom>
          <a:noFill/>
        </p:spPr>
        <p:txBody>
          <a:bodyPr wrap="square" lIns="0" tIns="0" rIns="0" bIns="0">
            <a:spAutoFit/>
          </a:bodyPr>
          <a:lstStyle/>
          <a:p>
            <a:pPr defTabSz="914188">
              <a:defRPr/>
            </a:pPr>
            <a:r>
              <a:rPr lang="en-US" sz="1600" kern="0">
                <a:cs typeface="Segoe UI Light" panose="020B0502040204020203" pitchFamily="34" charset="0"/>
              </a:rPr>
              <a:t>Block legacy authentication protocols (other clients) to remove this as a possible attack vector that would otherwise bypass conditional access policies.</a:t>
            </a:r>
          </a:p>
        </p:txBody>
      </p:sp>
      <p:sp>
        <p:nvSpPr>
          <p:cNvPr id="83" name="Rectangle 82">
            <a:extLst>
              <a:ext uri="{FF2B5EF4-FFF2-40B4-BE49-F238E27FC236}">
                <a16:creationId xmlns:a16="http://schemas.microsoft.com/office/drawing/2014/main" id="{7A9D9CC3-8C47-6067-FD09-DE5B1186D864}"/>
              </a:ext>
            </a:extLst>
          </p:cNvPr>
          <p:cNvSpPr/>
          <p:nvPr/>
        </p:nvSpPr>
        <p:spPr bwMode="auto">
          <a:xfrm rot="5400000">
            <a:off x="1090062" y="3477498"/>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84" name="Processing_E9F5" title="Icon of two interlocked gears">
            <a:extLst>
              <a:ext uri="{FF2B5EF4-FFF2-40B4-BE49-F238E27FC236}">
                <a16:creationId xmlns:a16="http://schemas.microsoft.com/office/drawing/2014/main" id="{D22966D1-4B51-CCA5-223A-AD9D70D3F08D}"/>
              </a:ext>
            </a:extLst>
          </p:cNvPr>
          <p:cNvSpPr>
            <a:spLocks noChangeAspect="1" noEditPoints="1"/>
          </p:cNvSpPr>
          <p:nvPr/>
        </p:nvSpPr>
        <p:spPr bwMode="auto">
          <a:xfrm>
            <a:off x="2918036" y="3988203"/>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TextBox 86">
            <a:extLst>
              <a:ext uri="{FF2B5EF4-FFF2-40B4-BE49-F238E27FC236}">
                <a16:creationId xmlns:a16="http://schemas.microsoft.com/office/drawing/2014/main" id="{1B55EDB6-ED90-79C8-713E-D1D048B8D863}"/>
              </a:ext>
            </a:extLst>
          </p:cNvPr>
          <p:cNvSpPr txBox="1">
            <a:spLocks/>
          </p:cNvSpPr>
          <p:nvPr/>
        </p:nvSpPr>
        <p:spPr>
          <a:xfrm>
            <a:off x="3525168" y="3870875"/>
            <a:ext cx="7772400" cy="492443"/>
          </a:xfrm>
          <a:prstGeom prst="rect">
            <a:avLst/>
          </a:prstGeom>
          <a:noFill/>
        </p:spPr>
        <p:txBody>
          <a:bodyPr wrap="square" lIns="0" tIns="0" rIns="0" bIns="0">
            <a:spAutoFit/>
          </a:bodyPr>
          <a:lstStyle/>
          <a:p>
            <a:pPr defTabSz="914188">
              <a:defRPr/>
            </a:pPr>
            <a:r>
              <a:rPr lang="en-US" sz="1600" kern="0">
                <a:cs typeface="Segoe UI Light" panose="020B0502040204020203" pitchFamily="34" charset="0"/>
              </a:rPr>
              <a:t>Some older client apps will not be able to function, requiring upgrade to current versions.</a:t>
            </a:r>
          </a:p>
        </p:txBody>
      </p:sp>
      <p:graphicFrame>
        <p:nvGraphicFramePr>
          <p:cNvPr id="86" name="Content Placeholder 5">
            <a:extLst>
              <a:ext uri="{FF2B5EF4-FFF2-40B4-BE49-F238E27FC236}">
                <a16:creationId xmlns:a16="http://schemas.microsoft.com/office/drawing/2014/main" id="{83F239D3-DB06-C007-7387-8E944CE0A983}"/>
              </a:ext>
            </a:extLst>
          </p:cNvPr>
          <p:cNvGraphicFramePr>
            <a:graphicFrameLocks/>
          </p:cNvGraphicFramePr>
          <p:nvPr/>
        </p:nvGraphicFramePr>
        <p:xfrm>
          <a:off x="727793" y="4832979"/>
          <a:ext cx="10732360" cy="1343823"/>
        </p:xfrm>
        <a:graphic>
          <a:graphicData uri="http://schemas.openxmlformats.org/drawingml/2006/table">
            <a:tbl>
              <a:tblPr firstRow="1" bandRow="1" bandCol="1">
                <a:tableStyleId>{7E9639D4-E3E2-4D34-9284-5A2195B3D0D7}</a:tableStyleId>
              </a:tblPr>
              <a:tblGrid>
                <a:gridCol w="4935778">
                  <a:extLst>
                    <a:ext uri="{9D8B030D-6E8A-4147-A177-3AD203B41FA5}">
                      <a16:colId xmlns:a16="http://schemas.microsoft.com/office/drawing/2014/main" val="20000"/>
                    </a:ext>
                  </a:extLst>
                </a:gridCol>
                <a:gridCol w="5796582">
                  <a:extLst>
                    <a:ext uri="{9D8B030D-6E8A-4147-A177-3AD203B41FA5}">
                      <a16:colId xmlns:a16="http://schemas.microsoft.com/office/drawing/2014/main" val="20001"/>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l" defTabSz="914367" rtl="0" eaLnBrk="1" latinLnBrk="0" hangingPunct="1"/>
                      <a:r>
                        <a:rPr lang="en-US" sz="1800" b="0" kern="1200">
                          <a:solidFill>
                            <a:schemeClr val="accent1"/>
                          </a:solidFill>
                          <a:latin typeface="+mj-lt"/>
                          <a:ea typeface="+mn-ea"/>
                          <a:cs typeface="+mn-cs"/>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l" defTabSz="914367" rtl="0" eaLnBrk="1" latinLnBrk="0" hangingPunct="1"/>
                      <a:r>
                        <a:rPr lang="en-US" sz="1800" b="0" kern="1200">
                          <a:solidFill>
                            <a:schemeClr val="accent1"/>
                          </a:solidFill>
                          <a:latin typeface="+mj-lt"/>
                          <a:ea typeface="+mn-ea"/>
                          <a:cs typeface="+mn-cs"/>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947608">
                <a:tc>
                  <a:txBody>
                    <a:bodyPr/>
                    <a:lstStyle/>
                    <a:p>
                      <a:pPr marL="0" marR="0" lvl="0" indent="0" algn="l" defTabSz="932742" rtl="0" eaLnBrk="1" fontAlgn="auto" latinLnBrk="0" hangingPunct="1">
                        <a:lnSpc>
                          <a:spcPct val="115000"/>
                        </a:lnSpc>
                        <a:spcBef>
                          <a:spcPts val="600"/>
                        </a:spcBef>
                        <a:spcAft>
                          <a:spcPts val="600"/>
                        </a:spcAft>
                        <a:buClrTx/>
                        <a:buSzTx/>
                        <a:buFontTx/>
                        <a:buNone/>
                        <a:tabLst/>
                        <a:defRPr/>
                      </a:pPr>
                      <a:r>
                        <a:rPr lang="en-US" sz="1600" b="0" kern="1200">
                          <a:solidFill>
                            <a:schemeClr val="tx1"/>
                          </a:solidFill>
                          <a:effectLst/>
                          <a:latin typeface="+mn-lt"/>
                          <a:cs typeface="Arial" panose="020B0604020202020204" pitchFamily="34" charset="0"/>
                        </a:rPr>
                        <a:t>Block legacy authentication protocols</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39789782"/>
                  </a:ext>
                </a:extLst>
              </a:tr>
            </a:tbl>
          </a:graphicData>
        </a:graphic>
      </p:graphicFrame>
    </p:spTree>
    <p:extLst>
      <p:ext uri="{BB962C8B-B14F-4D97-AF65-F5344CB8AC3E}">
        <p14:creationId xmlns:p14="http://schemas.microsoft.com/office/powerpoint/2010/main" val="140574070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905E65-F2FA-A5E0-9EAE-7E389B39850C}"/>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12" name="Rectangle: Rounded Corners 11">
              <a:extLst>
                <a:ext uri="{FF2B5EF4-FFF2-40B4-BE49-F238E27FC236}">
                  <a16:creationId xmlns:a16="http://schemas.microsoft.com/office/drawing/2014/main" id="{081BEACA-F7D1-18CB-3A88-19862D76BE6E}"/>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19" name="Rectangle: Rounded Corners 18">
              <a:extLst>
                <a:ext uri="{FF2B5EF4-FFF2-40B4-BE49-F238E27FC236}">
                  <a16:creationId xmlns:a16="http://schemas.microsoft.com/office/drawing/2014/main" id="{F3F8C8C5-03F0-B32B-FFE0-11F08CDF5B00}"/>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1" name="Rectangle: Top Corners Rounded 30">
              <a:extLst>
                <a:ext uri="{FF2B5EF4-FFF2-40B4-BE49-F238E27FC236}">
                  <a16:creationId xmlns:a16="http://schemas.microsoft.com/office/drawing/2014/main" id="{7FBE84DF-25DC-CE8A-AD52-BBDF9F64CA08}"/>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57" name="Group 56">
              <a:extLst>
                <a:ext uri="{FF2B5EF4-FFF2-40B4-BE49-F238E27FC236}">
                  <a16:creationId xmlns:a16="http://schemas.microsoft.com/office/drawing/2014/main" id="{C5FC5218-1F81-12AC-2047-6EEAD105FDCB}"/>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58" name="Oval 57">
                <a:extLst>
                  <a:ext uri="{FF2B5EF4-FFF2-40B4-BE49-F238E27FC236}">
                    <a16:creationId xmlns:a16="http://schemas.microsoft.com/office/drawing/2014/main" id="{F9321C95-31D4-A243-4AC8-D4A8211FAA8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9" name="Arc 58">
                <a:extLst>
                  <a:ext uri="{FF2B5EF4-FFF2-40B4-BE49-F238E27FC236}">
                    <a16:creationId xmlns:a16="http://schemas.microsoft.com/office/drawing/2014/main" id="{6433F290-2A8B-95C2-5541-1089103A96B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B958B6D1-26EB-A995-B0E6-D5E45085D28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_1">
                <a:extLst>
                  <a:ext uri="{FF2B5EF4-FFF2-40B4-BE49-F238E27FC236}">
                    <a16:creationId xmlns:a16="http://schemas.microsoft.com/office/drawing/2014/main" id="{70E04E69-F649-C758-CE86-63BCF194634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Oval 61">
                <a:extLst>
                  <a:ext uri="{FF2B5EF4-FFF2-40B4-BE49-F238E27FC236}">
                    <a16:creationId xmlns:a16="http://schemas.microsoft.com/office/drawing/2014/main" id="{7FBC19BB-BF6F-FB9E-9236-DECD9D9C4A9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7" name="Rectangle: Top Corners Rounded 26">
              <a:extLst>
                <a:ext uri="{FF2B5EF4-FFF2-40B4-BE49-F238E27FC236}">
                  <a16:creationId xmlns:a16="http://schemas.microsoft.com/office/drawing/2014/main" id="{FB009A99-D03D-EEBD-0ED6-212BD1A4B8D0}"/>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3" name="Group 62">
              <a:extLst>
                <a:ext uri="{FF2B5EF4-FFF2-40B4-BE49-F238E27FC236}">
                  <a16:creationId xmlns:a16="http://schemas.microsoft.com/office/drawing/2014/main" id="{B4547072-281C-CD09-7C16-63964D314B0D}"/>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64" name="Oval 63">
                <a:extLst>
                  <a:ext uri="{FF2B5EF4-FFF2-40B4-BE49-F238E27FC236}">
                    <a16:creationId xmlns:a16="http://schemas.microsoft.com/office/drawing/2014/main" id="{A8779AB1-A7AD-0443-3AEB-2B2F69F1DF4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5" name="Arc 64">
                <a:extLst>
                  <a:ext uri="{FF2B5EF4-FFF2-40B4-BE49-F238E27FC236}">
                    <a16:creationId xmlns:a16="http://schemas.microsoft.com/office/drawing/2014/main" id="{A846F296-80E6-87D5-A19E-D3FD4E8F1894}"/>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_1">
                <a:extLst>
                  <a:ext uri="{FF2B5EF4-FFF2-40B4-BE49-F238E27FC236}">
                    <a16:creationId xmlns:a16="http://schemas.microsoft.com/office/drawing/2014/main" id="{2CD22D3A-18D2-D381-0C9F-E964F7339631}"/>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_1">
                <a:extLst>
                  <a:ext uri="{FF2B5EF4-FFF2-40B4-BE49-F238E27FC236}">
                    <a16:creationId xmlns:a16="http://schemas.microsoft.com/office/drawing/2014/main" id="{C00CD8E6-E0D9-CCDA-3A73-681DEB4F99D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Oval 67">
                <a:extLst>
                  <a:ext uri="{FF2B5EF4-FFF2-40B4-BE49-F238E27FC236}">
                    <a16:creationId xmlns:a16="http://schemas.microsoft.com/office/drawing/2014/main" id="{26AEA822-A83B-FB08-85A7-49D3CE0B19B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3" name="Rectangle: Top Corners Rounded 22">
              <a:extLst>
                <a:ext uri="{FF2B5EF4-FFF2-40B4-BE49-F238E27FC236}">
                  <a16:creationId xmlns:a16="http://schemas.microsoft.com/office/drawing/2014/main" id="{9CBE832B-25A9-2A17-23C1-7BA420FE5EDA}"/>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9" name="Group 68">
              <a:extLst>
                <a:ext uri="{FF2B5EF4-FFF2-40B4-BE49-F238E27FC236}">
                  <a16:creationId xmlns:a16="http://schemas.microsoft.com/office/drawing/2014/main" id="{A4A79826-44BF-2E0F-D970-E1CC4B4C951C}"/>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0" name="Oval 69">
                <a:extLst>
                  <a:ext uri="{FF2B5EF4-FFF2-40B4-BE49-F238E27FC236}">
                    <a16:creationId xmlns:a16="http://schemas.microsoft.com/office/drawing/2014/main" id="{FA2C0702-5BE6-6AF1-390A-A344DF390F2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EC957FF4-F0B5-6FEB-4B68-A2A572A8585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3E33A414-8738-7769-E41B-6F57C56EE46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51A757EA-065D-F335-A9F2-1DFE49576A2D}"/>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E5768CED-12E3-196D-4819-FA8CC5F4084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8FB46092-7BFB-935D-0DC4-95E7BECA0414}"/>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41" name="Straight Connector 40">
                <a:extLst>
                  <a:ext uri="{FF2B5EF4-FFF2-40B4-BE49-F238E27FC236}">
                    <a16:creationId xmlns:a16="http://schemas.microsoft.com/office/drawing/2014/main" id="{6DD85AF4-DF75-D498-1738-1ACECDDC8192}"/>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A71AE0-0381-F8FF-722F-D42B6BCAC070}"/>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a:t>
            </a:r>
            <a:r>
              <a:rPr lang="en-GB" sz="3200"/>
              <a:t>Protecting Workload Identities </a:t>
            </a:r>
            <a:endParaRPr lang="en-US" sz="3200"/>
          </a:p>
        </p:txBody>
      </p:sp>
      <p:sp>
        <p:nvSpPr>
          <p:cNvPr id="35" name="Rectangle 34">
            <a:extLst>
              <a:ext uri="{FF2B5EF4-FFF2-40B4-BE49-F238E27FC236}">
                <a16:creationId xmlns:a16="http://schemas.microsoft.com/office/drawing/2014/main" id="{62F4FB9E-7B69-F569-9537-20AA79F6BE7C}"/>
              </a:ext>
            </a:extLst>
          </p:cNvPr>
          <p:cNvSpPr/>
          <p:nvPr/>
        </p:nvSpPr>
        <p:spPr bwMode="auto">
          <a:xfrm rot="5400000">
            <a:off x="895399" y="1092429"/>
            <a:ext cx="276999" cy="990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Decisions</a:t>
            </a:r>
          </a:p>
        </p:txBody>
      </p:sp>
      <p:sp>
        <p:nvSpPr>
          <p:cNvPr id="36" name="target_2" title="Icon of a target with an arrow hitting the bullseye">
            <a:extLst>
              <a:ext uri="{FF2B5EF4-FFF2-40B4-BE49-F238E27FC236}">
                <a16:creationId xmlns:a16="http://schemas.microsoft.com/office/drawing/2014/main" id="{5F435C10-4ABB-D225-BC92-3D29E98E07E1}"/>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TextBox 36">
            <a:extLst>
              <a:ext uri="{FF2B5EF4-FFF2-40B4-BE49-F238E27FC236}">
                <a16:creationId xmlns:a16="http://schemas.microsoft.com/office/drawing/2014/main" id="{298C7F1F-32F4-EB83-DC74-C74B004CC8EF}"/>
              </a:ext>
            </a:extLst>
          </p:cNvPr>
          <p:cNvSpPr txBox="1"/>
          <p:nvPr/>
        </p:nvSpPr>
        <p:spPr>
          <a:xfrm>
            <a:off x="3525168" y="1486386"/>
            <a:ext cx="7772400"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Are Conditional Access policies essential for ensuring the protection of workload identities?</a:t>
            </a:r>
          </a:p>
        </p:txBody>
      </p:sp>
      <p:sp>
        <p:nvSpPr>
          <p:cNvPr id="38" name="Rectangle 37">
            <a:extLst>
              <a:ext uri="{FF2B5EF4-FFF2-40B4-BE49-F238E27FC236}">
                <a16:creationId xmlns:a16="http://schemas.microsoft.com/office/drawing/2014/main" id="{6B6DCAF0-59D4-748A-9CA5-60BEC5148927}"/>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39" name="hand_3" title="Icon of a hand giving a thumbs-up">
            <a:extLst>
              <a:ext uri="{FF2B5EF4-FFF2-40B4-BE49-F238E27FC236}">
                <a16:creationId xmlns:a16="http://schemas.microsoft.com/office/drawing/2014/main" id="{C2ACE9C5-1CC5-3C3A-E1D3-1507EDC2C5A2}"/>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C00B69D-B110-62F7-338D-7CAF92AB3076}"/>
              </a:ext>
            </a:extLst>
          </p:cNvPr>
          <p:cNvSpPr txBox="1">
            <a:spLocks/>
          </p:cNvSpPr>
          <p:nvPr/>
        </p:nvSpPr>
        <p:spPr>
          <a:xfrm>
            <a:off x="3525168" y="2203224"/>
            <a:ext cx="7772400"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Use Conditional Access policies for workload identities to enable blocking service principals from outside of trusted public IP ranges or based on risk detected by Entra ID Identity Protection.</a:t>
            </a:r>
          </a:p>
        </p:txBody>
      </p:sp>
      <p:sp>
        <p:nvSpPr>
          <p:cNvPr id="44" name="Rectangle 43">
            <a:extLst>
              <a:ext uri="{FF2B5EF4-FFF2-40B4-BE49-F238E27FC236}">
                <a16:creationId xmlns:a16="http://schemas.microsoft.com/office/drawing/2014/main" id="{B94C535E-D2BD-52A0-678C-0A783B38A6E2}"/>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45" name="Processing_E9F5" title="Icon of two interlocked gears">
            <a:extLst>
              <a:ext uri="{FF2B5EF4-FFF2-40B4-BE49-F238E27FC236}">
                <a16:creationId xmlns:a16="http://schemas.microsoft.com/office/drawing/2014/main" id="{9F9F63C6-4B2B-2884-6968-9080E075355C}"/>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TextBox 45">
            <a:extLst>
              <a:ext uri="{FF2B5EF4-FFF2-40B4-BE49-F238E27FC236}">
                <a16:creationId xmlns:a16="http://schemas.microsoft.com/office/drawing/2014/main" id="{D52A6A18-A311-8388-2F7A-5C90C6C4FB6D}"/>
              </a:ext>
            </a:extLst>
          </p:cNvPr>
          <p:cNvSpPr txBox="1"/>
          <p:nvPr/>
        </p:nvSpPr>
        <p:spPr>
          <a:xfrm>
            <a:off x="3525168" y="2933699"/>
            <a:ext cx="7772400" cy="646331"/>
          </a:xfrm>
          <a:prstGeom prst="rect">
            <a:avLst/>
          </a:prstGeom>
          <a:noFill/>
        </p:spPr>
        <p:txBody>
          <a:bodyPr wrap="square" lIns="0" tIns="0" rIns="0" bIns="0">
            <a:spAutoFit/>
          </a:bodyPr>
          <a:lstStyle/>
          <a:p>
            <a:pPr defTabSz="914188">
              <a:defRPr/>
            </a:pPr>
            <a:r>
              <a:rPr lang="en-GB" sz="1400" kern="0">
                <a:cs typeface="Segoe UI Light" panose="020B0502040204020203" pitchFamily="34" charset="0"/>
              </a:rPr>
              <a:t>Policy can be applied to single tenant service principals that have been registered in your tenant. Third party SaaS and multi-tenanted apps are out of scope. Managed identities are not covered</a:t>
            </a:r>
            <a:br>
              <a:rPr lang="en-GB" sz="1400" kern="0">
                <a:cs typeface="Segoe UI Light" panose="020B0502040204020203" pitchFamily="34" charset="0"/>
              </a:rPr>
            </a:br>
            <a:r>
              <a:rPr lang="en-GB" sz="1400" kern="0">
                <a:cs typeface="Segoe UI Light" panose="020B0502040204020203" pitchFamily="34" charset="0"/>
              </a:rPr>
              <a:t>by policy.</a:t>
            </a:r>
            <a:endParaRPr lang="en-US" sz="1400" kern="0">
              <a:cs typeface="Segoe UI Light" panose="020B0502040204020203" pitchFamily="34" charset="0"/>
            </a:endParaRPr>
          </a:p>
        </p:txBody>
      </p:sp>
      <p:graphicFrame>
        <p:nvGraphicFramePr>
          <p:cNvPr id="13" name="Table 10">
            <a:extLst>
              <a:ext uri="{FF2B5EF4-FFF2-40B4-BE49-F238E27FC236}">
                <a16:creationId xmlns:a16="http://schemas.microsoft.com/office/drawing/2014/main" id="{00DD1057-AA2D-6B55-A057-1A12E6ECE05A}"/>
              </a:ext>
            </a:extLst>
          </p:cNvPr>
          <p:cNvGraphicFramePr>
            <a:graphicFrameLocks noGrp="1"/>
          </p:cNvGraphicFramePr>
          <p:nvPr/>
        </p:nvGraphicFramePr>
        <p:xfrm>
          <a:off x="732644" y="3921151"/>
          <a:ext cx="10732360" cy="2296726"/>
        </p:xfrm>
        <a:graphic>
          <a:graphicData uri="http://schemas.openxmlformats.org/drawingml/2006/table">
            <a:tbl>
              <a:tblPr firstRow="1" firstCol="1" bandRow="1">
                <a:tableStyleId>{21E4AEA4-8DFA-4A89-87EB-49C32662AFE0}</a:tableStyleId>
              </a:tblPr>
              <a:tblGrid>
                <a:gridCol w="5266902">
                  <a:extLst>
                    <a:ext uri="{9D8B030D-6E8A-4147-A177-3AD203B41FA5}">
                      <a16:colId xmlns:a16="http://schemas.microsoft.com/office/drawing/2014/main" val="2040819138"/>
                    </a:ext>
                  </a:extLst>
                </a:gridCol>
                <a:gridCol w="5465458">
                  <a:extLst>
                    <a:ext uri="{9D8B030D-6E8A-4147-A177-3AD203B41FA5}">
                      <a16:colId xmlns:a16="http://schemas.microsoft.com/office/drawing/2014/main" val="4182255847"/>
                    </a:ext>
                  </a:extLst>
                </a:gridCol>
              </a:tblGrid>
              <a:tr h="363685">
                <a:tc>
                  <a:txBody>
                    <a:bodyPr/>
                    <a:lstStyle/>
                    <a:p>
                      <a:pPr marL="0" marR="0" algn="l">
                        <a:lnSpc>
                          <a:spcPct val="115000"/>
                        </a:lnSpc>
                        <a:spcBef>
                          <a:spcPts val="600"/>
                        </a:spcBef>
                        <a:spcAft>
                          <a:spcPts val="600"/>
                        </a:spcAft>
                      </a:pPr>
                      <a:r>
                        <a:rPr lang="en-US" sz="1600" b="0">
                          <a:solidFill>
                            <a:schemeClr val="accent1"/>
                          </a:solidFill>
                          <a:effectLst/>
                          <a:latin typeface="+mj-lt"/>
                        </a:rPr>
                        <a:t>Options</a:t>
                      </a:r>
                      <a:endParaRPr lang="en-US" sz="16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15000"/>
                        </a:lnSpc>
                        <a:spcBef>
                          <a:spcPts val="600"/>
                        </a:spcBef>
                        <a:spcAft>
                          <a:spcPts val="600"/>
                        </a:spcAft>
                      </a:pPr>
                      <a:r>
                        <a:rPr lang="en-US" sz="1600" b="0">
                          <a:solidFill>
                            <a:schemeClr val="accent1"/>
                          </a:solidFill>
                          <a:effectLst/>
                          <a:latin typeface="+mj-lt"/>
                        </a:rPr>
                        <a:t>Decision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644347">
                <a:tc>
                  <a:txBody>
                    <a:bodyPr/>
                    <a:lstStyle/>
                    <a:p>
                      <a:pPr marL="0" marR="0" algn="l" defTabSz="932742" rtl="0" eaLnBrk="1" latinLnBrk="0" hangingPunct="1">
                        <a:lnSpc>
                          <a:spcPct val="100000"/>
                        </a:lnSpc>
                        <a:spcBef>
                          <a:spcPts val="600"/>
                        </a:spcBef>
                        <a:spcAft>
                          <a:spcPts val="600"/>
                        </a:spcAft>
                      </a:pPr>
                      <a:r>
                        <a:rPr lang="en-US" sz="1400" b="0" kern="1200">
                          <a:solidFill>
                            <a:schemeClr val="tx1"/>
                          </a:solidFill>
                          <a:effectLst/>
                          <a:latin typeface="+mn-lt"/>
                          <a:cs typeface="Arial" panose="020B0604020202020204" pitchFamily="34" charset="0"/>
                        </a:rPr>
                        <a:t>What are the trusted IP ranges? </a:t>
                      </a:r>
                      <a:endParaRPr lang="en-US" sz="1400" b="0" kern="120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644347">
                <a:tc>
                  <a:txBody>
                    <a:bodyPr/>
                    <a:lstStyle/>
                    <a:p>
                      <a:pPr marL="0" marR="0" algn="l" defTabSz="932742" rtl="0" eaLnBrk="1" latinLnBrk="0" hangingPunct="1">
                        <a:lnSpc>
                          <a:spcPct val="100000"/>
                        </a:lnSpc>
                        <a:spcBef>
                          <a:spcPts val="600"/>
                        </a:spcBef>
                        <a:spcAft>
                          <a:spcPts val="600"/>
                        </a:spcAft>
                      </a:pPr>
                      <a:r>
                        <a:rPr lang="en-US" sz="1400" b="0" kern="1200">
                          <a:solidFill>
                            <a:schemeClr val="tx1"/>
                          </a:solidFill>
                          <a:effectLst/>
                          <a:latin typeface="+mn-lt"/>
                          <a:cs typeface="Arial" panose="020B0604020202020204" pitchFamily="34" charset="0"/>
                        </a:rPr>
                        <a:t>What workload identities required protection? </a:t>
                      </a:r>
                      <a:endParaRPr lang="en-US" sz="1400" b="0" kern="120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644347">
                <a:tc>
                  <a:txBody>
                    <a:bodyPr/>
                    <a:lstStyle/>
                    <a:p>
                      <a:pPr marL="0" marR="0" algn="l" defTabSz="932742" rtl="0" eaLnBrk="1" latinLnBrk="0" hangingPunct="1">
                        <a:lnSpc>
                          <a:spcPct val="100000"/>
                        </a:lnSpc>
                        <a:spcBef>
                          <a:spcPts val="600"/>
                        </a:spcBef>
                        <a:spcAft>
                          <a:spcPts val="600"/>
                        </a:spcAft>
                      </a:pPr>
                      <a:r>
                        <a:rPr lang="en-US" sz="1400" b="0" kern="1200">
                          <a:solidFill>
                            <a:schemeClr val="tx1"/>
                          </a:solidFill>
                          <a:effectLst/>
                          <a:latin typeface="+mn-lt"/>
                          <a:ea typeface="Times New Roman" panose="02020603050405020304" pitchFamily="18" charset="0"/>
                          <a:cs typeface="Arial" panose="020B0604020202020204" pitchFamily="34" charset="0"/>
                        </a:rPr>
                        <a:t>What is the accepted risk levels? (High, Medium, Low)</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bl>
          </a:graphicData>
        </a:graphic>
      </p:graphicFrame>
    </p:spTree>
    <p:extLst>
      <p:ext uri="{BB962C8B-B14F-4D97-AF65-F5344CB8AC3E}">
        <p14:creationId xmlns:p14="http://schemas.microsoft.com/office/powerpoint/2010/main" val="272067332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75F2A1-4172-E747-6CE7-3BB2BB980EF9}"/>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13" name="Rectangle: Rounded Corners 12">
              <a:extLst>
                <a:ext uri="{FF2B5EF4-FFF2-40B4-BE49-F238E27FC236}">
                  <a16:creationId xmlns:a16="http://schemas.microsoft.com/office/drawing/2014/main" id="{41264C03-D264-7744-0356-CA7E09038E2F}"/>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30" name="Rectangle: Rounded Corners 29">
              <a:extLst>
                <a:ext uri="{FF2B5EF4-FFF2-40B4-BE49-F238E27FC236}">
                  <a16:creationId xmlns:a16="http://schemas.microsoft.com/office/drawing/2014/main" id="{45FA5D92-D185-EFB2-B806-93987FFC9FEB}"/>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42" name="Rectangle: Top Corners Rounded 41">
              <a:extLst>
                <a:ext uri="{FF2B5EF4-FFF2-40B4-BE49-F238E27FC236}">
                  <a16:creationId xmlns:a16="http://schemas.microsoft.com/office/drawing/2014/main" id="{88FCB111-5658-20B5-ADE1-7FBA923E1277}"/>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E833A87A-305F-D2B8-6E4E-D0F8EB5D9854}"/>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58" name="Oval 57">
                <a:extLst>
                  <a:ext uri="{FF2B5EF4-FFF2-40B4-BE49-F238E27FC236}">
                    <a16:creationId xmlns:a16="http://schemas.microsoft.com/office/drawing/2014/main" id="{3E339891-B333-C54B-4653-269369E789C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9" name="Arc 58">
                <a:extLst>
                  <a:ext uri="{FF2B5EF4-FFF2-40B4-BE49-F238E27FC236}">
                    <a16:creationId xmlns:a16="http://schemas.microsoft.com/office/drawing/2014/main" id="{8F6586C7-7AE3-B561-8ED0-5F4179D8929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03615CED-7EED-272C-63EE-21FB052AD83F}"/>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_1">
                <a:extLst>
                  <a:ext uri="{FF2B5EF4-FFF2-40B4-BE49-F238E27FC236}">
                    <a16:creationId xmlns:a16="http://schemas.microsoft.com/office/drawing/2014/main" id="{60BA30F5-F485-1788-3514-1DD4BBC7A62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Oval 61">
                <a:extLst>
                  <a:ext uri="{FF2B5EF4-FFF2-40B4-BE49-F238E27FC236}">
                    <a16:creationId xmlns:a16="http://schemas.microsoft.com/office/drawing/2014/main" id="{6182AAFE-3BAB-9674-BBF0-A071DBABC9C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8" name="Rectangle: Top Corners Rounded 37">
              <a:extLst>
                <a:ext uri="{FF2B5EF4-FFF2-40B4-BE49-F238E27FC236}">
                  <a16:creationId xmlns:a16="http://schemas.microsoft.com/office/drawing/2014/main" id="{9BC74E2D-B5E6-9BC5-2C69-67DE99012BB3}"/>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3" name="Group 62">
              <a:extLst>
                <a:ext uri="{FF2B5EF4-FFF2-40B4-BE49-F238E27FC236}">
                  <a16:creationId xmlns:a16="http://schemas.microsoft.com/office/drawing/2014/main" id="{8DE66AB6-C0E5-E362-5E6B-E742F74CFCBC}"/>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64" name="Oval 63">
                <a:extLst>
                  <a:ext uri="{FF2B5EF4-FFF2-40B4-BE49-F238E27FC236}">
                    <a16:creationId xmlns:a16="http://schemas.microsoft.com/office/drawing/2014/main" id="{447D9148-6508-5B5F-9861-146CCEF4EE5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5" name="Arc 64">
                <a:extLst>
                  <a:ext uri="{FF2B5EF4-FFF2-40B4-BE49-F238E27FC236}">
                    <a16:creationId xmlns:a16="http://schemas.microsoft.com/office/drawing/2014/main" id="{CAF5AE1F-F934-C54D-C1D1-4AFCBB86852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_1">
                <a:extLst>
                  <a:ext uri="{FF2B5EF4-FFF2-40B4-BE49-F238E27FC236}">
                    <a16:creationId xmlns:a16="http://schemas.microsoft.com/office/drawing/2014/main" id="{C43ECABE-1D92-E8FF-ED50-7BA5FE22BA3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_1">
                <a:extLst>
                  <a:ext uri="{FF2B5EF4-FFF2-40B4-BE49-F238E27FC236}">
                    <a16:creationId xmlns:a16="http://schemas.microsoft.com/office/drawing/2014/main" id="{81024DD1-C1A5-1C5B-10E5-EC6E8462401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Oval 67">
                <a:extLst>
                  <a:ext uri="{FF2B5EF4-FFF2-40B4-BE49-F238E27FC236}">
                    <a16:creationId xmlns:a16="http://schemas.microsoft.com/office/drawing/2014/main" id="{598B6EB5-0A13-72D7-88D3-EA7CE02ADE2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4" name="Rectangle: Top Corners Rounded 33">
              <a:extLst>
                <a:ext uri="{FF2B5EF4-FFF2-40B4-BE49-F238E27FC236}">
                  <a16:creationId xmlns:a16="http://schemas.microsoft.com/office/drawing/2014/main" id="{5940519D-C52D-0CA7-B094-739A5F70CDC2}"/>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9" name="Group 68">
              <a:extLst>
                <a:ext uri="{FF2B5EF4-FFF2-40B4-BE49-F238E27FC236}">
                  <a16:creationId xmlns:a16="http://schemas.microsoft.com/office/drawing/2014/main" id="{1A5A22E6-EE68-2DF9-05F6-517550783004}"/>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0" name="Oval 69">
                <a:extLst>
                  <a:ext uri="{FF2B5EF4-FFF2-40B4-BE49-F238E27FC236}">
                    <a16:creationId xmlns:a16="http://schemas.microsoft.com/office/drawing/2014/main" id="{61AD0636-461A-61EA-23F3-51F486EE857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EBD1A965-5450-C9DB-59AD-9974026A74E4}"/>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FEB4EB16-50A2-DFB2-2DDD-3B98CFB8903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65D92E15-D88E-1611-A30A-77190A1056E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DCEBC21B-36AB-B8CA-8C79-F8A42403E65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A9A0BED6-32F9-D73C-C8AF-66AABE7BB41C}"/>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52" name="Straight Connector 51">
                <a:extLst>
                  <a:ext uri="{FF2B5EF4-FFF2-40B4-BE49-F238E27FC236}">
                    <a16:creationId xmlns:a16="http://schemas.microsoft.com/office/drawing/2014/main" id="{5DD7E11D-8871-BFE0-06C2-20DA306A7F27}"/>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FF5A75-8DC6-1210-5CDB-E8EE44BA5732}"/>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App Control</a:t>
            </a:r>
          </a:p>
        </p:txBody>
      </p:sp>
      <p:sp>
        <p:nvSpPr>
          <p:cNvPr id="46" name="Rectangle 45">
            <a:extLst>
              <a:ext uri="{FF2B5EF4-FFF2-40B4-BE49-F238E27FC236}">
                <a16:creationId xmlns:a16="http://schemas.microsoft.com/office/drawing/2014/main" id="{BBFE01BF-CC40-9203-3AD6-0DD86138733C}"/>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47" name="target_2" title="Icon of a target with an arrow hitting the bullseye">
            <a:extLst>
              <a:ext uri="{FF2B5EF4-FFF2-40B4-BE49-F238E27FC236}">
                <a16:creationId xmlns:a16="http://schemas.microsoft.com/office/drawing/2014/main" id="{5E611AC4-5488-3E7D-CBCB-7A7C04A9ECE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TextBox 47">
            <a:extLst>
              <a:ext uri="{FF2B5EF4-FFF2-40B4-BE49-F238E27FC236}">
                <a16:creationId xmlns:a16="http://schemas.microsoft.com/office/drawing/2014/main" id="{20480FD0-2D06-6A54-1CC1-F3792384E5B7}"/>
              </a:ext>
            </a:extLst>
          </p:cNvPr>
          <p:cNvSpPr txBox="1">
            <a:spLocks/>
          </p:cNvSpPr>
          <p:nvPr/>
        </p:nvSpPr>
        <p:spPr>
          <a:xfrm>
            <a:off x="3525167" y="1486386"/>
            <a:ext cx="7534115"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Will Conditional Access App Control be used and if so for which use cases?</a:t>
            </a:r>
          </a:p>
        </p:txBody>
      </p:sp>
      <p:sp>
        <p:nvSpPr>
          <p:cNvPr id="49" name="Rectangle 48">
            <a:extLst>
              <a:ext uri="{FF2B5EF4-FFF2-40B4-BE49-F238E27FC236}">
                <a16:creationId xmlns:a16="http://schemas.microsoft.com/office/drawing/2014/main" id="{0D66B011-4A1D-82CD-FDB5-064DF64694A9}"/>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50" name="hand_3" title="Icon of a hand giving a thumbs-up">
            <a:extLst>
              <a:ext uri="{FF2B5EF4-FFF2-40B4-BE49-F238E27FC236}">
                <a16:creationId xmlns:a16="http://schemas.microsoft.com/office/drawing/2014/main" id="{F16F2CF1-97AE-F8D8-6039-DCA90C89D31F}"/>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a:extLst>
              <a:ext uri="{FF2B5EF4-FFF2-40B4-BE49-F238E27FC236}">
                <a16:creationId xmlns:a16="http://schemas.microsoft.com/office/drawing/2014/main" id="{268900DE-FD19-2D78-016D-2A621C958E52}"/>
              </a:ext>
            </a:extLst>
          </p:cNvPr>
          <p:cNvSpPr txBox="1">
            <a:spLocks/>
          </p:cNvSpPr>
          <p:nvPr/>
        </p:nvSpPr>
        <p:spPr>
          <a:xfrm>
            <a:off x="3525168" y="2318090"/>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Use App Control if required.</a:t>
            </a:r>
          </a:p>
        </p:txBody>
      </p:sp>
      <p:sp>
        <p:nvSpPr>
          <p:cNvPr id="55" name="Rectangle 54">
            <a:extLst>
              <a:ext uri="{FF2B5EF4-FFF2-40B4-BE49-F238E27FC236}">
                <a16:creationId xmlns:a16="http://schemas.microsoft.com/office/drawing/2014/main" id="{A564AA5C-22BC-D620-F687-3913F491EB15}"/>
              </a:ext>
            </a:extLst>
          </p:cNvPr>
          <p:cNvSpPr/>
          <p:nvPr/>
        </p:nvSpPr>
        <p:spPr bwMode="auto">
          <a:xfrm rot="5400000">
            <a:off x="10900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56" name="Processing_E9F5" title="Icon of two interlocked gears">
            <a:extLst>
              <a:ext uri="{FF2B5EF4-FFF2-40B4-BE49-F238E27FC236}">
                <a16:creationId xmlns:a16="http://schemas.microsoft.com/office/drawing/2014/main" id="{346A99C4-74B4-286C-4899-EDDE851DAC60}"/>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TextBox 56">
            <a:extLst>
              <a:ext uri="{FF2B5EF4-FFF2-40B4-BE49-F238E27FC236}">
                <a16:creationId xmlns:a16="http://schemas.microsoft.com/office/drawing/2014/main" id="{CD23FAFE-8E95-5744-D3AA-5571443DFD00}"/>
              </a:ext>
            </a:extLst>
          </p:cNvPr>
          <p:cNvSpPr txBox="1">
            <a:spLocks/>
          </p:cNvSpPr>
          <p:nvPr/>
        </p:nvSpPr>
        <p:spPr>
          <a:xfrm>
            <a:off x="3525168" y="3149795"/>
            <a:ext cx="7534114"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Consider possible impact on proxy services.</a:t>
            </a:r>
          </a:p>
        </p:txBody>
      </p:sp>
      <p:graphicFrame>
        <p:nvGraphicFramePr>
          <p:cNvPr id="14" name="Table 10">
            <a:extLst>
              <a:ext uri="{FF2B5EF4-FFF2-40B4-BE49-F238E27FC236}">
                <a16:creationId xmlns:a16="http://schemas.microsoft.com/office/drawing/2014/main" id="{ED56532C-BE39-BC12-5A6B-51D87CE5BCC1}"/>
              </a:ext>
            </a:extLst>
          </p:cNvPr>
          <p:cNvGraphicFramePr>
            <a:graphicFrameLocks noGrp="1"/>
          </p:cNvGraphicFramePr>
          <p:nvPr/>
        </p:nvGraphicFramePr>
        <p:xfrm>
          <a:off x="732644" y="3914626"/>
          <a:ext cx="10732360" cy="2298855"/>
        </p:xfrm>
        <a:graphic>
          <a:graphicData uri="http://schemas.openxmlformats.org/drawingml/2006/table">
            <a:tbl>
              <a:tblPr firstRow="1" firstCol="1" bandRow="1">
                <a:tableStyleId>{21E4AEA4-8DFA-4A89-87EB-49C32662AFE0}</a:tableStyleId>
              </a:tblPr>
              <a:tblGrid>
                <a:gridCol w="5266901">
                  <a:extLst>
                    <a:ext uri="{9D8B030D-6E8A-4147-A177-3AD203B41FA5}">
                      <a16:colId xmlns:a16="http://schemas.microsoft.com/office/drawing/2014/main" val="2040819138"/>
                    </a:ext>
                  </a:extLst>
                </a:gridCol>
                <a:gridCol w="5465459">
                  <a:extLst>
                    <a:ext uri="{9D8B030D-6E8A-4147-A177-3AD203B41FA5}">
                      <a16:colId xmlns:a16="http://schemas.microsoft.com/office/drawing/2014/main" val="4182255847"/>
                    </a:ext>
                  </a:extLst>
                </a:gridCol>
              </a:tblGrid>
              <a:tr h="296310">
                <a:tc>
                  <a:txBody>
                    <a:bodyPr/>
                    <a:lstStyle/>
                    <a:p>
                      <a:pPr marL="0" marR="0" algn="l">
                        <a:lnSpc>
                          <a:spcPct val="100000"/>
                        </a:lnSpc>
                        <a:spcBef>
                          <a:spcPts val="600"/>
                        </a:spcBef>
                        <a:spcAft>
                          <a:spcPts val="600"/>
                        </a:spcAft>
                      </a:pPr>
                      <a:r>
                        <a:rPr lang="en-US" sz="1400" b="0">
                          <a:solidFill>
                            <a:schemeClr val="accent1"/>
                          </a:solidFill>
                          <a:effectLst/>
                          <a:latin typeface="+mj-lt"/>
                        </a:rPr>
                        <a:t>Options</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Decision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398811">
                <a:tc>
                  <a:txBody>
                    <a:bodyPr/>
                    <a:lstStyle/>
                    <a:p>
                      <a:pPr marL="0" marR="0" algn="l">
                        <a:lnSpc>
                          <a:spcPct val="100000"/>
                        </a:lnSpc>
                        <a:spcBef>
                          <a:spcPts val="600"/>
                        </a:spcBef>
                        <a:spcAft>
                          <a:spcPts val="600"/>
                        </a:spcAft>
                      </a:pPr>
                      <a:r>
                        <a:rPr lang="en-US" sz="1200" b="0">
                          <a:solidFill>
                            <a:schemeClr val="tx1"/>
                          </a:solidFill>
                          <a:effectLst/>
                        </a:rPr>
                        <a:t>Will Conditional Access App Control be used and if so for which use cases?</a:t>
                      </a:r>
                    </a:p>
                  </a:txBody>
                  <a:tcPr marL="30276" marR="30276" marT="0" marB="0"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Should users be warned about being monitored?</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Conditional Access Session policy details</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MDCA Access policy details</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MDCA Session policy details</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bl>
          </a:graphicData>
        </a:graphic>
      </p:graphicFrame>
    </p:spTree>
    <p:extLst>
      <p:ext uri="{BB962C8B-B14F-4D97-AF65-F5344CB8AC3E}">
        <p14:creationId xmlns:p14="http://schemas.microsoft.com/office/powerpoint/2010/main" val="20506358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28">
            <a:extLst>
              <a:ext uri="{FF2B5EF4-FFF2-40B4-BE49-F238E27FC236}">
                <a16:creationId xmlns:a16="http://schemas.microsoft.com/office/drawing/2014/main" id="{6F016471-C15A-8350-DEBE-C6643A600787}"/>
              </a:ext>
              <a:ext uri="{C183D7F6-B498-43B3-948B-1728B52AA6E4}">
                <adec:decorative xmlns:adec="http://schemas.microsoft.com/office/drawing/2017/decorative" val="1"/>
              </a:ext>
            </a:extLst>
          </p:cNvPr>
          <p:cNvSpPr/>
          <p:nvPr/>
        </p:nvSpPr>
        <p:spPr bwMode="auto">
          <a:xfrm>
            <a:off x="0" y="1349839"/>
            <a:ext cx="11477223" cy="563296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3" y="457200"/>
            <a:ext cx="11018520" cy="1908215"/>
          </a:xfrm>
        </p:spPr>
        <p:txBody>
          <a:bodyPr/>
          <a:lstStyle/>
          <a:p>
            <a:r>
              <a:rPr lang="fr-FR" sz="3200" dirty="0"/>
              <a:t>L’accès conditionnel « dans le détail »</a:t>
            </a:r>
            <a:br>
              <a:rPr lang="fr-FR" sz="3200" dirty="0"/>
            </a:br>
            <a:br>
              <a:rPr lang="fr-FR" sz="3200" dirty="0"/>
            </a:br>
            <a:br>
              <a:rPr lang="fr-FR" sz="3200" dirty="0"/>
            </a:br>
            <a:br>
              <a:rPr lang="fr-FR" sz="1400" dirty="0">
                <a:cs typeface="+mn-cs"/>
              </a:rPr>
            </a:br>
            <a:endParaRPr lang="fr-FR" sz="1400" dirty="0">
              <a:cs typeface="+mn-cs"/>
            </a:endParaRPr>
          </a:p>
        </p:txBody>
      </p:sp>
      <p:sp>
        <p:nvSpPr>
          <p:cNvPr id="7" name="Rectangle 6">
            <a:extLst>
              <a:ext uri="{FF2B5EF4-FFF2-40B4-BE49-F238E27FC236}">
                <a16:creationId xmlns:a16="http://schemas.microsoft.com/office/drawing/2014/main" id="{85E73159-466D-17F6-3825-4F8B4D55B93C}"/>
              </a:ext>
            </a:extLst>
          </p:cNvPr>
          <p:cNvSpPr/>
          <p:nvPr/>
        </p:nvSpPr>
        <p:spPr>
          <a:xfrm>
            <a:off x="588262" y="2294884"/>
            <a:ext cx="11015474"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Contrôles et fonctionnalités d’une stratégie</a:t>
            </a:r>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8" y="1517673"/>
            <a:ext cx="11018838" cy="369332"/>
          </a:xfrm>
        </p:spPr>
        <p:txBody>
          <a:bodyPr/>
          <a:lstStyle/>
          <a:p>
            <a:pPr marL="0" indent="0">
              <a:buNone/>
            </a:pPr>
            <a:r>
              <a:rPr lang="fr-FR" sz="2400" dirty="0"/>
              <a:t>Ce qu’il nous parait important de partager :</a:t>
            </a:r>
          </a:p>
        </p:txBody>
      </p:sp>
      <p:sp>
        <p:nvSpPr>
          <p:cNvPr id="13" name="Rectangle 12">
            <a:extLst>
              <a:ext uri="{FF2B5EF4-FFF2-40B4-BE49-F238E27FC236}">
                <a16:creationId xmlns:a16="http://schemas.microsoft.com/office/drawing/2014/main" id="{50E4B30E-32BA-06C7-9164-2D8C07154B52}"/>
              </a:ext>
            </a:extLst>
          </p:cNvPr>
          <p:cNvSpPr/>
          <p:nvPr/>
        </p:nvSpPr>
        <p:spPr>
          <a:xfrm>
            <a:off x="8178212" y="2294883"/>
            <a:ext cx="1880187"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Outil « </a:t>
            </a:r>
            <a:r>
              <a:rPr lang="en-US" sz="1400" dirty="0">
                <a:latin typeface="+mj-lt"/>
              </a:rPr>
              <a:t>What If </a:t>
            </a:r>
            <a:r>
              <a:rPr lang="fr-FR" sz="1400" dirty="0">
                <a:latin typeface="+mj-lt"/>
              </a:rPr>
              <a:t>»</a:t>
            </a:r>
          </a:p>
        </p:txBody>
      </p:sp>
      <p:sp>
        <p:nvSpPr>
          <p:cNvPr id="14" name="Rectangle 13">
            <a:extLst>
              <a:ext uri="{FF2B5EF4-FFF2-40B4-BE49-F238E27FC236}">
                <a16:creationId xmlns:a16="http://schemas.microsoft.com/office/drawing/2014/main" id="{A6AD284F-FE26-BDA3-FADD-49F7F6B95B65}"/>
              </a:ext>
            </a:extLst>
          </p:cNvPr>
          <p:cNvSpPr/>
          <p:nvPr/>
        </p:nvSpPr>
        <p:spPr>
          <a:xfrm>
            <a:off x="4336945" y="2294883"/>
            <a:ext cx="4066519"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Rapport et surveillance pour les stratégies</a:t>
            </a:r>
            <a:endParaRPr lang="fr-FR" sz="1400" dirty="0"/>
          </a:p>
        </p:txBody>
      </p:sp>
      <p:sp>
        <p:nvSpPr>
          <p:cNvPr id="16" name="Flèche : droite 15">
            <a:extLst>
              <a:ext uri="{FF2B5EF4-FFF2-40B4-BE49-F238E27FC236}">
                <a16:creationId xmlns:a16="http://schemas.microsoft.com/office/drawing/2014/main" id="{52CA52C1-2D95-800A-5B43-39C2DC15CA48}"/>
              </a:ext>
            </a:extLst>
          </p:cNvPr>
          <p:cNvSpPr/>
          <p:nvPr/>
        </p:nvSpPr>
        <p:spPr bwMode="auto">
          <a:xfrm>
            <a:off x="0" y="3415717"/>
            <a:ext cx="11945154" cy="57311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sez="http://schemas.microsoft.com/office/powerpoint/2016/sectionzoom">
        <mc:Choice Requires="psez">
          <p:graphicFrame>
            <p:nvGraphicFramePr>
              <p:cNvPr id="6" name="Zoom de section 5">
                <a:extLst>
                  <a:ext uri="{FF2B5EF4-FFF2-40B4-BE49-F238E27FC236}">
                    <a16:creationId xmlns:a16="http://schemas.microsoft.com/office/drawing/2014/main" id="{11870ABF-34D1-A064-8A23-5C0F17EB6866}"/>
                  </a:ext>
                </a:extLst>
              </p:cNvPr>
              <p:cNvGraphicFramePr>
                <a:graphicFrameLocks noChangeAspect="1"/>
              </p:cNvGraphicFramePr>
              <p:nvPr>
                <p:extLst>
                  <p:ext uri="{D42A27DB-BD31-4B8C-83A1-F6EECF244321}">
                    <p14:modId xmlns:p14="http://schemas.microsoft.com/office/powerpoint/2010/main" val="2922386676"/>
                  </p:ext>
                </p:extLst>
              </p:nvPr>
            </p:nvGraphicFramePr>
            <p:xfrm>
              <a:off x="584898" y="2720752"/>
              <a:ext cx="3048000" cy="1714500"/>
            </p:xfrm>
            <a:graphic>
              <a:graphicData uri="http://schemas.microsoft.com/office/powerpoint/2016/sectionzoom">
                <psez:sectionZm>
                  <psez:sectionZmObj sectionId="{38D269B1-F960-43F7-8392-803F22E46135}">
                    <psez:zmPr id="{B617C057-8F2B-45E3-A686-730FB261DDE4}"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6" name="Zoom de section 5">
                <a:hlinkClick r:id="rId3" action="ppaction://hlinksldjump"/>
                <a:extLst>
                  <a:ext uri="{FF2B5EF4-FFF2-40B4-BE49-F238E27FC236}">
                    <a16:creationId xmlns:a16="http://schemas.microsoft.com/office/drawing/2014/main" id="{11870ABF-34D1-A064-8A23-5C0F17EB6866}"/>
                  </a:ext>
                </a:extLst>
              </p:cNvPr>
              <p:cNvPicPr>
                <a:picLocks noGrp="1" noRot="1" noChangeAspect="1" noMove="1" noResize="1" noEditPoints="1" noAdjustHandles="1" noChangeArrowheads="1" noChangeShapeType="1"/>
              </p:cNvPicPr>
              <p:nvPr/>
            </p:nvPicPr>
            <p:blipFill>
              <a:blip r:embed="rId4"/>
              <a:stretch>
                <a:fillRect/>
              </a:stretch>
            </p:blipFill>
            <p:spPr>
              <a:xfrm>
                <a:off x="584898" y="272075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0" name="Zoom de section 9">
                <a:extLst>
                  <a:ext uri="{FF2B5EF4-FFF2-40B4-BE49-F238E27FC236}">
                    <a16:creationId xmlns:a16="http://schemas.microsoft.com/office/drawing/2014/main" id="{03B5AC62-EFA4-7EEC-E8A7-788BEE05552F}"/>
                  </a:ext>
                </a:extLst>
              </p:cNvPr>
              <p:cNvGraphicFramePr>
                <a:graphicFrameLocks noChangeAspect="1"/>
              </p:cNvGraphicFramePr>
              <p:nvPr>
                <p:extLst>
                  <p:ext uri="{D42A27DB-BD31-4B8C-83A1-F6EECF244321}">
                    <p14:modId xmlns:p14="http://schemas.microsoft.com/office/powerpoint/2010/main" val="2035065586"/>
                  </p:ext>
                </p:extLst>
              </p:nvPr>
            </p:nvGraphicFramePr>
            <p:xfrm>
              <a:off x="4336945" y="2736851"/>
              <a:ext cx="3048000" cy="1714500"/>
            </p:xfrm>
            <a:graphic>
              <a:graphicData uri="http://schemas.microsoft.com/office/powerpoint/2016/sectionzoom">
                <psez:sectionZm>
                  <psez:sectionZmObj sectionId="{D7E94E86-4D6D-48D0-A5B6-546C340CE5E2}">
                    <psez:zmPr id="{E118900D-F192-481E-BBA7-A2DBCC9A658F}"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10" name="Zoom de section 9">
                <a:hlinkClick r:id="rId6" action="ppaction://hlinksldjump"/>
                <a:extLst>
                  <a:ext uri="{FF2B5EF4-FFF2-40B4-BE49-F238E27FC236}">
                    <a16:creationId xmlns:a16="http://schemas.microsoft.com/office/drawing/2014/main" id="{03B5AC62-EFA4-7EEC-E8A7-788BEE05552F}"/>
                  </a:ext>
                </a:extLst>
              </p:cNvPr>
              <p:cNvPicPr>
                <a:picLocks noGrp="1" noRot="1" noChangeAspect="1" noMove="1" noResize="1" noEditPoints="1" noAdjustHandles="1" noChangeArrowheads="1" noChangeShapeType="1"/>
              </p:cNvPicPr>
              <p:nvPr/>
            </p:nvPicPr>
            <p:blipFill>
              <a:blip r:embed="rId7"/>
              <a:stretch>
                <a:fillRect/>
              </a:stretch>
            </p:blipFill>
            <p:spPr>
              <a:xfrm>
                <a:off x="4336945" y="2736851"/>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2" name="Zoom de section 11">
                <a:extLst>
                  <a:ext uri="{FF2B5EF4-FFF2-40B4-BE49-F238E27FC236}">
                    <a16:creationId xmlns:a16="http://schemas.microsoft.com/office/drawing/2014/main" id="{2B93C608-8563-2DD9-5ED7-5DB466FC3F3F}"/>
                  </a:ext>
                </a:extLst>
              </p:cNvPr>
              <p:cNvGraphicFramePr>
                <a:graphicFrameLocks noChangeAspect="1"/>
              </p:cNvGraphicFramePr>
              <p:nvPr>
                <p:extLst>
                  <p:ext uri="{D42A27DB-BD31-4B8C-83A1-F6EECF244321}">
                    <p14:modId xmlns:p14="http://schemas.microsoft.com/office/powerpoint/2010/main" val="1789492577"/>
                  </p:ext>
                </p:extLst>
              </p:nvPr>
            </p:nvGraphicFramePr>
            <p:xfrm>
              <a:off x="8178212" y="2720752"/>
              <a:ext cx="3048000" cy="1714500"/>
            </p:xfrm>
            <a:graphic>
              <a:graphicData uri="http://schemas.microsoft.com/office/powerpoint/2016/sectionzoom">
                <psez:sectionZm>
                  <psez:sectionZmObj sectionId="{42FB328F-4D13-49D5-903E-786B233DFB35}">
                    <psez:zmPr id="{F99B7ED1-BA8E-429A-B151-83C39237DA1E}"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12" name="Zoom de section 11">
                <a:hlinkClick r:id="rId9" action="ppaction://hlinksldjump"/>
                <a:extLst>
                  <a:ext uri="{FF2B5EF4-FFF2-40B4-BE49-F238E27FC236}">
                    <a16:creationId xmlns:a16="http://schemas.microsoft.com/office/drawing/2014/main" id="{2B93C608-8563-2DD9-5ED7-5DB466FC3F3F}"/>
                  </a:ext>
                </a:extLst>
              </p:cNvPr>
              <p:cNvPicPr>
                <a:picLocks noGrp="1" noRot="1" noChangeAspect="1" noMove="1" noResize="1" noEditPoints="1" noAdjustHandles="1" noChangeArrowheads="1" noChangeShapeType="1"/>
              </p:cNvPicPr>
              <p:nvPr/>
            </p:nvPicPr>
            <p:blipFill>
              <a:blip r:embed="rId10"/>
              <a:stretch>
                <a:fillRect/>
              </a:stretch>
            </p:blipFill>
            <p:spPr>
              <a:xfrm>
                <a:off x="8178212" y="272075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17" name="ZoneTexte 16">
            <a:extLst>
              <a:ext uri="{FF2B5EF4-FFF2-40B4-BE49-F238E27FC236}">
                <a16:creationId xmlns:a16="http://schemas.microsoft.com/office/drawing/2014/main" id="{26AA186F-12FC-901F-00E6-A0990F2BA93A}"/>
              </a:ext>
            </a:extLst>
          </p:cNvPr>
          <p:cNvSpPr txBox="1"/>
          <p:nvPr/>
        </p:nvSpPr>
        <p:spPr>
          <a:xfrm>
            <a:off x="714777"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1</a:t>
            </a:r>
            <a:endParaRPr lang="en-US" sz="2000" dirty="0">
              <a:solidFill>
                <a:srgbClr val="0070C0"/>
              </a:solidFill>
              <a:latin typeface="+mj-lt"/>
            </a:endParaRPr>
          </a:p>
        </p:txBody>
      </p:sp>
      <p:sp>
        <p:nvSpPr>
          <p:cNvPr id="18" name="ZoneTexte 17">
            <a:extLst>
              <a:ext uri="{FF2B5EF4-FFF2-40B4-BE49-F238E27FC236}">
                <a16:creationId xmlns:a16="http://schemas.microsoft.com/office/drawing/2014/main" id="{281936AA-17A5-CC9B-7DB7-5DFAAC1BBD59}"/>
              </a:ext>
            </a:extLst>
          </p:cNvPr>
          <p:cNvSpPr txBox="1"/>
          <p:nvPr/>
        </p:nvSpPr>
        <p:spPr>
          <a:xfrm>
            <a:off x="445394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2</a:t>
            </a:r>
            <a:endParaRPr lang="en-US" sz="2000" dirty="0">
              <a:solidFill>
                <a:srgbClr val="0070C0"/>
              </a:solidFill>
              <a:latin typeface="+mj-lt"/>
            </a:endParaRPr>
          </a:p>
        </p:txBody>
      </p:sp>
      <p:sp>
        <p:nvSpPr>
          <p:cNvPr id="19" name="ZoneTexte 18">
            <a:extLst>
              <a:ext uri="{FF2B5EF4-FFF2-40B4-BE49-F238E27FC236}">
                <a16:creationId xmlns:a16="http://schemas.microsoft.com/office/drawing/2014/main" id="{348621BF-28A5-ED71-EDA9-22027211EE54}"/>
              </a:ext>
            </a:extLst>
          </p:cNvPr>
          <p:cNvSpPr txBox="1"/>
          <p:nvPr/>
        </p:nvSpPr>
        <p:spPr>
          <a:xfrm>
            <a:off x="867821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3</a:t>
            </a:r>
            <a:endParaRPr lang="en-US" sz="2000" dirty="0">
              <a:solidFill>
                <a:srgbClr val="0070C0"/>
              </a:solidFill>
              <a:latin typeface="+mj-lt"/>
            </a:endParaRPr>
          </a:p>
        </p:txBody>
      </p:sp>
    </p:spTree>
    <p:extLst>
      <p:ext uri="{BB962C8B-B14F-4D97-AF65-F5344CB8AC3E}">
        <p14:creationId xmlns:p14="http://schemas.microsoft.com/office/powerpoint/2010/main" val="2960849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42" presetClass="path" presetSubtype="0" decel="100000" fill="hold" grpId="1" nodeType="withEffect">
                                  <p:stCondLst>
                                    <p:cond delay="0"/>
                                  </p:stCondLst>
                                  <p:childTnLst>
                                    <p:animMotion origin="layout" path="M -1.66667E-6 4.44444E-6 L 0.01367 -0.0007 " pathEditMode="relative" rAng="0" ptsTypes="AA">
                                      <p:cBhvr>
                                        <p:cTn id="9" dur="500" spd="-100000" fill="hold"/>
                                        <p:tgtEl>
                                          <p:spTgt spid="7">
                                            <p:txEl>
                                              <p:pRg st="0" end="0"/>
                                            </p:txEl>
                                          </p:spTgt>
                                        </p:tgtEl>
                                        <p:attrNameLst>
                                          <p:attrName>ppt_x</p:attrName>
                                          <p:attrName>ppt_y</p:attrName>
                                        </p:attrNameLst>
                                      </p:cBhvr>
                                      <p:rCtr x="67700" y="-4600"/>
                                    </p:animMotion>
                                  </p:childTnLst>
                                </p:cTn>
                              </p:par>
                              <p:par>
                                <p:cTn id="10" presetID="10" presetClass="entr" presetSubtype="0" fill="hold" grpId="0" nodeType="with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par>
                                <p:cTn id="13" presetID="42" presetClass="path" presetSubtype="0" decel="100000" fill="hold" grpId="1" nodeType="withEffect">
                                  <p:stCondLst>
                                    <p:cond delay="0"/>
                                  </p:stCondLst>
                                  <p:childTnLst>
                                    <p:animMotion origin="layout" path="M 6.25E-7 -3.33333E-6 L 0.01367 -0.00069 " pathEditMode="relative" rAng="0" ptsTypes="AA">
                                      <p:cBhvr>
                                        <p:cTn id="14" dur="500" spd="-100000" fill="hold"/>
                                        <p:tgtEl>
                                          <p:spTgt spid="13">
                                            <p:txEl>
                                              <p:pRg st="0" end="0"/>
                                            </p:txEl>
                                          </p:spTgt>
                                        </p:tgtEl>
                                        <p:attrNameLst>
                                          <p:attrName>ppt_x</p:attrName>
                                          <p:attrName>ppt_y</p:attrName>
                                        </p:attrNameLst>
                                      </p:cBhvr>
                                      <p:rCtr x="67700" y="-4600"/>
                                    </p:animMotion>
                                  </p:childTnLst>
                                </p:cTn>
                              </p:par>
                              <p:par>
                                <p:cTn id="15" presetID="10" presetClass="entr" presetSubtype="0" fill="hold" grpId="0"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par>
                                <p:cTn id="18" presetID="42" presetClass="path" presetSubtype="0" decel="100000" fill="hold" grpId="1" nodeType="withEffect">
                                  <p:stCondLst>
                                    <p:cond delay="0"/>
                                  </p:stCondLst>
                                  <p:childTnLst>
                                    <p:animMotion origin="layout" path="M -3.95833E-6 3.7037E-6 L 0.01368 -0.0007 " pathEditMode="relative" rAng="0" ptsTypes="AA">
                                      <p:cBhvr>
                                        <p:cTn id="19" dur="500" spd="-100000" fill="hold"/>
                                        <p:tgtEl>
                                          <p:spTgt spid="14">
                                            <p:txEl>
                                              <p:pRg st="0" end="0"/>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P spid="13" grpId="0" uiExpand="1" build="p"/>
      <p:bldP spid="13" grpId="1" uiExpand="1" build="p"/>
      <p:bldP spid="14" grpId="0" uiExpand="1" build="p"/>
      <p:bldP spid="14" grpId="1"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D606F8-7352-F60E-0DF4-93168C9AD825}"/>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43" name="Rectangle: Rounded Corners 42">
              <a:extLst>
                <a:ext uri="{FF2B5EF4-FFF2-40B4-BE49-F238E27FC236}">
                  <a16:creationId xmlns:a16="http://schemas.microsoft.com/office/drawing/2014/main" id="{B09CE270-5D89-1C27-6FAD-E45B536FB044}"/>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44" name="Straight Connector 43">
              <a:extLst>
                <a:ext uri="{FF2B5EF4-FFF2-40B4-BE49-F238E27FC236}">
                  <a16:creationId xmlns:a16="http://schemas.microsoft.com/office/drawing/2014/main" id="{CD629974-EF79-3964-359F-073D7EE10711}"/>
                </a:ext>
                <a:ext uri="{C183D7F6-B498-43B3-948B-1728B52AA6E4}">
                  <adec:decorative xmlns:adec="http://schemas.microsoft.com/office/drawing/2017/decorative" val="1"/>
                </a:ext>
              </a:extLst>
            </p:cNvPr>
            <p:cNvCxnSpPr>
              <a:cxnSpLocks/>
            </p:cNvCxnSpPr>
            <p:nvPr/>
          </p:nvCxnSpPr>
          <p:spPr>
            <a:xfrm>
              <a:off x="3525168" y="1918562"/>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09932B4-7728-D969-3149-025B008A1ED5}"/>
                </a:ext>
                <a:ext uri="{C183D7F6-B498-43B3-948B-1728B52AA6E4}">
                  <adec:decorative xmlns:adec="http://schemas.microsoft.com/office/drawing/2017/decorative" val="1"/>
                </a:ext>
              </a:extLst>
            </p:cNvPr>
            <p:cNvCxnSpPr>
              <a:cxnSpLocks/>
            </p:cNvCxnSpPr>
            <p:nvPr/>
          </p:nvCxnSpPr>
          <p:spPr>
            <a:xfrm>
              <a:off x="3525168" y="3688174"/>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Top Corners Rounded 38">
              <a:extLst>
                <a:ext uri="{FF2B5EF4-FFF2-40B4-BE49-F238E27FC236}">
                  <a16:creationId xmlns:a16="http://schemas.microsoft.com/office/drawing/2014/main" id="{79AAAC4A-C777-479D-A3D0-F109DE1A6752}"/>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25" name="Group 24">
              <a:extLst>
                <a:ext uri="{FF2B5EF4-FFF2-40B4-BE49-F238E27FC236}">
                  <a16:creationId xmlns:a16="http://schemas.microsoft.com/office/drawing/2014/main" id="{5D7AF630-FD89-BF3D-217E-96955BE5504C}"/>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27" name="Oval 26">
                <a:extLst>
                  <a:ext uri="{FF2B5EF4-FFF2-40B4-BE49-F238E27FC236}">
                    <a16:creationId xmlns:a16="http://schemas.microsoft.com/office/drawing/2014/main" id="{AC5498A0-9218-5B73-DF0B-DFA957C07F3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27">
                <a:extLst>
                  <a:ext uri="{FF2B5EF4-FFF2-40B4-BE49-F238E27FC236}">
                    <a16:creationId xmlns:a16="http://schemas.microsoft.com/office/drawing/2014/main" id="{BE9401F8-3B83-AA09-7D82-3DCAF4983DA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Arc 6_1">
                <a:extLst>
                  <a:ext uri="{FF2B5EF4-FFF2-40B4-BE49-F238E27FC236}">
                    <a16:creationId xmlns:a16="http://schemas.microsoft.com/office/drawing/2014/main" id="{146B1D0F-766D-5811-3D72-3EF4667B08A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Arc 6_1_1">
                <a:extLst>
                  <a:ext uri="{FF2B5EF4-FFF2-40B4-BE49-F238E27FC236}">
                    <a16:creationId xmlns:a16="http://schemas.microsoft.com/office/drawing/2014/main" id="{F3EE05FD-8197-230C-190D-01B4B930BA9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Oval 56">
                <a:extLst>
                  <a:ext uri="{FF2B5EF4-FFF2-40B4-BE49-F238E27FC236}">
                    <a16:creationId xmlns:a16="http://schemas.microsoft.com/office/drawing/2014/main" id="{0FDADBA8-2766-6061-ECEF-A31B4B83919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5" name="Rectangle: Top Corners Rounded 34">
              <a:extLst>
                <a:ext uri="{FF2B5EF4-FFF2-40B4-BE49-F238E27FC236}">
                  <a16:creationId xmlns:a16="http://schemas.microsoft.com/office/drawing/2014/main" id="{515D6CA3-1180-85A9-37CB-8CBFDF49FB80}"/>
                </a:ext>
              </a:extLst>
            </p:cNvPr>
            <p:cNvSpPr/>
            <p:nvPr/>
          </p:nvSpPr>
          <p:spPr bwMode="auto">
            <a:xfrm rot="5400000">
              <a:off x="1317059" y="11129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58" name="Group 57">
              <a:extLst>
                <a:ext uri="{FF2B5EF4-FFF2-40B4-BE49-F238E27FC236}">
                  <a16:creationId xmlns:a16="http://schemas.microsoft.com/office/drawing/2014/main" id="{1EE17908-E8BE-2F28-ECAD-46EA92102A7C}"/>
                </a:ext>
                <a:ext uri="{C183D7F6-B498-43B3-948B-1728B52AA6E4}">
                  <adec:decorative xmlns:adec="http://schemas.microsoft.com/office/drawing/2017/decorative" val="1"/>
                </a:ext>
              </a:extLst>
            </p:cNvPr>
            <p:cNvGrpSpPr>
              <a:grpSpLocks/>
            </p:cNvGrpSpPr>
            <p:nvPr/>
          </p:nvGrpSpPr>
          <p:grpSpPr>
            <a:xfrm>
              <a:off x="2810063" y="2554038"/>
              <a:ext cx="498658" cy="498658"/>
              <a:chOff x="10890332" y="1293129"/>
              <a:chExt cx="529550" cy="529550"/>
            </a:xfrm>
          </p:grpSpPr>
          <p:sp>
            <p:nvSpPr>
              <p:cNvPr id="59" name="Oval 58">
                <a:extLst>
                  <a:ext uri="{FF2B5EF4-FFF2-40B4-BE49-F238E27FC236}">
                    <a16:creationId xmlns:a16="http://schemas.microsoft.com/office/drawing/2014/main" id="{A669495B-F4F0-D713-1188-E462B003FDD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59">
                <a:extLst>
                  <a:ext uri="{FF2B5EF4-FFF2-40B4-BE49-F238E27FC236}">
                    <a16:creationId xmlns:a16="http://schemas.microsoft.com/office/drawing/2014/main" id="{D145110E-CC25-A7E9-158B-36DBC3524E97}"/>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
                <a:extLst>
                  <a:ext uri="{FF2B5EF4-FFF2-40B4-BE49-F238E27FC236}">
                    <a16:creationId xmlns:a16="http://schemas.microsoft.com/office/drawing/2014/main" id="{B2101BFE-BF5D-2C26-8814-01EB0D79224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Arc 6_1_1">
                <a:extLst>
                  <a:ext uri="{FF2B5EF4-FFF2-40B4-BE49-F238E27FC236}">
                    <a16:creationId xmlns:a16="http://schemas.microsoft.com/office/drawing/2014/main" id="{4A16C712-F557-1209-7145-E71E545DA81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Oval 62">
                <a:extLst>
                  <a:ext uri="{FF2B5EF4-FFF2-40B4-BE49-F238E27FC236}">
                    <a16:creationId xmlns:a16="http://schemas.microsoft.com/office/drawing/2014/main" id="{D0C7D4AD-5D0A-74B3-B56D-020E76F8A76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1" name="Rectangle: Top Corners Rounded 30">
              <a:extLst>
                <a:ext uri="{FF2B5EF4-FFF2-40B4-BE49-F238E27FC236}">
                  <a16:creationId xmlns:a16="http://schemas.microsoft.com/office/drawing/2014/main" id="{1884DD87-ABE2-F56C-3E3E-EA41C72917F0}"/>
                </a:ext>
              </a:extLst>
            </p:cNvPr>
            <p:cNvSpPr/>
            <p:nvPr/>
          </p:nvSpPr>
          <p:spPr bwMode="auto">
            <a:xfrm rot="5400000">
              <a:off x="1317061" y="2426659"/>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4" name="Group 63">
              <a:extLst>
                <a:ext uri="{FF2B5EF4-FFF2-40B4-BE49-F238E27FC236}">
                  <a16:creationId xmlns:a16="http://schemas.microsoft.com/office/drawing/2014/main" id="{85E78701-76CE-46E1-0DAB-F50C8D8D661C}"/>
                </a:ext>
                <a:ext uri="{C183D7F6-B498-43B3-948B-1728B52AA6E4}">
                  <adec:decorative xmlns:adec="http://schemas.microsoft.com/office/drawing/2017/decorative" val="1"/>
                </a:ext>
              </a:extLst>
            </p:cNvPr>
            <p:cNvGrpSpPr>
              <a:grpSpLocks/>
            </p:cNvGrpSpPr>
            <p:nvPr/>
          </p:nvGrpSpPr>
          <p:grpSpPr>
            <a:xfrm>
              <a:off x="2810063" y="3861986"/>
              <a:ext cx="498658" cy="498658"/>
              <a:chOff x="10890332" y="1293129"/>
              <a:chExt cx="529550" cy="529550"/>
            </a:xfrm>
          </p:grpSpPr>
          <p:sp>
            <p:nvSpPr>
              <p:cNvPr id="65" name="Oval 64">
                <a:extLst>
                  <a:ext uri="{FF2B5EF4-FFF2-40B4-BE49-F238E27FC236}">
                    <a16:creationId xmlns:a16="http://schemas.microsoft.com/office/drawing/2014/main" id="{9B8262F5-2073-EC74-0872-8582531DEAF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5">
                <a:extLst>
                  <a:ext uri="{FF2B5EF4-FFF2-40B4-BE49-F238E27FC236}">
                    <a16:creationId xmlns:a16="http://schemas.microsoft.com/office/drawing/2014/main" id="{3B26F32C-68CF-12EF-255B-84DA16F6E614}"/>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
                <a:extLst>
                  <a:ext uri="{FF2B5EF4-FFF2-40B4-BE49-F238E27FC236}">
                    <a16:creationId xmlns:a16="http://schemas.microsoft.com/office/drawing/2014/main" id="{B9E90083-3736-B1AD-71F3-45CEC003CB7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AC093B19-4215-7D5D-F75C-55771BDDDC3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6CC8E832-F56F-DDA8-3D25-F1AFFE87F2A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5" name="Rectangle: Rounded Corners 54">
              <a:extLst>
                <a:ext uri="{FF2B5EF4-FFF2-40B4-BE49-F238E27FC236}">
                  <a16:creationId xmlns:a16="http://schemas.microsoft.com/office/drawing/2014/main" id="{88D737B2-76F2-138A-2707-479B89606C36}"/>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30887"/>
          </a:xfrm>
        </p:spPr>
        <p:txBody>
          <a:bodyPr/>
          <a:lstStyle/>
          <a:p>
            <a:r>
              <a:rPr lang="en-US" sz="2800"/>
              <a:t>Design decision: </a:t>
            </a:r>
            <a:r>
              <a:rPr lang="en-GB" sz="2800"/>
              <a:t>Cross-tenant access policies – Trust settings </a:t>
            </a:r>
            <a:endParaRPr lang="en-US" sz="2800"/>
          </a:p>
        </p:txBody>
      </p:sp>
      <p:sp>
        <p:nvSpPr>
          <p:cNvPr id="46" name="Rectangle 45">
            <a:extLst>
              <a:ext uri="{FF2B5EF4-FFF2-40B4-BE49-F238E27FC236}">
                <a16:creationId xmlns:a16="http://schemas.microsoft.com/office/drawing/2014/main" id="{DEC383C4-5D85-43CA-C677-A161B343C75D}"/>
              </a:ext>
            </a:extLst>
          </p:cNvPr>
          <p:cNvSpPr/>
          <p:nvPr/>
        </p:nvSpPr>
        <p:spPr bwMode="auto">
          <a:xfrm rot="5400000">
            <a:off x="895399" y="1092429"/>
            <a:ext cx="276999" cy="990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Decisions</a:t>
            </a:r>
          </a:p>
        </p:txBody>
      </p:sp>
      <p:sp>
        <p:nvSpPr>
          <p:cNvPr id="47" name="target_2" title="Icon of a target with an arrow hitting the bullseye">
            <a:extLst>
              <a:ext uri="{FF2B5EF4-FFF2-40B4-BE49-F238E27FC236}">
                <a16:creationId xmlns:a16="http://schemas.microsoft.com/office/drawing/2014/main" id="{8F322C2F-5684-0E25-370B-224CE352E7B4}"/>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TextBox 47">
            <a:extLst>
              <a:ext uri="{FF2B5EF4-FFF2-40B4-BE49-F238E27FC236}">
                <a16:creationId xmlns:a16="http://schemas.microsoft.com/office/drawing/2014/main" id="{620DBAE2-7202-504F-7B26-C01137C039D9}"/>
              </a:ext>
            </a:extLst>
          </p:cNvPr>
          <p:cNvSpPr txBox="1">
            <a:spLocks/>
          </p:cNvSpPr>
          <p:nvPr/>
        </p:nvSpPr>
        <p:spPr>
          <a:xfrm>
            <a:off x="3525168" y="1403088"/>
            <a:ext cx="7772400" cy="369332"/>
          </a:xfrm>
          <a:prstGeom prst="rect">
            <a:avLst/>
          </a:prstGeom>
          <a:noFill/>
        </p:spPr>
        <p:txBody>
          <a:bodyPr wrap="square" lIns="0" tIns="0" rIns="0" bIns="0">
            <a:spAutoFit/>
          </a:bodyPr>
          <a:lstStyle/>
          <a:p>
            <a:pPr defTabSz="914188">
              <a:spcAft>
                <a:spcPts val="300"/>
              </a:spcAft>
              <a:defRPr/>
            </a:pPr>
            <a:r>
              <a:rPr lang="en-US" sz="1200" kern="0">
                <a:cs typeface="Segoe UI Light" panose="020B0502040204020203" pitchFamily="34" charset="0"/>
              </a:rPr>
              <a:t>Should the cross-tenant access policies – incoming trust settings be used to trust MFA and device state from other organizations? If yes, should individual settings be configured per organization? </a:t>
            </a:r>
          </a:p>
        </p:txBody>
      </p:sp>
      <p:sp>
        <p:nvSpPr>
          <p:cNvPr id="49" name="Rectangle 48">
            <a:extLst>
              <a:ext uri="{FF2B5EF4-FFF2-40B4-BE49-F238E27FC236}">
                <a16:creationId xmlns:a16="http://schemas.microsoft.com/office/drawing/2014/main" id="{50D6765F-48B7-A3E1-DAA5-7DEB264DBE20}"/>
              </a:ext>
            </a:extLst>
          </p:cNvPr>
          <p:cNvSpPr/>
          <p:nvPr/>
        </p:nvSpPr>
        <p:spPr bwMode="auto">
          <a:xfrm rot="5400000">
            <a:off x="1379505" y="1873626"/>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50" name="hand_3" title="Icon of a hand giving a thumbs-up">
            <a:extLst>
              <a:ext uri="{FF2B5EF4-FFF2-40B4-BE49-F238E27FC236}">
                <a16:creationId xmlns:a16="http://schemas.microsoft.com/office/drawing/2014/main" id="{9B90CB67-8B89-52A9-80E2-3EBD170FD2FA}"/>
              </a:ext>
            </a:extLst>
          </p:cNvPr>
          <p:cNvSpPr>
            <a:spLocks noChangeAspect="1"/>
          </p:cNvSpPr>
          <p:nvPr/>
        </p:nvSpPr>
        <p:spPr bwMode="auto">
          <a:xfrm>
            <a:off x="2918036" y="2679561"/>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TextBox 50">
            <a:extLst>
              <a:ext uri="{FF2B5EF4-FFF2-40B4-BE49-F238E27FC236}">
                <a16:creationId xmlns:a16="http://schemas.microsoft.com/office/drawing/2014/main" id="{4EB98FC9-8E2C-C0EC-B64F-810E9A2ECCD7}"/>
              </a:ext>
            </a:extLst>
          </p:cNvPr>
          <p:cNvSpPr txBox="1">
            <a:spLocks/>
          </p:cNvSpPr>
          <p:nvPr/>
        </p:nvSpPr>
        <p:spPr>
          <a:xfrm>
            <a:off x="3525168" y="2064704"/>
            <a:ext cx="7772400" cy="1661993"/>
          </a:xfrm>
          <a:prstGeom prst="rect">
            <a:avLst/>
          </a:prstGeom>
          <a:noFill/>
        </p:spPr>
        <p:txBody>
          <a:bodyPr wrap="square" lIns="0" tIns="0" rIns="0" bIns="0">
            <a:spAutoFit/>
          </a:bodyPr>
          <a:lstStyle/>
          <a:p>
            <a:pPr marL="182563" indent="-182563" defTabSz="914188">
              <a:buFont typeface="Arial" panose="020B0604020202020204" pitchFamily="34" charset="0"/>
              <a:buChar char="•"/>
              <a:defRPr/>
            </a:pPr>
            <a:r>
              <a:rPr lang="en-GB" sz="1200" kern="0">
                <a:cs typeface="Segoe UI Light" panose="020B0502040204020203" pitchFamily="34" charset="0"/>
              </a:rPr>
              <a:t>Configuring Entra ID Conditional Access to require MFA authentication for all B2B guests, </a:t>
            </a:r>
            <a:br>
              <a:rPr lang="en-GB" sz="1200" kern="0">
                <a:cs typeface="Segoe UI Light" panose="020B0502040204020203" pitchFamily="34" charset="0"/>
              </a:rPr>
            </a:br>
            <a:r>
              <a:rPr lang="en-GB" sz="1200" kern="0">
                <a:cs typeface="Segoe UI Light" panose="020B0502040204020203" pitchFamily="34" charset="0"/>
              </a:rPr>
              <a:t>then</a:t>
            </a:r>
          </a:p>
          <a:p>
            <a:pPr marL="182563" indent="-182563" defTabSz="914188">
              <a:buFont typeface="Arial" panose="020B0604020202020204" pitchFamily="34" charset="0"/>
              <a:buChar char="•"/>
              <a:defRPr/>
            </a:pPr>
            <a:r>
              <a:rPr lang="en-GB" sz="1200" kern="0">
                <a:cs typeface="Segoe UI Light" panose="020B0502040204020203" pitchFamily="34" charset="0"/>
              </a:rPr>
              <a:t>Configure the default cross-tenant access trust settings to accept incoming MFA and device claims from all organizations</a:t>
            </a:r>
          </a:p>
          <a:p>
            <a:pPr marL="182563" indent="-182563" defTabSz="914188">
              <a:buFont typeface="Arial" panose="020B0604020202020204" pitchFamily="34" charset="0"/>
              <a:buChar char="•"/>
              <a:defRPr/>
            </a:pPr>
            <a:r>
              <a:rPr lang="en-GB" sz="1200" kern="0">
                <a:cs typeface="Segoe UI Light" panose="020B0502040204020203" pitchFamily="34" charset="0"/>
              </a:rPr>
              <a:t>Use additional Conditional Access policies and authentication strengths to protect apps with higher security demands</a:t>
            </a:r>
            <a:br>
              <a:rPr lang="en-GB" sz="1200" kern="0">
                <a:cs typeface="Segoe UI Light" panose="020B0502040204020203" pitchFamily="34" charset="0"/>
              </a:rPr>
            </a:br>
            <a:r>
              <a:rPr lang="en-GB" sz="1200" kern="0">
                <a:cs typeface="Segoe UI Light" panose="020B0502040204020203" pitchFamily="34" charset="0"/>
              </a:rPr>
              <a:t>OR</a:t>
            </a:r>
          </a:p>
          <a:p>
            <a:pPr marL="182563" indent="-182563" defTabSz="914188">
              <a:buFont typeface="Arial" panose="020B0604020202020204" pitchFamily="34" charset="0"/>
              <a:buChar char="•"/>
              <a:defRPr/>
            </a:pPr>
            <a:r>
              <a:rPr lang="en-GB" sz="1200" kern="0">
                <a:cs typeface="Segoe UI Light" panose="020B0502040204020203" pitchFamily="34" charset="0"/>
              </a:rPr>
              <a:t>If MFA trust is not desired for general B2B access, use organizational settings to configure inbound trust setting</a:t>
            </a:r>
            <a:r>
              <a:rPr lang="en-US" sz="1200" kern="0">
                <a:cs typeface="Segoe UI Light" panose="020B0502040204020203" pitchFamily="34" charset="0"/>
              </a:rPr>
              <a:t>s for trusted organizations, such as other tenants in a multi-tenant organization or close business partners</a:t>
            </a:r>
          </a:p>
        </p:txBody>
      </p:sp>
      <p:sp>
        <p:nvSpPr>
          <p:cNvPr id="52" name="Rectangle 51">
            <a:extLst>
              <a:ext uri="{FF2B5EF4-FFF2-40B4-BE49-F238E27FC236}">
                <a16:creationId xmlns:a16="http://schemas.microsoft.com/office/drawing/2014/main" id="{EAB0D699-8911-CAC6-B391-23430CF517DE}"/>
              </a:ext>
            </a:extLst>
          </p:cNvPr>
          <p:cNvSpPr/>
          <p:nvPr/>
        </p:nvSpPr>
        <p:spPr bwMode="auto">
          <a:xfrm rot="5400000">
            <a:off x="1089362" y="3477498"/>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53" name="Processing_E9F5" title="Icon of two interlocked gears">
            <a:extLst>
              <a:ext uri="{FF2B5EF4-FFF2-40B4-BE49-F238E27FC236}">
                <a16:creationId xmlns:a16="http://schemas.microsoft.com/office/drawing/2014/main" id="{DB399C38-98E9-C422-AF5C-1E466EBB60B2}"/>
              </a:ext>
            </a:extLst>
          </p:cNvPr>
          <p:cNvSpPr>
            <a:spLocks noChangeAspect="1" noEditPoints="1"/>
          </p:cNvSpPr>
          <p:nvPr/>
        </p:nvSpPr>
        <p:spPr bwMode="auto">
          <a:xfrm>
            <a:off x="2918036" y="3988203"/>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a:extLst>
              <a:ext uri="{FF2B5EF4-FFF2-40B4-BE49-F238E27FC236}">
                <a16:creationId xmlns:a16="http://schemas.microsoft.com/office/drawing/2014/main" id="{81E4F356-EF07-0D05-6831-43A6B150912E}"/>
              </a:ext>
            </a:extLst>
          </p:cNvPr>
          <p:cNvSpPr txBox="1">
            <a:spLocks/>
          </p:cNvSpPr>
          <p:nvPr/>
        </p:nvSpPr>
        <p:spPr>
          <a:xfrm>
            <a:off x="3525168" y="3834316"/>
            <a:ext cx="7772400" cy="553998"/>
          </a:xfrm>
          <a:prstGeom prst="rect">
            <a:avLst/>
          </a:prstGeom>
          <a:noFill/>
        </p:spPr>
        <p:txBody>
          <a:bodyPr wrap="square" lIns="0" tIns="0" rIns="0" bIns="0">
            <a:spAutoFit/>
          </a:bodyPr>
          <a:lstStyle/>
          <a:p>
            <a:pPr defTabSz="914188">
              <a:defRPr/>
            </a:pPr>
            <a:r>
              <a:rPr lang="en-US" sz="1200" kern="0">
                <a:cs typeface="Segoe UI Light" panose="020B0502040204020203" pitchFamily="34" charset="0"/>
              </a:rPr>
              <a:t>Trusting foreign MFA and device compliance status is a trade-off for a significantly increased user experience and a reduced overhead of administration. Ensure that applications with higher security and data protection demands are secured with additional security measures, such as Conditional Access policies with authentication strength </a:t>
            </a:r>
          </a:p>
        </p:txBody>
      </p:sp>
      <p:graphicFrame>
        <p:nvGraphicFramePr>
          <p:cNvPr id="56" name="Content Placeholder 5">
            <a:extLst>
              <a:ext uri="{FF2B5EF4-FFF2-40B4-BE49-F238E27FC236}">
                <a16:creationId xmlns:a16="http://schemas.microsoft.com/office/drawing/2014/main" id="{CF9F5D8D-EC25-8BC9-AAAC-49AFEC0F36F9}"/>
              </a:ext>
            </a:extLst>
          </p:cNvPr>
          <p:cNvGraphicFramePr>
            <a:graphicFrameLocks/>
          </p:cNvGraphicFramePr>
          <p:nvPr/>
        </p:nvGraphicFramePr>
        <p:xfrm>
          <a:off x="727793" y="4832979"/>
          <a:ext cx="10732360" cy="1343823"/>
        </p:xfrm>
        <a:graphic>
          <a:graphicData uri="http://schemas.openxmlformats.org/drawingml/2006/table">
            <a:tbl>
              <a:tblPr firstRow="1" bandRow="1" bandCol="1">
                <a:tableStyleId>{7E9639D4-E3E2-4D34-9284-5A2195B3D0D7}</a:tableStyleId>
              </a:tblPr>
              <a:tblGrid>
                <a:gridCol w="6789456">
                  <a:extLst>
                    <a:ext uri="{9D8B030D-6E8A-4147-A177-3AD203B41FA5}">
                      <a16:colId xmlns:a16="http://schemas.microsoft.com/office/drawing/2014/main" val="20000"/>
                    </a:ext>
                  </a:extLst>
                </a:gridCol>
                <a:gridCol w="3942904">
                  <a:extLst>
                    <a:ext uri="{9D8B030D-6E8A-4147-A177-3AD203B41FA5}">
                      <a16:colId xmlns:a16="http://schemas.microsoft.com/office/drawing/2014/main" val="20001"/>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nSpc>
                          <a:spcPct val="100000"/>
                        </a:lnSpc>
                      </a:pPr>
                      <a:r>
                        <a:rPr lang="en-US" sz="14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nSpc>
                          <a:spcPct val="100000"/>
                        </a:lnSpc>
                      </a:pPr>
                      <a:r>
                        <a:rPr lang="en-US" sz="14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73804">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Cross-tenant access default trust settings accept MFA and device claims from other tenants?</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nSpc>
                          <a:spcPct val="100000"/>
                        </a:lnSpc>
                      </a:pPr>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3804">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Must additional organizational settings be included?</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nSpc>
                          <a:spcPct val="100000"/>
                        </a:lnSpc>
                      </a:pPr>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799266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A5912F0-0339-C23C-30EE-540D697321D3}"/>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67" name="Rectangle: Rounded Corners 66">
              <a:extLst>
                <a:ext uri="{FF2B5EF4-FFF2-40B4-BE49-F238E27FC236}">
                  <a16:creationId xmlns:a16="http://schemas.microsoft.com/office/drawing/2014/main" id="{A8FC2DB4-4828-1071-4BF4-104C9D640714}"/>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68" name="Straight Connector 67">
              <a:extLst>
                <a:ext uri="{FF2B5EF4-FFF2-40B4-BE49-F238E27FC236}">
                  <a16:creationId xmlns:a16="http://schemas.microsoft.com/office/drawing/2014/main" id="{336546F9-2F32-F1F9-03FF-D3BDCDD2E4A0}"/>
                </a:ext>
                <a:ext uri="{C183D7F6-B498-43B3-948B-1728B52AA6E4}">
                  <adec:decorative xmlns:adec="http://schemas.microsoft.com/office/drawing/2017/decorative" val="1"/>
                </a:ext>
              </a:extLst>
            </p:cNvPr>
            <p:cNvCxnSpPr>
              <a:cxnSpLocks/>
            </p:cNvCxnSpPr>
            <p:nvPr/>
          </p:nvCxnSpPr>
          <p:spPr>
            <a:xfrm>
              <a:off x="3525168" y="216843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F9E273-BBFC-3AAC-E529-8A1CCBAA8E93}"/>
                </a:ext>
                <a:ext uri="{C183D7F6-B498-43B3-948B-1728B52AA6E4}">
                  <adec:decorative xmlns:adec="http://schemas.microsoft.com/office/drawing/2017/decorative" val="1"/>
                </a:ext>
              </a:extLst>
            </p:cNvPr>
            <p:cNvCxnSpPr>
              <a:cxnSpLocks/>
            </p:cNvCxnSpPr>
            <p:nvPr/>
          </p:nvCxnSpPr>
          <p:spPr>
            <a:xfrm>
              <a:off x="3525168" y="332979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ectangle: Top Corners Rounded 62">
              <a:extLst>
                <a:ext uri="{FF2B5EF4-FFF2-40B4-BE49-F238E27FC236}">
                  <a16:creationId xmlns:a16="http://schemas.microsoft.com/office/drawing/2014/main" id="{844A87DC-122D-66BD-68E8-CD041A8B4C58}"/>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8CB51E3C-227B-3D45-9B8F-99DC9CEE9673}"/>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F14127FE-9E16-688C-8163-5746F725251C}"/>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C8B21B92-F121-5FEC-DFF4-0E1AA6873E7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D9D1366B-D2FB-DE80-0AE5-059EEF894B2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C904C9C6-7A38-E579-0245-BDFCF87FC74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9E100E21-6619-220D-8C22-95B44D389AE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9" name="Rectangle: Top Corners Rounded 58">
              <a:extLst>
                <a:ext uri="{FF2B5EF4-FFF2-40B4-BE49-F238E27FC236}">
                  <a16:creationId xmlns:a16="http://schemas.microsoft.com/office/drawing/2014/main" id="{115872C7-9959-6A9C-989F-DA091A472AA8}"/>
                </a:ext>
              </a:extLst>
            </p:cNvPr>
            <p:cNvSpPr/>
            <p:nvPr/>
          </p:nvSpPr>
          <p:spPr bwMode="auto">
            <a:xfrm rot="5400000">
              <a:off x="1317059" y="1058676"/>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0DF9CE8F-A817-8BE0-D216-00BF6262B377}"/>
                </a:ext>
                <a:ext uri="{C183D7F6-B498-43B3-948B-1728B52AA6E4}">
                  <adec:decorative xmlns:adec="http://schemas.microsoft.com/office/drawing/2017/decorative" val="1"/>
                </a:ext>
              </a:extLst>
            </p:cNvPr>
            <p:cNvGrpSpPr>
              <a:grpSpLocks/>
            </p:cNvGrpSpPr>
            <p:nvPr/>
          </p:nvGrpSpPr>
          <p:grpSpPr>
            <a:xfrm>
              <a:off x="2810063" y="2493432"/>
              <a:ext cx="498658" cy="498658"/>
              <a:chOff x="10890332" y="1293129"/>
              <a:chExt cx="529550" cy="529550"/>
            </a:xfrm>
          </p:grpSpPr>
          <p:sp>
            <p:nvSpPr>
              <p:cNvPr id="19" name="Oval 18">
                <a:extLst>
                  <a:ext uri="{FF2B5EF4-FFF2-40B4-BE49-F238E27FC236}">
                    <a16:creationId xmlns:a16="http://schemas.microsoft.com/office/drawing/2014/main" id="{9BABFD4E-2A0E-5501-D9FF-2F946964352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1E21A7A4-4B4B-2FBE-F610-3316E24BE4E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93D0645B-6E31-1B7F-091E-FB38791AF4E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2E840DF3-FD8D-E147-98C3-7B20F98B721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D16F25FF-19FB-ABCB-362B-4F7F793B382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5" name="Rectangle: Top Corners Rounded 54">
              <a:extLst>
                <a:ext uri="{FF2B5EF4-FFF2-40B4-BE49-F238E27FC236}">
                  <a16:creationId xmlns:a16="http://schemas.microsoft.com/office/drawing/2014/main" id="{7EE3DB3D-072E-4DEA-EAA8-C3282D29903F}"/>
                </a:ext>
              </a:extLst>
            </p:cNvPr>
            <p:cNvSpPr/>
            <p:nvPr/>
          </p:nvSpPr>
          <p:spPr bwMode="auto">
            <a:xfrm rot="5400000">
              <a:off x="1317061" y="2220033"/>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ACF545E2-6993-6D17-0B16-48AE57596B8B}"/>
                </a:ext>
                <a:ext uri="{C183D7F6-B498-43B3-948B-1728B52AA6E4}">
                  <adec:decorative xmlns:adec="http://schemas.microsoft.com/office/drawing/2017/decorative" val="1"/>
                </a:ext>
              </a:extLst>
            </p:cNvPr>
            <p:cNvGrpSpPr>
              <a:grpSpLocks/>
            </p:cNvGrpSpPr>
            <p:nvPr/>
          </p:nvGrpSpPr>
          <p:grpSpPr>
            <a:xfrm>
              <a:off x="2810063" y="3661144"/>
              <a:ext cx="498658" cy="498658"/>
              <a:chOff x="10890332" y="1293129"/>
              <a:chExt cx="529550" cy="529550"/>
            </a:xfrm>
          </p:grpSpPr>
          <p:sp>
            <p:nvSpPr>
              <p:cNvPr id="25" name="Oval 24">
                <a:extLst>
                  <a:ext uri="{FF2B5EF4-FFF2-40B4-BE49-F238E27FC236}">
                    <a16:creationId xmlns:a16="http://schemas.microsoft.com/office/drawing/2014/main" id="{4CF8AB7B-E871-0975-782A-6AC157A07C5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7C8226D6-92BD-9FFE-FDFE-3521710475D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F789C9E4-4045-BB52-357B-53C103BF3D4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8A38C17C-DA32-AB56-B93C-C79D2239A54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FD2FFE7D-4CF2-BC3B-4E47-D3E3900A973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9" name="Rectangle: Rounded Corners 78">
              <a:extLst>
                <a:ext uri="{FF2B5EF4-FFF2-40B4-BE49-F238E27FC236}">
                  <a16:creationId xmlns:a16="http://schemas.microsoft.com/office/drawing/2014/main" id="{8E2E5D10-DBC7-68DA-F654-AB7412E2E525}"/>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Use Insights and Reporting?</a:t>
            </a:r>
          </a:p>
        </p:txBody>
      </p:sp>
      <p:sp>
        <p:nvSpPr>
          <p:cNvPr id="70" name="Rectangle 69">
            <a:extLst>
              <a:ext uri="{FF2B5EF4-FFF2-40B4-BE49-F238E27FC236}">
                <a16:creationId xmlns:a16="http://schemas.microsoft.com/office/drawing/2014/main" id="{F0C44FF8-A165-D83D-A08C-551D800C5061}"/>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71" name="target_2" title="Icon of a target with an arrow hitting the bullseye">
            <a:extLst>
              <a:ext uri="{FF2B5EF4-FFF2-40B4-BE49-F238E27FC236}">
                <a16:creationId xmlns:a16="http://schemas.microsoft.com/office/drawing/2014/main" id="{DE03677C-9136-2894-E4C4-723B5072321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TextBox 71">
            <a:extLst>
              <a:ext uri="{FF2B5EF4-FFF2-40B4-BE49-F238E27FC236}">
                <a16:creationId xmlns:a16="http://schemas.microsoft.com/office/drawing/2014/main" id="{966DACFB-31A4-406C-3A2B-23761AA3D194}"/>
              </a:ext>
            </a:extLst>
          </p:cNvPr>
          <p:cNvSpPr txBox="1">
            <a:spLocks/>
          </p:cNvSpPr>
          <p:nvPr/>
        </p:nvSpPr>
        <p:spPr>
          <a:xfrm>
            <a:off x="3525167" y="1498320"/>
            <a:ext cx="7534115" cy="215444"/>
          </a:xfrm>
          <a:prstGeom prst="rect">
            <a:avLst/>
          </a:prstGeom>
          <a:noFill/>
        </p:spPr>
        <p:txBody>
          <a:bodyPr wrap="none" lIns="0" tIns="0" rIns="0" bIns="0">
            <a:spAutoFit/>
          </a:bodyPr>
          <a:lstStyle/>
          <a:p>
            <a:pPr defTabSz="914188">
              <a:spcAft>
                <a:spcPts val="300"/>
              </a:spcAft>
              <a:defRPr/>
            </a:pPr>
            <a:r>
              <a:rPr lang="en-US" sz="1400" kern="0">
                <a:cs typeface="Segoe UI Light" panose="020B0502040204020203" pitchFamily="34" charset="0"/>
              </a:rPr>
              <a:t>Should Insights and Reporting be used?</a:t>
            </a:r>
          </a:p>
        </p:txBody>
      </p:sp>
      <p:sp>
        <p:nvSpPr>
          <p:cNvPr id="73" name="Rectangle 72">
            <a:extLst>
              <a:ext uri="{FF2B5EF4-FFF2-40B4-BE49-F238E27FC236}">
                <a16:creationId xmlns:a16="http://schemas.microsoft.com/office/drawing/2014/main" id="{99D95316-AC4A-5B1F-79A4-F3409BD17D84}"/>
              </a:ext>
            </a:extLst>
          </p:cNvPr>
          <p:cNvSpPr/>
          <p:nvPr/>
        </p:nvSpPr>
        <p:spPr bwMode="auto">
          <a:xfrm rot="5400000">
            <a:off x="1379505" y="1819371"/>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74" name="hand_3" title="Icon of a hand giving a thumbs-up">
            <a:extLst>
              <a:ext uri="{FF2B5EF4-FFF2-40B4-BE49-F238E27FC236}">
                <a16:creationId xmlns:a16="http://schemas.microsoft.com/office/drawing/2014/main" id="{1FA8192A-4C65-104D-EB46-72D76343743F}"/>
              </a:ext>
            </a:extLst>
          </p:cNvPr>
          <p:cNvSpPr>
            <a:spLocks noChangeAspect="1"/>
          </p:cNvSpPr>
          <p:nvPr/>
        </p:nvSpPr>
        <p:spPr bwMode="auto">
          <a:xfrm>
            <a:off x="2918036" y="2625306"/>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TextBox 74">
            <a:extLst>
              <a:ext uri="{FF2B5EF4-FFF2-40B4-BE49-F238E27FC236}">
                <a16:creationId xmlns:a16="http://schemas.microsoft.com/office/drawing/2014/main" id="{042A8A0F-08AA-8084-5358-11A8389FA42A}"/>
              </a:ext>
            </a:extLst>
          </p:cNvPr>
          <p:cNvSpPr txBox="1">
            <a:spLocks/>
          </p:cNvSpPr>
          <p:nvPr/>
        </p:nvSpPr>
        <p:spPr>
          <a:xfrm>
            <a:off x="3525168" y="2556883"/>
            <a:ext cx="7534114" cy="430887"/>
          </a:xfrm>
          <a:prstGeom prst="rect">
            <a:avLst/>
          </a:prstGeom>
          <a:noFill/>
        </p:spPr>
        <p:txBody>
          <a:bodyPr wrap="square" lIns="0" tIns="0" rIns="0" bIns="0">
            <a:spAutoFit/>
          </a:bodyPr>
          <a:lstStyle/>
          <a:p>
            <a:pPr defTabSz="914188">
              <a:spcAft>
                <a:spcPts val="300"/>
              </a:spcAft>
              <a:defRPr/>
            </a:pPr>
            <a:r>
              <a:rPr lang="en-US" sz="1400" kern="0">
                <a:cs typeface="Segoe UI Light" panose="020B0502040204020203" pitchFamily="34" charset="0"/>
              </a:rPr>
              <a:t>Use Insights and Reporting to track implications of new Conditional Access policies across scale and to verify/document that existing policies work as expected</a:t>
            </a:r>
          </a:p>
        </p:txBody>
      </p:sp>
      <p:sp>
        <p:nvSpPr>
          <p:cNvPr id="76" name="Rectangle 75">
            <a:extLst>
              <a:ext uri="{FF2B5EF4-FFF2-40B4-BE49-F238E27FC236}">
                <a16:creationId xmlns:a16="http://schemas.microsoft.com/office/drawing/2014/main" id="{1F6C2ECE-6190-237F-9FFF-79B79B7C5C15}"/>
              </a:ext>
            </a:extLst>
          </p:cNvPr>
          <p:cNvSpPr/>
          <p:nvPr/>
        </p:nvSpPr>
        <p:spPr bwMode="auto">
          <a:xfrm rot="5400000">
            <a:off x="1089362" y="3270873"/>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7" name="Processing_E9F5" title="Icon of two interlocked gears">
            <a:extLst>
              <a:ext uri="{FF2B5EF4-FFF2-40B4-BE49-F238E27FC236}">
                <a16:creationId xmlns:a16="http://schemas.microsoft.com/office/drawing/2014/main" id="{209355FB-1389-B74B-D09B-3C7813E8CC87}"/>
              </a:ext>
            </a:extLst>
          </p:cNvPr>
          <p:cNvSpPr>
            <a:spLocks noChangeAspect="1" noEditPoints="1"/>
          </p:cNvSpPr>
          <p:nvPr/>
        </p:nvSpPr>
        <p:spPr bwMode="auto">
          <a:xfrm>
            <a:off x="2918036" y="3787360"/>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extBox 77">
            <a:extLst>
              <a:ext uri="{FF2B5EF4-FFF2-40B4-BE49-F238E27FC236}">
                <a16:creationId xmlns:a16="http://schemas.microsoft.com/office/drawing/2014/main" id="{1B962FB3-875C-8728-2FE3-46DE6C900444}"/>
              </a:ext>
            </a:extLst>
          </p:cNvPr>
          <p:cNvSpPr txBox="1">
            <a:spLocks/>
          </p:cNvSpPr>
          <p:nvPr/>
        </p:nvSpPr>
        <p:spPr>
          <a:xfrm>
            <a:off x="3525168" y="3797809"/>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Entra ID sign-in logs must be forwarded to a Log Analytics workspace</a:t>
            </a:r>
          </a:p>
        </p:txBody>
      </p:sp>
      <p:graphicFrame>
        <p:nvGraphicFramePr>
          <p:cNvPr id="80" name="Content Placeholder 5">
            <a:extLst>
              <a:ext uri="{FF2B5EF4-FFF2-40B4-BE49-F238E27FC236}">
                <a16:creationId xmlns:a16="http://schemas.microsoft.com/office/drawing/2014/main" id="{EB1667B7-E8A8-63B1-BDA5-E441A0CDC6FA}"/>
              </a:ext>
              <a:ext uri="{C183D7F6-B498-43B3-948B-1728B52AA6E4}">
                <adec:decorative xmlns:adec="http://schemas.microsoft.com/office/drawing/2017/decorative" val="0"/>
              </a:ext>
            </a:extLst>
          </p:cNvPr>
          <p:cNvGraphicFramePr>
            <a:graphicFrameLocks/>
          </p:cNvGraphicFramePr>
          <p:nvPr/>
        </p:nvGraphicFramePr>
        <p:xfrm>
          <a:off x="727793" y="4830593"/>
          <a:ext cx="10732360" cy="1299509"/>
        </p:xfrm>
        <a:graphic>
          <a:graphicData uri="http://schemas.openxmlformats.org/drawingml/2006/table">
            <a:tbl>
              <a:tblPr firstRow="1" bandRow="1" bandCol="1">
                <a:tableStyleId>{7E9639D4-E3E2-4D34-9284-5A2195B3D0D7}</a:tableStyleId>
              </a:tblPr>
              <a:tblGrid>
                <a:gridCol w="6059327">
                  <a:extLst>
                    <a:ext uri="{9D8B030D-6E8A-4147-A177-3AD203B41FA5}">
                      <a16:colId xmlns:a16="http://schemas.microsoft.com/office/drawing/2014/main" val="20000"/>
                    </a:ext>
                  </a:extLst>
                </a:gridCol>
                <a:gridCol w="4673033">
                  <a:extLst>
                    <a:ext uri="{9D8B030D-6E8A-4147-A177-3AD203B41FA5}">
                      <a16:colId xmlns:a16="http://schemas.microsoft.com/office/drawing/2014/main" val="20001"/>
                    </a:ext>
                  </a:extLst>
                </a:gridCol>
              </a:tblGrid>
              <a:tr h="40049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6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6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20100">
                <a:tc>
                  <a:txBody>
                    <a:bodyPr/>
                    <a:lstStyle/>
                    <a:p>
                      <a:pPr marL="0" marR="0" algn="l">
                        <a:lnSpc>
                          <a:spcPct val="100000"/>
                        </a:lnSpc>
                        <a:spcBef>
                          <a:spcPts val="600"/>
                        </a:spcBef>
                        <a:spcAft>
                          <a:spcPts val="600"/>
                        </a:spcAft>
                      </a:pPr>
                      <a:r>
                        <a:rPr lang="en-US" sz="1400" b="0">
                          <a:solidFill>
                            <a:schemeClr val="tx1"/>
                          </a:solidFill>
                          <a:effectLst/>
                          <a:latin typeface="+mn-lt"/>
                          <a:ea typeface="Times New Roman" panose="02020603050405020304" pitchFamily="18" charset="0"/>
                          <a:cs typeface="Arial" panose="020B0604020202020204" pitchFamily="34" charset="0"/>
                        </a:rPr>
                        <a:t>Do you want to use Insights and Reporting?</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nSpc>
                          <a:spcPct val="100000"/>
                        </a:lnSpc>
                      </a:pPr>
                      <a:endParaRPr lang="en-US" sz="14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8918">
                <a:tc>
                  <a:txBody>
                    <a:bodyPr/>
                    <a:lstStyle/>
                    <a:p>
                      <a:pPr marL="0" marR="0" algn="l">
                        <a:lnSpc>
                          <a:spcPct val="100000"/>
                        </a:lnSpc>
                        <a:spcBef>
                          <a:spcPts val="600"/>
                        </a:spcBef>
                        <a:spcAft>
                          <a:spcPts val="600"/>
                        </a:spcAft>
                      </a:pPr>
                      <a:r>
                        <a:rPr lang="en-US" sz="1400" b="0">
                          <a:solidFill>
                            <a:schemeClr val="tx1"/>
                          </a:solidFill>
                          <a:effectLst/>
                          <a:latin typeface="+mn-lt"/>
                          <a:ea typeface="Times New Roman" panose="02020603050405020304" pitchFamily="18" charset="0"/>
                          <a:cs typeface="Arial" panose="020B0604020202020204" pitchFamily="34" charset="0"/>
                        </a:rPr>
                        <a:t>Are Entra ID sign-in logs already being forwarded to a Log Analytics workspace?</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nSpc>
                          <a:spcPct val="100000"/>
                        </a:lnSpc>
                      </a:pPr>
                      <a:endParaRPr lang="en-US" sz="14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6603893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5A4FED-0777-D3A0-894B-65ED6A13E39F}"/>
              </a:ext>
              <a:ext uri="{C183D7F6-B498-43B3-948B-1728B52AA6E4}">
                <adec:decorative xmlns:adec="http://schemas.microsoft.com/office/drawing/2017/decorative" val="1"/>
              </a:ext>
            </a:extLst>
          </p:cNvPr>
          <p:cNvGrpSpPr/>
          <p:nvPr/>
        </p:nvGrpSpPr>
        <p:grpSpPr>
          <a:xfrm>
            <a:off x="-6" y="1157877"/>
            <a:ext cx="11614272" cy="5118112"/>
            <a:chOff x="-6" y="1157877"/>
            <a:chExt cx="11614272" cy="5118112"/>
          </a:xfrm>
        </p:grpSpPr>
        <p:sp>
          <p:nvSpPr>
            <p:cNvPr id="83" name="Rectangle: Rounded Corners 82">
              <a:extLst>
                <a:ext uri="{FF2B5EF4-FFF2-40B4-BE49-F238E27FC236}">
                  <a16:creationId xmlns:a16="http://schemas.microsoft.com/office/drawing/2014/main" id="{5DD26C66-0778-39E1-CEB2-0B8942325BE7}"/>
                </a:ext>
                <a:ext uri="{C183D7F6-B498-43B3-948B-1728B52AA6E4}">
                  <adec:decorative xmlns:adec="http://schemas.microsoft.com/office/drawing/2017/decorative" val="1"/>
                </a:ext>
              </a:extLst>
            </p:cNvPr>
            <p:cNvSpPr/>
            <p:nvPr/>
          </p:nvSpPr>
          <p:spPr bwMode="auto">
            <a:xfrm rot="5400000" flipH="1" flipV="1">
              <a:off x="5473961" y="-1845931"/>
              <a:ext cx="3125972"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84" name="Straight Connector 83">
              <a:extLst>
                <a:ext uri="{FF2B5EF4-FFF2-40B4-BE49-F238E27FC236}">
                  <a16:creationId xmlns:a16="http://schemas.microsoft.com/office/drawing/2014/main" id="{CE981AE0-B3D5-5985-19CE-E5DFAC5CF2BD}"/>
                </a:ext>
                <a:ext uri="{C183D7F6-B498-43B3-948B-1728B52AA6E4}">
                  <adec:decorative xmlns:adec="http://schemas.microsoft.com/office/drawing/2017/decorative" val="1"/>
                </a:ext>
              </a:extLst>
            </p:cNvPr>
            <p:cNvCxnSpPr>
              <a:cxnSpLocks/>
            </p:cNvCxnSpPr>
            <p:nvPr/>
          </p:nvCxnSpPr>
          <p:spPr>
            <a:xfrm>
              <a:off x="3525168" y="201592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DDE448-4B0A-3556-1A3B-4CC5C4DE5BAE}"/>
                </a:ext>
                <a:ext uri="{C183D7F6-B498-43B3-948B-1728B52AA6E4}">
                  <adec:decorative xmlns:adec="http://schemas.microsoft.com/office/drawing/2017/decorative" val="1"/>
                </a:ext>
              </a:extLst>
            </p:cNvPr>
            <p:cNvCxnSpPr>
              <a:cxnSpLocks/>
            </p:cNvCxnSpPr>
            <p:nvPr/>
          </p:nvCxnSpPr>
          <p:spPr>
            <a:xfrm>
              <a:off x="3525168" y="3290441"/>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Top Corners Rounded 78">
              <a:extLst>
                <a:ext uri="{FF2B5EF4-FFF2-40B4-BE49-F238E27FC236}">
                  <a16:creationId xmlns:a16="http://schemas.microsoft.com/office/drawing/2014/main" id="{3E56C2E2-8B27-B06A-93F8-15E63BF65C15}"/>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9" name="Group 8">
              <a:extLst>
                <a:ext uri="{FF2B5EF4-FFF2-40B4-BE49-F238E27FC236}">
                  <a16:creationId xmlns:a16="http://schemas.microsoft.com/office/drawing/2014/main" id="{B41A5779-C880-4BB9-1BC4-BC1CDB63312A}"/>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0" name="Oval 9">
                <a:extLst>
                  <a:ext uri="{FF2B5EF4-FFF2-40B4-BE49-F238E27FC236}">
                    <a16:creationId xmlns:a16="http://schemas.microsoft.com/office/drawing/2014/main" id="{1EA13F43-9D37-19F5-41C7-93AA74D5FE4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1" name="Arc 10">
                <a:extLst>
                  <a:ext uri="{FF2B5EF4-FFF2-40B4-BE49-F238E27FC236}">
                    <a16:creationId xmlns:a16="http://schemas.microsoft.com/office/drawing/2014/main" id="{7B21562D-EFCC-BF4D-E99D-63CE76543B3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2" name="Arc 6_1">
                <a:extLst>
                  <a:ext uri="{FF2B5EF4-FFF2-40B4-BE49-F238E27FC236}">
                    <a16:creationId xmlns:a16="http://schemas.microsoft.com/office/drawing/2014/main" id="{969D2332-C44C-2BC5-E7D8-DF5F8A250F6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Arc 6_1_1">
                <a:extLst>
                  <a:ext uri="{FF2B5EF4-FFF2-40B4-BE49-F238E27FC236}">
                    <a16:creationId xmlns:a16="http://schemas.microsoft.com/office/drawing/2014/main" id="{1F9C5592-DB1D-1DE0-BF0A-763AA6AC4EB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1" name="Oval 30">
                <a:extLst>
                  <a:ext uri="{FF2B5EF4-FFF2-40B4-BE49-F238E27FC236}">
                    <a16:creationId xmlns:a16="http://schemas.microsoft.com/office/drawing/2014/main" id="{A8DC4416-1570-B237-F504-3CB7EDF520E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5" name="Rectangle: Top Corners Rounded 74">
              <a:extLst>
                <a:ext uri="{FF2B5EF4-FFF2-40B4-BE49-F238E27FC236}">
                  <a16:creationId xmlns:a16="http://schemas.microsoft.com/office/drawing/2014/main" id="{71B1F4D0-22BC-B5D0-FBEE-A297CB766ABA}"/>
                </a:ext>
              </a:extLst>
            </p:cNvPr>
            <p:cNvSpPr/>
            <p:nvPr/>
          </p:nvSpPr>
          <p:spPr bwMode="auto">
            <a:xfrm rot="5400000">
              <a:off x="1317059" y="962745"/>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32" name="Group 31">
              <a:extLst>
                <a:ext uri="{FF2B5EF4-FFF2-40B4-BE49-F238E27FC236}">
                  <a16:creationId xmlns:a16="http://schemas.microsoft.com/office/drawing/2014/main" id="{DD564F4E-F27C-523D-8889-7A5E37115B98}"/>
                </a:ext>
                <a:ext uri="{C183D7F6-B498-43B3-948B-1728B52AA6E4}">
                  <adec:decorative xmlns:adec="http://schemas.microsoft.com/office/drawing/2017/decorative" val="1"/>
                </a:ext>
              </a:extLst>
            </p:cNvPr>
            <p:cNvGrpSpPr>
              <a:grpSpLocks/>
            </p:cNvGrpSpPr>
            <p:nvPr/>
          </p:nvGrpSpPr>
          <p:grpSpPr>
            <a:xfrm>
              <a:off x="2810063" y="2403853"/>
              <a:ext cx="498658" cy="498658"/>
              <a:chOff x="10890332" y="1293129"/>
              <a:chExt cx="529550" cy="529550"/>
            </a:xfrm>
          </p:grpSpPr>
          <p:sp>
            <p:nvSpPr>
              <p:cNvPr id="33" name="Oval 32">
                <a:extLst>
                  <a:ext uri="{FF2B5EF4-FFF2-40B4-BE49-F238E27FC236}">
                    <a16:creationId xmlns:a16="http://schemas.microsoft.com/office/drawing/2014/main" id="{7412B8B7-B8DC-A5FB-5D68-62103387077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4" name="Arc 33">
                <a:extLst>
                  <a:ext uri="{FF2B5EF4-FFF2-40B4-BE49-F238E27FC236}">
                    <a16:creationId xmlns:a16="http://schemas.microsoft.com/office/drawing/2014/main" id="{6675AE3F-317E-9432-FF51-D8BBA70F647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5" name="Arc 6_1">
                <a:extLst>
                  <a:ext uri="{FF2B5EF4-FFF2-40B4-BE49-F238E27FC236}">
                    <a16:creationId xmlns:a16="http://schemas.microsoft.com/office/drawing/2014/main" id="{EDCAABFC-3BC2-359C-3F79-0F442A92F181}"/>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6" name="Arc 6_1_1">
                <a:extLst>
                  <a:ext uri="{FF2B5EF4-FFF2-40B4-BE49-F238E27FC236}">
                    <a16:creationId xmlns:a16="http://schemas.microsoft.com/office/drawing/2014/main" id="{4F9AC51A-3DAF-ADA2-E2DC-353EC8B89AD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7" name="Oval 36">
                <a:extLst>
                  <a:ext uri="{FF2B5EF4-FFF2-40B4-BE49-F238E27FC236}">
                    <a16:creationId xmlns:a16="http://schemas.microsoft.com/office/drawing/2014/main" id="{1A37E738-562C-7B94-357D-CBC3E6DD578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1" name="Rectangle: Top Corners Rounded 70">
              <a:extLst>
                <a:ext uri="{FF2B5EF4-FFF2-40B4-BE49-F238E27FC236}">
                  <a16:creationId xmlns:a16="http://schemas.microsoft.com/office/drawing/2014/main" id="{DDDD4E7D-6667-F7D4-7F29-E4A7676FE481}"/>
                </a:ext>
              </a:extLst>
            </p:cNvPr>
            <p:cNvSpPr/>
            <p:nvPr/>
          </p:nvSpPr>
          <p:spPr bwMode="auto">
            <a:xfrm rot="5400000">
              <a:off x="1317061" y="2021820"/>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38" name="Group 37">
              <a:extLst>
                <a:ext uri="{FF2B5EF4-FFF2-40B4-BE49-F238E27FC236}">
                  <a16:creationId xmlns:a16="http://schemas.microsoft.com/office/drawing/2014/main" id="{A8AFFF40-B9CF-184B-E584-16DDE9292898}"/>
                </a:ext>
                <a:ext uri="{C183D7F6-B498-43B3-948B-1728B52AA6E4}">
                  <adec:decorative xmlns:adec="http://schemas.microsoft.com/office/drawing/2017/decorative" val="1"/>
                </a:ext>
              </a:extLst>
            </p:cNvPr>
            <p:cNvGrpSpPr>
              <a:grpSpLocks/>
            </p:cNvGrpSpPr>
            <p:nvPr/>
          </p:nvGrpSpPr>
          <p:grpSpPr>
            <a:xfrm>
              <a:off x="2810063" y="3462929"/>
              <a:ext cx="498658" cy="498658"/>
              <a:chOff x="10890332" y="1293129"/>
              <a:chExt cx="529550" cy="529550"/>
            </a:xfrm>
          </p:grpSpPr>
          <p:sp>
            <p:nvSpPr>
              <p:cNvPr id="39" name="Oval 38">
                <a:extLst>
                  <a:ext uri="{FF2B5EF4-FFF2-40B4-BE49-F238E27FC236}">
                    <a16:creationId xmlns:a16="http://schemas.microsoft.com/office/drawing/2014/main" id="{4F6FF7D3-83A1-EE7C-CFFD-97521BB5869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0" name="Arc 39">
                <a:extLst>
                  <a:ext uri="{FF2B5EF4-FFF2-40B4-BE49-F238E27FC236}">
                    <a16:creationId xmlns:a16="http://schemas.microsoft.com/office/drawing/2014/main" id="{F8E9B0DC-A8EE-A4C9-F90E-FAEECA65BD40}"/>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1" name="Arc 6_1">
                <a:extLst>
                  <a:ext uri="{FF2B5EF4-FFF2-40B4-BE49-F238E27FC236}">
                    <a16:creationId xmlns:a16="http://schemas.microsoft.com/office/drawing/2014/main" id="{10153D34-7C34-5710-8938-0499BA544171}"/>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2" name="Arc 6_1_1">
                <a:extLst>
                  <a:ext uri="{FF2B5EF4-FFF2-40B4-BE49-F238E27FC236}">
                    <a16:creationId xmlns:a16="http://schemas.microsoft.com/office/drawing/2014/main" id="{AF063F0C-5A4E-9D97-FDC8-A1ED61C68C8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Oval 42">
                <a:extLst>
                  <a:ext uri="{FF2B5EF4-FFF2-40B4-BE49-F238E27FC236}">
                    <a16:creationId xmlns:a16="http://schemas.microsoft.com/office/drawing/2014/main" id="{68FEC53B-98EA-8086-4F39-32D4B61914E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114" name="Freeform: Shape 113">
              <a:extLst>
                <a:ext uri="{FF2B5EF4-FFF2-40B4-BE49-F238E27FC236}">
                  <a16:creationId xmlns:a16="http://schemas.microsoft.com/office/drawing/2014/main" id="{95403CAB-B629-4E0C-428C-E93CB907543A}"/>
                </a:ext>
                <a:ext uri="{C183D7F6-B498-43B3-948B-1728B52AA6E4}">
                  <adec:decorative xmlns:adec="http://schemas.microsoft.com/office/drawing/2017/decorative" val="1"/>
                </a:ext>
              </a:extLst>
            </p:cNvPr>
            <p:cNvSpPr/>
            <p:nvPr/>
          </p:nvSpPr>
          <p:spPr bwMode="auto">
            <a:xfrm flipH="1">
              <a:off x="589293" y="4619405"/>
              <a:ext cx="5785492" cy="1656584"/>
            </a:xfrm>
            <a:custGeom>
              <a:avLst/>
              <a:gdLst>
                <a:gd name="connsiteX0" fmla="*/ 0 w 5785492"/>
                <a:gd name="connsiteY0" fmla="*/ 0 h 1656584"/>
                <a:gd name="connsiteX1" fmla="*/ 0 w 5785492"/>
                <a:gd name="connsiteY1" fmla="*/ 1656584 h 1656584"/>
                <a:gd name="connsiteX2" fmla="*/ 5671520 w 5785492"/>
                <a:gd name="connsiteY2" fmla="*/ 1656584 h 1656584"/>
                <a:gd name="connsiteX3" fmla="*/ 5785492 w 5785492"/>
                <a:gd name="connsiteY3" fmla="*/ 1542612 h 1656584"/>
                <a:gd name="connsiteX4" fmla="*/ 5785492 w 5785492"/>
                <a:gd name="connsiteY4" fmla="*/ 143675 h 1656584"/>
                <a:gd name="connsiteX5" fmla="*/ 178698 w 5785492"/>
                <a:gd name="connsiteY5" fmla="*/ 143676 h 1656584"/>
                <a:gd name="connsiteX6" fmla="*/ 5880 w 5785492"/>
                <a:gd name="connsiteY6" fmla="*/ 29125 h 16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492" h="1656584">
                  <a:moveTo>
                    <a:pt x="0" y="0"/>
                  </a:moveTo>
                  <a:lnTo>
                    <a:pt x="0" y="1656584"/>
                  </a:lnTo>
                  <a:lnTo>
                    <a:pt x="5671520" y="1656584"/>
                  </a:lnTo>
                  <a:cubicBezTo>
                    <a:pt x="5734465" y="1656584"/>
                    <a:pt x="5785492" y="1605557"/>
                    <a:pt x="5785492" y="1542612"/>
                  </a:cubicBezTo>
                  <a:lnTo>
                    <a:pt x="5785492" y="143675"/>
                  </a:lnTo>
                  <a:cubicBezTo>
                    <a:pt x="3916561" y="143675"/>
                    <a:pt x="2047629" y="143676"/>
                    <a:pt x="178698" y="143676"/>
                  </a:cubicBezTo>
                  <a:cubicBezTo>
                    <a:pt x="101009" y="143676"/>
                    <a:pt x="34353" y="96442"/>
                    <a:pt x="5880" y="29125"/>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329184" rIns="91440" bIns="274320" numCol="1" spcCol="0" rtlCol="0" fromWordArt="0" anchor="t" anchorCtr="0" forceAA="0" compatLnSpc="1">
              <a:prstTxWarp prst="textNoShape">
                <a:avLst/>
              </a:prstTxWarp>
              <a:noAutofit/>
            </a:bodyPr>
            <a:lstStyle/>
            <a:p>
              <a:pPr defTabSz="914188">
                <a:spcAft>
                  <a:spcPts val="2400"/>
                </a:spcAft>
                <a:defRPr/>
              </a:pPr>
              <a:endParaRPr lang="en-US" sz="1400" kern="0">
                <a:solidFill>
                  <a:schemeClr val="tx1"/>
                </a:solidFill>
                <a:cs typeface="Segoe UI Light" panose="020B0502040204020203" pitchFamily="34" charset="0"/>
              </a:endParaRPr>
            </a:p>
          </p:txBody>
        </p:sp>
        <p:sp>
          <p:nvSpPr>
            <p:cNvPr id="116" name="Freeform: Shape 115">
              <a:extLst>
                <a:ext uri="{FF2B5EF4-FFF2-40B4-BE49-F238E27FC236}">
                  <a16:creationId xmlns:a16="http://schemas.microsoft.com/office/drawing/2014/main" id="{672136E7-402D-87B8-B354-88F034E613C3}"/>
                </a:ext>
                <a:ext uri="{C183D7F6-B498-43B3-948B-1728B52AA6E4}">
                  <adec:decorative xmlns:adec="http://schemas.microsoft.com/office/drawing/2017/decorative" val="1"/>
                </a:ext>
              </a:extLst>
            </p:cNvPr>
            <p:cNvSpPr>
              <a:spLocks/>
            </p:cNvSpPr>
            <p:nvPr/>
          </p:nvSpPr>
          <p:spPr bwMode="auto">
            <a:xfrm flipH="1">
              <a:off x="6553811" y="4539028"/>
              <a:ext cx="5060455" cy="1736961"/>
            </a:xfrm>
            <a:custGeom>
              <a:avLst/>
              <a:gdLst>
                <a:gd name="connsiteX0" fmla="*/ 377 w 5060455"/>
                <a:gd name="connsiteY0" fmla="*/ 0 h 1736961"/>
                <a:gd name="connsiteX1" fmla="*/ 0 w 5060455"/>
                <a:gd name="connsiteY1" fmla="*/ 1868 h 1736961"/>
                <a:gd name="connsiteX2" fmla="*/ 0 w 5060455"/>
                <a:gd name="connsiteY2" fmla="*/ 1736961 h 1736961"/>
                <a:gd name="connsiteX3" fmla="*/ 4944071 w 5060455"/>
                <a:gd name="connsiteY3" fmla="*/ 1736961 h 1736961"/>
                <a:gd name="connsiteX4" fmla="*/ 5060455 w 5060455"/>
                <a:gd name="connsiteY4" fmla="*/ 1620577 h 1736961"/>
                <a:gd name="connsiteX5" fmla="*/ 5060455 w 5060455"/>
                <a:gd name="connsiteY5" fmla="*/ 185687 h 1736961"/>
                <a:gd name="connsiteX6" fmla="*/ 187557 w 5060455"/>
                <a:gd name="connsiteY6" fmla="*/ 185688 h 1736961"/>
                <a:gd name="connsiteX7" fmla="*/ 14739 w 5060455"/>
                <a:gd name="connsiteY7" fmla="*/ 71137 h 173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0455" h="1736961">
                  <a:moveTo>
                    <a:pt x="377" y="0"/>
                  </a:moveTo>
                  <a:lnTo>
                    <a:pt x="0" y="1868"/>
                  </a:lnTo>
                  <a:lnTo>
                    <a:pt x="0" y="1736961"/>
                  </a:lnTo>
                  <a:lnTo>
                    <a:pt x="4944071" y="1736961"/>
                  </a:lnTo>
                  <a:cubicBezTo>
                    <a:pt x="5008348" y="1736961"/>
                    <a:pt x="5060455" y="1684854"/>
                    <a:pt x="5060455" y="1620577"/>
                  </a:cubicBezTo>
                  <a:lnTo>
                    <a:pt x="5060455" y="185687"/>
                  </a:lnTo>
                  <a:cubicBezTo>
                    <a:pt x="3436156" y="185687"/>
                    <a:pt x="1811856" y="185688"/>
                    <a:pt x="187557" y="185688"/>
                  </a:cubicBezTo>
                  <a:cubicBezTo>
                    <a:pt x="109868" y="185688"/>
                    <a:pt x="43212" y="138454"/>
                    <a:pt x="14739" y="71137"/>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329184" rIns="91440" bIns="274320" numCol="1" spcCol="0" rtlCol="0" fromWordArt="0" anchor="t" anchorCtr="0" forceAA="0" compatLnSpc="1">
              <a:prstTxWarp prst="textNoShape">
                <a:avLst/>
              </a:prstTxWarp>
              <a:noAutofit/>
            </a:bodyPr>
            <a:lstStyle/>
            <a:p>
              <a:pPr defTabSz="914188">
                <a:defRPr/>
              </a:pPr>
              <a:endParaRPr lang="en-US" sz="1400" kern="0">
                <a:solidFill>
                  <a:schemeClr val="tx1"/>
                </a:solidFill>
                <a:cs typeface="Segoe UI Light" panose="020B0502040204020203" pitchFamily="34" charset="0"/>
              </a:endParaRPr>
            </a:p>
          </p:txBody>
        </p:sp>
      </p:grpSp>
      <p:sp>
        <p:nvSpPr>
          <p:cNvPr id="4" name="Title 3">
            <a:extLst>
              <a:ext uri="{FF2B5EF4-FFF2-40B4-BE49-F238E27FC236}">
                <a16:creationId xmlns:a16="http://schemas.microsoft.com/office/drawing/2014/main" id="{D42A18BE-D69F-4481-8655-FBF53A63C0A4}"/>
              </a:ext>
            </a:extLst>
          </p:cNvPr>
          <p:cNvSpPr>
            <a:spLocks noGrp="1"/>
          </p:cNvSpPr>
          <p:nvPr>
            <p:ph type="title"/>
          </p:nvPr>
        </p:nvSpPr>
        <p:spPr>
          <a:xfrm>
            <a:off x="588963" y="457200"/>
            <a:ext cx="11017250" cy="492443"/>
          </a:xfrm>
        </p:spPr>
        <p:txBody>
          <a:bodyPr/>
          <a:lstStyle/>
          <a:p>
            <a:r>
              <a:rPr lang="en-US" sz="3200"/>
              <a:t>Design decision: Categorize apps based on business impact</a:t>
            </a:r>
          </a:p>
        </p:txBody>
      </p:sp>
      <p:sp>
        <p:nvSpPr>
          <p:cNvPr id="86" name="Rectangle 85">
            <a:extLst>
              <a:ext uri="{FF2B5EF4-FFF2-40B4-BE49-F238E27FC236}">
                <a16:creationId xmlns:a16="http://schemas.microsoft.com/office/drawing/2014/main" id="{928474EF-C061-5D9F-FB2E-EFF1BC087310}"/>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87" name="target_2" title="Icon of a target with an arrow hitting the bullseye">
            <a:extLst>
              <a:ext uri="{FF2B5EF4-FFF2-40B4-BE49-F238E27FC236}">
                <a16:creationId xmlns:a16="http://schemas.microsoft.com/office/drawing/2014/main" id="{07942A48-9D5B-B832-4C86-E6F569E6D05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8" name="TextBox 87">
            <a:extLst>
              <a:ext uri="{FF2B5EF4-FFF2-40B4-BE49-F238E27FC236}">
                <a16:creationId xmlns:a16="http://schemas.microsoft.com/office/drawing/2014/main" id="{7C5BBFF3-8DCD-1BBF-80DA-AB5D46592DC5}"/>
              </a:ext>
            </a:extLst>
          </p:cNvPr>
          <p:cNvSpPr txBox="1"/>
          <p:nvPr/>
        </p:nvSpPr>
        <p:spPr>
          <a:xfrm>
            <a:off x="3525168" y="1378664"/>
            <a:ext cx="7772400" cy="430887"/>
          </a:xfrm>
          <a:prstGeom prst="rect">
            <a:avLst/>
          </a:prstGeom>
          <a:noFill/>
        </p:spPr>
        <p:txBody>
          <a:bodyPr wrap="square" lIns="0" tIns="0" rIns="0" bIns="0">
            <a:spAutoFit/>
          </a:bodyPr>
          <a:lstStyle/>
          <a:p>
            <a:pPr defTabSz="914188">
              <a:spcAft>
                <a:spcPts val="300"/>
              </a:spcAft>
              <a:defRPr/>
            </a:pPr>
            <a:r>
              <a:rPr lang="en-US" sz="1400" kern="0">
                <a:cs typeface="Segoe UI Light" panose="020B0502040204020203" pitchFamily="34" charset="0"/>
              </a:rPr>
              <a:t>What is the impact of each cloud applications to the business? What data is being processed? What reputational damage can occur? What is the risk when specific users access the applications?</a:t>
            </a:r>
          </a:p>
        </p:txBody>
      </p:sp>
      <p:sp>
        <p:nvSpPr>
          <p:cNvPr id="89" name="Rectangle 88">
            <a:extLst>
              <a:ext uri="{FF2B5EF4-FFF2-40B4-BE49-F238E27FC236}">
                <a16:creationId xmlns:a16="http://schemas.microsoft.com/office/drawing/2014/main" id="{F1BBD686-A55D-E774-14FC-F5EB2E6BFEBE}"/>
              </a:ext>
            </a:extLst>
          </p:cNvPr>
          <p:cNvSpPr/>
          <p:nvPr/>
        </p:nvSpPr>
        <p:spPr bwMode="auto">
          <a:xfrm rot="5400000">
            <a:off x="1380205" y="1723440"/>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90" name="hand_3" title="Icon of a hand giving a thumbs-up">
            <a:extLst>
              <a:ext uri="{FF2B5EF4-FFF2-40B4-BE49-F238E27FC236}">
                <a16:creationId xmlns:a16="http://schemas.microsoft.com/office/drawing/2014/main" id="{71FFD490-D417-2667-3081-9D30BF401216}"/>
              </a:ext>
            </a:extLst>
          </p:cNvPr>
          <p:cNvSpPr>
            <a:spLocks noChangeAspect="1"/>
          </p:cNvSpPr>
          <p:nvPr/>
        </p:nvSpPr>
        <p:spPr bwMode="auto">
          <a:xfrm>
            <a:off x="2918036" y="2529376"/>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TextBox 90">
            <a:extLst>
              <a:ext uri="{FF2B5EF4-FFF2-40B4-BE49-F238E27FC236}">
                <a16:creationId xmlns:a16="http://schemas.microsoft.com/office/drawing/2014/main" id="{8AE14525-E375-1128-AC87-8F8F969A84E9}"/>
              </a:ext>
            </a:extLst>
          </p:cNvPr>
          <p:cNvSpPr txBox="1">
            <a:spLocks/>
          </p:cNvSpPr>
          <p:nvPr/>
        </p:nvSpPr>
        <p:spPr>
          <a:xfrm>
            <a:off x="3525168" y="2222295"/>
            <a:ext cx="7534114" cy="861774"/>
          </a:xfrm>
          <a:prstGeom prst="rect">
            <a:avLst/>
          </a:prstGeom>
          <a:noFill/>
        </p:spPr>
        <p:txBody>
          <a:bodyPr wrap="square" lIns="0" tIns="0" rIns="0" bIns="0">
            <a:spAutoFit/>
          </a:bodyPr>
          <a:lstStyle/>
          <a:p>
            <a:pPr defTabSz="914188">
              <a:spcAft>
                <a:spcPts val="300"/>
              </a:spcAft>
              <a:defRPr/>
            </a:pPr>
            <a:r>
              <a:rPr lang="en-US" sz="1400" kern="0">
                <a:cs typeface="Segoe UI Light" panose="020B0502040204020203" pitchFamily="34" charset="0"/>
              </a:rPr>
              <a:t>We recommend the use of classification tiers (high, medium, and low) to simplify assessment of classification for applications and to provide a common set of controls across each tier. Applications should default to high business impact unless owner explicitly classifies application as medium or low. </a:t>
            </a:r>
          </a:p>
        </p:txBody>
      </p:sp>
      <p:sp>
        <p:nvSpPr>
          <p:cNvPr id="92" name="Rectangle 91">
            <a:extLst>
              <a:ext uri="{FF2B5EF4-FFF2-40B4-BE49-F238E27FC236}">
                <a16:creationId xmlns:a16="http://schemas.microsoft.com/office/drawing/2014/main" id="{B9066275-56C8-5E7D-45C2-24CC3EAC4122}"/>
              </a:ext>
            </a:extLst>
          </p:cNvPr>
          <p:cNvSpPr/>
          <p:nvPr/>
        </p:nvSpPr>
        <p:spPr bwMode="auto">
          <a:xfrm rot="5400000">
            <a:off x="1090062" y="307266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93" name="Processing_E9F5" title="Icon of two interlocked gears">
            <a:extLst>
              <a:ext uri="{FF2B5EF4-FFF2-40B4-BE49-F238E27FC236}">
                <a16:creationId xmlns:a16="http://schemas.microsoft.com/office/drawing/2014/main" id="{91FCEB83-31D0-0860-E16A-45F32C89D9E9}"/>
              </a:ext>
            </a:extLst>
          </p:cNvPr>
          <p:cNvSpPr>
            <a:spLocks noChangeAspect="1" noEditPoints="1"/>
          </p:cNvSpPr>
          <p:nvPr/>
        </p:nvSpPr>
        <p:spPr bwMode="auto">
          <a:xfrm>
            <a:off x="2918036" y="358914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TextBox 93">
            <a:extLst>
              <a:ext uri="{FF2B5EF4-FFF2-40B4-BE49-F238E27FC236}">
                <a16:creationId xmlns:a16="http://schemas.microsoft.com/office/drawing/2014/main" id="{F9C797D8-1BDE-E0CE-1F94-44E9CB67D2E4}"/>
              </a:ext>
            </a:extLst>
          </p:cNvPr>
          <p:cNvSpPr txBox="1">
            <a:spLocks/>
          </p:cNvSpPr>
          <p:nvPr/>
        </p:nvSpPr>
        <p:spPr>
          <a:xfrm>
            <a:off x="3525168" y="3496814"/>
            <a:ext cx="7534114"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Define impact classifications and require business owner to classify each application based on risk and impact. Apply most stringent controls for privileged users.</a:t>
            </a:r>
          </a:p>
        </p:txBody>
      </p:sp>
      <p:sp>
        <p:nvSpPr>
          <p:cNvPr id="113" name="Rectangle: Top Corners Rounded 112">
            <a:extLst>
              <a:ext uri="{FF2B5EF4-FFF2-40B4-BE49-F238E27FC236}">
                <a16:creationId xmlns:a16="http://schemas.microsoft.com/office/drawing/2014/main" id="{5FFD76C2-F598-54AB-2DCA-C83297A689A7}"/>
              </a:ext>
            </a:extLst>
          </p:cNvPr>
          <p:cNvSpPr>
            <a:spLocks/>
          </p:cNvSpPr>
          <p:nvPr/>
        </p:nvSpPr>
        <p:spPr bwMode="auto">
          <a:xfrm rot="5400000">
            <a:off x="3298912" y="1678348"/>
            <a:ext cx="375113" cy="579435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sz="1600" kern="0">
                <a:solidFill>
                  <a:schemeClr val="bg1"/>
                </a:solidFill>
                <a:latin typeface="+mj-lt"/>
                <a:cs typeface="Segoe UI Light" panose="020B0502040204020203" pitchFamily="34" charset="0"/>
              </a:rPr>
              <a:t>Business impact classifications</a:t>
            </a:r>
          </a:p>
        </p:txBody>
      </p:sp>
      <p:sp>
        <p:nvSpPr>
          <p:cNvPr id="44" name="Freeform: Shape 43">
            <a:extLst>
              <a:ext uri="{FF2B5EF4-FFF2-40B4-BE49-F238E27FC236}">
                <a16:creationId xmlns:a16="http://schemas.microsoft.com/office/drawing/2014/main" id="{0AD0ECF2-BB19-F970-99D7-20E323C2D071}"/>
              </a:ext>
              <a:ext uri="{C183D7F6-B498-43B3-948B-1728B52AA6E4}">
                <adec:decorative xmlns:adec="http://schemas.microsoft.com/office/drawing/2017/decorative" val="0"/>
              </a:ext>
            </a:extLst>
          </p:cNvPr>
          <p:cNvSpPr/>
          <p:nvPr/>
        </p:nvSpPr>
        <p:spPr bwMode="auto">
          <a:xfrm flipH="1">
            <a:off x="685798" y="4836776"/>
            <a:ext cx="5688985" cy="1221842"/>
          </a:xfrm>
          <a:custGeom>
            <a:avLst/>
            <a:gdLst>
              <a:gd name="connsiteX0" fmla="*/ 0 w 5785492"/>
              <a:gd name="connsiteY0" fmla="*/ 0 h 1656584"/>
              <a:gd name="connsiteX1" fmla="*/ 0 w 5785492"/>
              <a:gd name="connsiteY1" fmla="*/ 1656584 h 1656584"/>
              <a:gd name="connsiteX2" fmla="*/ 5671520 w 5785492"/>
              <a:gd name="connsiteY2" fmla="*/ 1656584 h 1656584"/>
              <a:gd name="connsiteX3" fmla="*/ 5785492 w 5785492"/>
              <a:gd name="connsiteY3" fmla="*/ 1542612 h 1656584"/>
              <a:gd name="connsiteX4" fmla="*/ 5785492 w 5785492"/>
              <a:gd name="connsiteY4" fmla="*/ 143675 h 1656584"/>
              <a:gd name="connsiteX5" fmla="*/ 178698 w 5785492"/>
              <a:gd name="connsiteY5" fmla="*/ 143676 h 1656584"/>
              <a:gd name="connsiteX6" fmla="*/ 5880 w 5785492"/>
              <a:gd name="connsiteY6" fmla="*/ 29125 h 16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492" h="1656584">
                <a:moveTo>
                  <a:pt x="0" y="0"/>
                </a:moveTo>
                <a:lnTo>
                  <a:pt x="0" y="1656584"/>
                </a:lnTo>
                <a:lnTo>
                  <a:pt x="5671520" y="1656584"/>
                </a:lnTo>
                <a:cubicBezTo>
                  <a:pt x="5734465" y="1656584"/>
                  <a:pt x="5785492" y="1605557"/>
                  <a:pt x="5785492" y="1542612"/>
                </a:cubicBezTo>
                <a:lnTo>
                  <a:pt x="5785492" y="143675"/>
                </a:lnTo>
                <a:cubicBezTo>
                  <a:pt x="3916561" y="143675"/>
                  <a:pt x="2047629" y="143676"/>
                  <a:pt x="178698" y="143676"/>
                </a:cubicBezTo>
                <a:cubicBezTo>
                  <a:pt x="101009" y="143676"/>
                  <a:pt x="34353" y="96442"/>
                  <a:pt x="5880" y="2912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88">
              <a:spcAft>
                <a:spcPts val="2400"/>
              </a:spcAft>
              <a:defRPr/>
            </a:pPr>
            <a:r>
              <a:rPr lang="en-US" sz="1400" kern="0">
                <a:solidFill>
                  <a:schemeClr val="tx1"/>
                </a:solidFill>
                <a:cs typeface="Segoe UI Light" panose="020B0502040204020203" pitchFamily="34" charset="0"/>
              </a:rPr>
              <a:t>Low:</a:t>
            </a:r>
          </a:p>
          <a:p>
            <a:pPr defTabSz="914188">
              <a:spcAft>
                <a:spcPts val="2400"/>
              </a:spcAft>
              <a:defRPr/>
            </a:pPr>
            <a:r>
              <a:rPr lang="en-US" sz="1400" kern="0">
                <a:solidFill>
                  <a:schemeClr val="tx1"/>
                </a:solidFill>
                <a:cs typeface="Segoe UI Light" panose="020B0502040204020203" pitchFamily="34" charset="0"/>
              </a:rPr>
              <a:t>Medium:</a:t>
            </a:r>
          </a:p>
          <a:p>
            <a:pPr defTabSz="914188">
              <a:spcAft>
                <a:spcPts val="2400"/>
              </a:spcAft>
              <a:defRPr/>
            </a:pPr>
            <a:r>
              <a:rPr lang="en-US" sz="1400" kern="0">
                <a:solidFill>
                  <a:schemeClr val="tx1"/>
                </a:solidFill>
                <a:cs typeface="Segoe UI Light" panose="020B0502040204020203" pitchFamily="34" charset="0"/>
              </a:rPr>
              <a:t>High:</a:t>
            </a:r>
          </a:p>
        </p:txBody>
      </p:sp>
      <p:sp>
        <p:nvSpPr>
          <p:cNvPr id="115" name="Rectangle: Top Corners Rounded 114">
            <a:extLst>
              <a:ext uri="{FF2B5EF4-FFF2-40B4-BE49-F238E27FC236}">
                <a16:creationId xmlns:a16="http://schemas.microsoft.com/office/drawing/2014/main" id="{576F7137-F419-1700-F25B-CB438EC81767}"/>
              </a:ext>
            </a:extLst>
          </p:cNvPr>
          <p:cNvSpPr>
            <a:spLocks/>
          </p:cNvSpPr>
          <p:nvPr/>
        </p:nvSpPr>
        <p:spPr bwMode="auto">
          <a:xfrm rot="5400000">
            <a:off x="8896482" y="2045294"/>
            <a:ext cx="375113" cy="506045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sz="1600" kern="0">
                <a:solidFill>
                  <a:schemeClr val="bg1"/>
                </a:solidFill>
                <a:latin typeface="+mj-lt"/>
                <a:cs typeface="Segoe UI Light" panose="020B0502040204020203" pitchFamily="34" charset="0"/>
              </a:rPr>
              <a:t>Special needs</a:t>
            </a:r>
          </a:p>
        </p:txBody>
      </p:sp>
      <p:sp>
        <p:nvSpPr>
          <p:cNvPr id="2" name="Freeform: Shape 1">
            <a:extLst>
              <a:ext uri="{FF2B5EF4-FFF2-40B4-BE49-F238E27FC236}">
                <a16:creationId xmlns:a16="http://schemas.microsoft.com/office/drawing/2014/main" id="{6C5FB0AE-7794-3CE1-5F13-FF00F8EB4055}"/>
              </a:ext>
              <a:ext uri="{C183D7F6-B498-43B3-948B-1728B52AA6E4}">
                <adec:decorative xmlns:adec="http://schemas.microsoft.com/office/drawing/2017/decorative" val="0"/>
              </a:ext>
            </a:extLst>
          </p:cNvPr>
          <p:cNvSpPr/>
          <p:nvPr/>
        </p:nvSpPr>
        <p:spPr bwMode="auto">
          <a:xfrm flipH="1">
            <a:off x="6667498" y="4836776"/>
            <a:ext cx="4838703" cy="1221842"/>
          </a:xfrm>
          <a:custGeom>
            <a:avLst/>
            <a:gdLst>
              <a:gd name="connsiteX0" fmla="*/ 0 w 5785492"/>
              <a:gd name="connsiteY0" fmla="*/ 0 h 1656584"/>
              <a:gd name="connsiteX1" fmla="*/ 0 w 5785492"/>
              <a:gd name="connsiteY1" fmla="*/ 1656584 h 1656584"/>
              <a:gd name="connsiteX2" fmla="*/ 5671520 w 5785492"/>
              <a:gd name="connsiteY2" fmla="*/ 1656584 h 1656584"/>
              <a:gd name="connsiteX3" fmla="*/ 5785492 w 5785492"/>
              <a:gd name="connsiteY3" fmla="*/ 1542612 h 1656584"/>
              <a:gd name="connsiteX4" fmla="*/ 5785492 w 5785492"/>
              <a:gd name="connsiteY4" fmla="*/ 143675 h 1656584"/>
              <a:gd name="connsiteX5" fmla="*/ 178698 w 5785492"/>
              <a:gd name="connsiteY5" fmla="*/ 143676 h 1656584"/>
              <a:gd name="connsiteX6" fmla="*/ 5880 w 5785492"/>
              <a:gd name="connsiteY6" fmla="*/ 29125 h 16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492" h="1656584">
                <a:moveTo>
                  <a:pt x="0" y="0"/>
                </a:moveTo>
                <a:lnTo>
                  <a:pt x="0" y="1656584"/>
                </a:lnTo>
                <a:lnTo>
                  <a:pt x="5671520" y="1656584"/>
                </a:lnTo>
                <a:cubicBezTo>
                  <a:pt x="5734465" y="1656584"/>
                  <a:pt x="5785492" y="1605557"/>
                  <a:pt x="5785492" y="1542612"/>
                </a:cubicBezTo>
                <a:lnTo>
                  <a:pt x="5785492" y="143675"/>
                </a:lnTo>
                <a:cubicBezTo>
                  <a:pt x="3916561" y="143675"/>
                  <a:pt x="2047629" y="143676"/>
                  <a:pt x="178698" y="143676"/>
                </a:cubicBezTo>
                <a:cubicBezTo>
                  <a:pt x="101009" y="143676"/>
                  <a:pt x="34353" y="96442"/>
                  <a:pt x="5880" y="2912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88">
              <a:spcAft>
                <a:spcPts val="2400"/>
              </a:spcAft>
              <a:defRPr/>
            </a:pPr>
            <a:r>
              <a:rPr lang="en-US" sz="1400" kern="0">
                <a:solidFill>
                  <a:schemeClr val="tx1"/>
                </a:solidFill>
                <a:cs typeface="Segoe UI Light" panose="020B0502040204020203" pitchFamily="34" charset="0"/>
              </a:rPr>
              <a:t>xx:</a:t>
            </a:r>
          </a:p>
          <a:p>
            <a:pPr defTabSz="914188">
              <a:spcAft>
                <a:spcPts val="2400"/>
              </a:spcAft>
              <a:defRPr/>
            </a:pPr>
            <a:r>
              <a:rPr lang="en-US" sz="1400" kern="0">
                <a:solidFill>
                  <a:schemeClr val="tx1"/>
                </a:solidFill>
                <a:cs typeface="Segoe UI Light" panose="020B0502040204020203" pitchFamily="34" charset="0"/>
              </a:rPr>
              <a:t>xx:</a:t>
            </a:r>
          </a:p>
          <a:p>
            <a:pPr defTabSz="914188">
              <a:spcAft>
                <a:spcPts val="2400"/>
              </a:spcAft>
              <a:defRPr/>
            </a:pPr>
            <a:r>
              <a:rPr lang="en-US" sz="1400" kern="0">
                <a:solidFill>
                  <a:schemeClr val="tx1"/>
                </a:solidFill>
                <a:cs typeface="Segoe UI Light" panose="020B0502040204020203" pitchFamily="34" charset="0"/>
              </a:rPr>
              <a:t>xx:</a:t>
            </a:r>
          </a:p>
        </p:txBody>
      </p:sp>
    </p:spTree>
    <p:extLst>
      <p:ext uri="{BB962C8B-B14F-4D97-AF65-F5344CB8AC3E}">
        <p14:creationId xmlns:p14="http://schemas.microsoft.com/office/powerpoint/2010/main" val="14572373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D8A0737-83B0-5748-1C93-85894DA6D6E1}"/>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12" name="Rectangle: Rounded Corners 11">
              <a:extLst>
                <a:ext uri="{FF2B5EF4-FFF2-40B4-BE49-F238E27FC236}">
                  <a16:creationId xmlns:a16="http://schemas.microsoft.com/office/drawing/2014/main" id="{DDF3B6C1-2B93-F3E8-6220-170BE3712A64}"/>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nvGrpSpPr>
            <p:cNvPr id="80" name="Group 79">
              <a:extLst>
                <a:ext uri="{FF2B5EF4-FFF2-40B4-BE49-F238E27FC236}">
                  <a16:creationId xmlns:a16="http://schemas.microsoft.com/office/drawing/2014/main" id="{1C4480D1-1B26-628E-DE22-177662F12C5E}"/>
                </a:ext>
                <a:ext uri="{C183D7F6-B498-43B3-948B-1728B52AA6E4}">
                  <adec:decorative xmlns:adec="http://schemas.microsoft.com/office/drawing/2017/decorative" val="1"/>
                </a:ext>
              </a:extLst>
            </p:cNvPr>
            <p:cNvGrpSpPr/>
            <p:nvPr/>
          </p:nvGrpSpPr>
          <p:grpSpPr>
            <a:xfrm>
              <a:off x="-6" y="1157877"/>
              <a:ext cx="11603744" cy="2535870"/>
              <a:chOff x="-6" y="1157877"/>
              <a:chExt cx="11603744" cy="2535870"/>
            </a:xfrm>
          </p:grpSpPr>
          <p:sp>
            <p:nvSpPr>
              <p:cNvPr id="49" name="Rectangle: Rounded Corners 48">
                <a:extLst>
                  <a:ext uri="{FF2B5EF4-FFF2-40B4-BE49-F238E27FC236}">
                    <a16:creationId xmlns:a16="http://schemas.microsoft.com/office/drawing/2014/main" id="{FE4A77DB-0B56-AB72-56F3-29BB63DAED27}"/>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61" name="Rectangle: Top Corners Rounded 60">
                <a:extLst>
                  <a:ext uri="{FF2B5EF4-FFF2-40B4-BE49-F238E27FC236}">
                    <a16:creationId xmlns:a16="http://schemas.microsoft.com/office/drawing/2014/main" id="{179E0B51-5A6A-BCAC-F1E3-E603C52BEB2B}"/>
                  </a:ext>
                  <a:ext uri="{C183D7F6-B498-43B3-948B-1728B52AA6E4}">
                    <adec:decorative xmlns:adec="http://schemas.microsoft.com/office/drawing/2017/decorative" val="1"/>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4" name="Group 13">
                <a:extLst>
                  <a:ext uri="{FF2B5EF4-FFF2-40B4-BE49-F238E27FC236}">
                    <a16:creationId xmlns:a16="http://schemas.microsoft.com/office/drawing/2014/main" id="{FC6A9267-167A-7460-608E-1DE8AB9EC454}"/>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5" name="Oval 14">
                  <a:extLst>
                    <a:ext uri="{FF2B5EF4-FFF2-40B4-BE49-F238E27FC236}">
                      <a16:creationId xmlns:a16="http://schemas.microsoft.com/office/drawing/2014/main" id="{50D63D65-EF2F-B729-5072-DA18A2897F7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15">
                  <a:extLst>
                    <a:ext uri="{FF2B5EF4-FFF2-40B4-BE49-F238E27FC236}">
                      <a16:creationId xmlns:a16="http://schemas.microsoft.com/office/drawing/2014/main" id="{DE7201DD-723E-62D8-D1C3-E23D37910E17}"/>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Arc 6_1">
                  <a:extLst>
                    <a:ext uri="{FF2B5EF4-FFF2-40B4-BE49-F238E27FC236}">
                      <a16:creationId xmlns:a16="http://schemas.microsoft.com/office/drawing/2014/main" id="{5A75755E-B8B1-C215-61F8-15769D404A6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8" name="Arc 6_1_1">
                  <a:extLst>
                    <a:ext uri="{FF2B5EF4-FFF2-40B4-BE49-F238E27FC236}">
                      <a16:creationId xmlns:a16="http://schemas.microsoft.com/office/drawing/2014/main" id="{AD1305A0-C4CC-8F58-B7F0-75123F72F9D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9" name="Oval 18">
                  <a:extLst>
                    <a:ext uri="{FF2B5EF4-FFF2-40B4-BE49-F238E27FC236}">
                      <a16:creationId xmlns:a16="http://schemas.microsoft.com/office/drawing/2014/main" id="{BFA7F64D-DA83-3580-13D7-8C8BD7B0E0B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7" name="Rectangle: Top Corners Rounded 56">
                <a:extLst>
                  <a:ext uri="{FF2B5EF4-FFF2-40B4-BE49-F238E27FC236}">
                    <a16:creationId xmlns:a16="http://schemas.microsoft.com/office/drawing/2014/main" id="{A07AD949-2347-0FA1-7116-E2B51FC0D2D5}"/>
                  </a:ext>
                  <a:ext uri="{C183D7F6-B498-43B3-948B-1728B52AA6E4}">
                    <adec:decorative xmlns:adec="http://schemas.microsoft.com/office/drawing/2017/decorative" val="1"/>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20" name="Group 19">
                <a:extLst>
                  <a:ext uri="{FF2B5EF4-FFF2-40B4-BE49-F238E27FC236}">
                    <a16:creationId xmlns:a16="http://schemas.microsoft.com/office/drawing/2014/main" id="{B6CD1207-8A08-6F07-A867-CF815B14C708}"/>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21" name="Oval 20">
                  <a:extLst>
                    <a:ext uri="{FF2B5EF4-FFF2-40B4-BE49-F238E27FC236}">
                      <a16:creationId xmlns:a16="http://schemas.microsoft.com/office/drawing/2014/main" id="{CD51264F-7628-E6C3-E9EA-EB068B61530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21">
                  <a:extLst>
                    <a:ext uri="{FF2B5EF4-FFF2-40B4-BE49-F238E27FC236}">
                      <a16:creationId xmlns:a16="http://schemas.microsoft.com/office/drawing/2014/main" id="{4DB7040A-9D82-F470-04EE-CF61EFD2322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Arc 6_1">
                  <a:extLst>
                    <a:ext uri="{FF2B5EF4-FFF2-40B4-BE49-F238E27FC236}">
                      <a16:creationId xmlns:a16="http://schemas.microsoft.com/office/drawing/2014/main" id="{334C05E5-EEFC-7F1B-956B-6A1A7CB2373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4" name="Arc 6_1_1">
                  <a:extLst>
                    <a:ext uri="{FF2B5EF4-FFF2-40B4-BE49-F238E27FC236}">
                      <a16:creationId xmlns:a16="http://schemas.microsoft.com/office/drawing/2014/main" id="{322C2811-3E6F-841A-1F28-09CAE354E82E}"/>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5" name="Oval 24">
                  <a:extLst>
                    <a:ext uri="{FF2B5EF4-FFF2-40B4-BE49-F238E27FC236}">
                      <a16:creationId xmlns:a16="http://schemas.microsoft.com/office/drawing/2014/main" id="{0684BEB2-B9E9-A6AA-0025-9618607BB9C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3" name="Rectangle: Top Corners Rounded 52">
                <a:extLst>
                  <a:ext uri="{FF2B5EF4-FFF2-40B4-BE49-F238E27FC236}">
                    <a16:creationId xmlns:a16="http://schemas.microsoft.com/office/drawing/2014/main" id="{CF048ABF-7046-A695-F0DA-04CFBE1E732E}"/>
                  </a:ext>
                  <a:ext uri="{C183D7F6-B498-43B3-948B-1728B52AA6E4}">
                    <adec:decorative xmlns:adec="http://schemas.microsoft.com/office/drawing/2017/decorative" val="1"/>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6" name="Group 25">
                <a:extLst>
                  <a:ext uri="{FF2B5EF4-FFF2-40B4-BE49-F238E27FC236}">
                    <a16:creationId xmlns:a16="http://schemas.microsoft.com/office/drawing/2014/main" id="{A4C6DB9D-C864-29BA-8955-796D812B0B8A}"/>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7" name="Oval 26">
                  <a:extLst>
                    <a:ext uri="{FF2B5EF4-FFF2-40B4-BE49-F238E27FC236}">
                      <a16:creationId xmlns:a16="http://schemas.microsoft.com/office/drawing/2014/main" id="{A923E847-4004-ECE9-3793-82C0D7FE2F4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27">
                  <a:extLst>
                    <a:ext uri="{FF2B5EF4-FFF2-40B4-BE49-F238E27FC236}">
                      <a16:creationId xmlns:a16="http://schemas.microsoft.com/office/drawing/2014/main" id="{D9DB4D48-BE63-59DA-08F1-0F13D69A06A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Arc 6_1">
                  <a:extLst>
                    <a:ext uri="{FF2B5EF4-FFF2-40B4-BE49-F238E27FC236}">
                      <a16:creationId xmlns:a16="http://schemas.microsoft.com/office/drawing/2014/main" id="{B19090F8-06AA-1C46-3072-2784F247CF0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Arc 6_1_1">
                  <a:extLst>
                    <a:ext uri="{FF2B5EF4-FFF2-40B4-BE49-F238E27FC236}">
                      <a16:creationId xmlns:a16="http://schemas.microsoft.com/office/drawing/2014/main" id="{AD6673F1-5A1C-3536-4919-90601DA759BD}"/>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1" name="Oval 30">
                  <a:extLst>
                    <a:ext uri="{FF2B5EF4-FFF2-40B4-BE49-F238E27FC236}">
                      <a16:creationId xmlns:a16="http://schemas.microsoft.com/office/drawing/2014/main" id="{2282E7AF-F6BB-C8B0-F15C-EC61A0878A1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1608AF93-9BFB-5251-2241-DDF52729E4EF}"/>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71" name="Straight Connector 70">
                  <a:extLst>
                    <a:ext uri="{FF2B5EF4-FFF2-40B4-BE49-F238E27FC236}">
                      <a16:creationId xmlns:a16="http://schemas.microsoft.com/office/drawing/2014/main" id="{6DB5C376-003F-6B66-0F25-49989C7D92DB}"/>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0065896-8634-7D74-D542-D4DA0B86027A}"/>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Policy for high business impact</a:t>
            </a:r>
          </a:p>
        </p:txBody>
      </p:sp>
      <p:sp>
        <p:nvSpPr>
          <p:cNvPr id="65" name="Rectangle 64">
            <a:extLst>
              <a:ext uri="{FF2B5EF4-FFF2-40B4-BE49-F238E27FC236}">
                <a16:creationId xmlns:a16="http://schemas.microsoft.com/office/drawing/2014/main" id="{250CFF80-387D-AA20-50FD-C434EA23DE51}"/>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66" name="target_2" title="Icon of a target with an arrow hitting the bullseye">
            <a:extLst>
              <a:ext uri="{FF2B5EF4-FFF2-40B4-BE49-F238E27FC236}">
                <a16:creationId xmlns:a16="http://schemas.microsoft.com/office/drawing/2014/main" id="{C095FEB4-00D2-C2F3-E5AE-19BC18EAE3AF}"/>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TextBox 66">
            <a:extLst>
              <a:ext uri="{FF2B5EF4-FFF2-40B4-BE49-F238E27FC236}">
                <a16:creationId xmlns:a16="http://schemas.microsoft.com/office/drawing/2014/main" id="{129F69DA-173E-E83E-0AC7-CFB93326C4A1}"/>
              </a:ext>
            </a:extLst>
          </p:cNvPr>
          <p:cNvSpPr txBox="1">
            <a:spLocks/>
          </p:cNvSpPr>
          <p:nvPr/>
        </p:nvSpPr>
        <p:spPr>
          <a:xfrm>
            <a:off x="3525167" y="1486386"/>
            <a:ext cx="7534114" cy="215444"/>
          </a:xfrm>
          <a:prstGeom prst="rect">
            <a:avLst/>
          </a:prstGeom>
          <a:noFill/>
        </p:spPr>
        <p:txBody>
          <a:bodyPr wrap="none" lIns="0" tIns="0" rIns="0" bIns="0">
            <a:noAutofit/>
          </a:bodyPr>
          <a:lstStyle/>
          <a:p>
            <a:pPr defTabSz="914188">
              <a:defRPr/>
            </a:pPr>
            <a:r>
              <a:rPr lang="en-US" sz="1400" kern="0">
                <a:cs typeface="Segoe UI Light" panose="020B0502040204020203" pitchFamily="34" charset="0"/>
              </a:rPr>
              <a:t>Under what conditions and controls will access be granted to HBI applications?</a:t>
            </a:r>
          </a:p>
        </p:txBody>
      </p:sp>
      <p:sp>
        <p:nvSpPr>
          <p:cNvPr id="68" name="Rectangle 67">
            <a:extLst>
              <a:ext uri="{FF2B5EF4-FFF2-40B4-BE49-F238E27FC236}">
                <a16:creationId xmlns:a16="http://schemas.microsoft.com/office/drawing/2014/main" id="{620F04E0-05F5-97A8-0075-E0DDAD8EF6B1}"/>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69" name="hand_3" title="Icon of a hand giving a thumbs-up">
            <a:extLst>
              <a:ext uri="{FF2B5EF4-FFF2-40B4-BE49-F238E27FC236}">
                <a16:creationId xmlns:a16="http://schemas.microsoft.com/office/drawing/2014/main" id="{B3839034-0EC2-7CCB-49EF-2BFB3E4F3D32}"/>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TextBox 72">
            <a:extLst>
              <a:ext uri="{FF2B5EF4-FFF2-40B4-BE49-F238E27FC236}">
                <a16:creationId xmlns:a16="http://schemas.microsoft.com/office/drawing/2014/main" id="{3D2E9313-7E22-AE96-DC88-B200BBA4D697}"/>
              </a:ext>
            </a:extLst>
          </p:cNvPr>
          <p:cNvSpPr txBox="1">
            <a:spLocks/>
          </p:cNvSpPr>
          <p:nvPr/>
        </p:nvSpPr>
        <p:spPr>
          <a:xfrm>
            <a:off x="3525168" y="2318090"/>
            <a:ext cx="7534114" cy="215444"/>
          </a:xfrm>
          <a:prstGeom prst="rect">
            <a:avLst/>
          </a:prstGeom>
          <a:noFill/>
        </p:spPr>
        <p:txBody>
          <a:bodyPr wrap="square" lIns="0" tIns="0" rIns="0" bIns="0">
            <a:noAutofit/>
          </a:bodyPr>
          <a:lstStyle/>
          <a:p>
            <a:pPr defTabSz="914188">
              <a:defRPr/>
            </a:pPr>
            <a:r>
              <a:rPr lang="en-US" sz="1400" kern="0">
                <a:cs typeface="Segoe UI Light" panose="020B0502040204020203" pitchFamily="34" charset="0"/>
              </a:rPr>
              <a:t>Require MFA for all devices and from all locations.</a:t>
            </a:r>
          </a:p>
        </p:txBody>
      </p:sp>
      <p:sp>
        <p:nvSpPr>
          <p:cNvPr id="74" name="Rectangle 73">
            <a:extLst>
              <a:ext uri="{FF2B5EF4-FFF2-40B4-BE49-F238E27FC236}">
                <a16:creationId xmlns:a16="http://schemas.microsoft.com/office/drawing/2014/main" id="{6BA8E0B5-6B86-B5AE-A7F8-6DA44123568C}"/>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5" name="Processing_E9F5" title="Icon of two interlocked gears">
            <a:extLst>
              <a:ext uri="{FF2B5EF4-FFF2-40B4-BE49-F238E27FC236}">
                <a16:creationId xmlns:a16="http://schemas.microsoft.com/office/drawing/2014/main" id="{2544E997-9039-FFFC-1973-E873C61D76CB}"/>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TextBox 75">
            <a:extLst>
              <a:ext uri="{FF2B5EF4-FFF2-40B4-BE49-F238E27FC236}">
                <a16:creationId xmlns:a16="http://schemas.microsoft.com/office/drawing/2014/main" id="{AAAA00AB-03C9-DB7A-354C-648161B919CC}"/>
              </a:ext>
            </a:extLst>
          </p:cNvPr>
          <p:cNvSpPr txBox="1">
            <a:spLocks/>
          </p:cNvSpPr>
          <p:nvPr/>
        </p:nvSpPr>
        <p:spPr>
          <a:xfrm>
            <a:off x="3525168" y="3149795"/>
            <a:ext cx="7534114" cy="215444"/>
          </a:xfrm>
          <a:prstGeom prst="rect">
            <a:avLst/>
          </a:prstGeom>
          <a:noFill/>
        </p:spPr>
        <p:txBody>
          <a:bodyPr wrap="none" lIns="0" tIns="0" rIns="0" bIns="0">
            <a:noAutofit/>
          </a:bodyPr>
          <a:lstStyle/>
          <a:p>
            <a:pPr defTabSz="914188">
              <a:defRPr/>
            </a:pPr>
            <a:r>
              <a:rPr lang="en-US" sz="1400" kern="0">
                <a:cs typeface="Segoe UI Light" panose="020B0502040204020203" pitchFamily="34" charset="0"/>
              </a:rPr>
              <a:t>If password is compromised, remain protected for all access requests.</a:t>
            </a:r>
          </a:p>
        </p:txBody>
      </p:sp>
      <p:graphicFrame>
        <p:nvGraphicFramePr>
          <p:cNvPr id="13" name="Table 10">
            <a:extLst>
              <a:ext uri="{FF2B5EF4-FFF2-40B4-BE49-F238E27FC236}">
                <a16:creationId xmlns:a16="http://schemas.microsoft.com/office/drawing/2014/main" id="{1FBD9896-C88C-7822-CFAB-CA4A777C84CF}"/>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LBI and MBI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71044459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5FEBAB6-6596-41DE-0B73-5911834404F5}"/>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80" name="Rectangle: Rounded Corners 79">
              <a:extLst>
                <a:ext uri="{FF2B5EF4-FFF2-40B4-BE49-F238E27FC236}">
                  <a16:creationId xmlns:a16="http://schemas.microsoft.com/office/drawing/2014/main" id="{32526B3D-F4FB-C19E-E64E-BD9F8B51E430}"/>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83" name="Rectangle: Rounded Corners 82">
              <a:extLst>
                <a:ext uri="{FF2B5EF4-FFF2-40B4-BE49-F238E27FC236}">
                  <a16:creationId xmlns:a16="http://schemas.microsoft.com/office/drawing/2014/main" id="{83207F77-8B42-479B-E617-486C3EC07890}"/>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95" name="Rectangle: Top Corners Rounded 94">
              <a:extLst>
                <a:ext uri="{FF2B5EF4-FFF2-40B4-BE49-F238E27FC236}">
                  <a16:creationId xmlns:a16="http://schemas.microsoft.com/office/drawing/2014/main" id="{77AB0124-FAC7-A3CB-F0E9-0ADA5C1BDCB9}"/>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8F35B67F-C674-9D09-7AE9-9B5BAC8F556D}"/>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8102055B-F53C-D4CE-3C27-215C0E7F82B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3242B385-2714-A4C6-3D99-6507A1941C1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C0174C05-315F-02CD-9378-EFFDCB6C22A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A8371E25-420F-04AE-A897-FA4448071F3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30622820-96A8-2195-7D08-1E5178E97F5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91" name="Rectangle: Top Corners Rounded 90">
              <a:extLst>
                <a:ext uri="{FF2B5EF4-FFF2-40B4-BE49-F238E27FC236}">
                  <a16:creationId xmlns:a16="http://schemas.microsoft.com/office/drawing/2014/main" id="{1C9F626D-8BDA-FA6F-41CE-161005DE9BFF}"/>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5C41E573-EAD1-14BB-4832-DD61B33F08EE}"/>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206AF7D3-03EF-2C08-E1F1-D824C9CD28D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62745C02-E887-D9E6-8DB3-D9764493CA7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C6BCDD13-FD15-4277-D8E7-F12197A201F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DB485865-4795-4DCF-37C9-5FF195E7093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A9C03BCD-F2F2-9593-7F0B-143D581F963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7" name="Rectangle: Top Corners Rounded 86">
              <a:extLst>
                <a:ext uri="{FF2B5EF4-FFF2-40B4-BE49-F238E27FC236}">
                  <a16:creationId xmlns:a16="http://schemas.microsoft.com/office/drawing/2014/main" id="{C290E1A2-5FAE-053B-57AB-5408A89582A1}"/>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AC6045F8-DAC3-E512-4246-104C97336D8C}"/>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5" name="Oval 24">
                <a:extLst>
                  <a:ext uri="{FF2B5EF4-FFF2-40B4-BE49-F238E27FC236}">
                    <a16:creationId xmlns:a16="http://schemas.microsoft.com/office/drawing/2014/main" id="{D231B6B1-2AB9-9EE4-12B6-942E969E7C7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8A591473-F591-1F3A-4394-E93F6549459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E9C353B6-F6CB-ECAA-07F4-9C6DD56C4B5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7CB06931-22F8-1348-30F4-54CCC7E2B1A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132A9FB4-3BC4-BA2B-0BD4-A31519FBCBF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A8A674FD-7007-72CB-27E6-6A56A648BDE7}"/>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105" name="Straight Connector 104">
                <a:extLst>
                  <a:ext uri="{FF2B5EF4-FFF2-40B4-BE49-F238E27FC236}">
                    <a16:creationId xmlns:a16="http://schemas.microsoft.com/office/drawing/2014/main" id="{10196880-AF44-F9EC-DF67-C0E4B8AE353D}"/>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C2909A2-55FB-0D8A-DE74-95E17AC5767D}"/>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962" y="457200"/>
            <a:ext cx="11559977" cy="984885"/>
          </a:xfrm>
        </p:spPr>
        <p:txBody>
          <a:bodyPr/>
          <a:lstStyle/>
          <a:p>
            <a:r>
              <a:rPr lang="en-US" sz="3200"/>
              <a:t>Design decision: Policy for medium business impact – External</a:t>
            </a:r>
          </a:p>
        </p:txBody>
      </p:sp>
      <p:sp>
        <p:nvSpPr>
          <p:cNvPr id="99" name="Rectangle 98">
            <a:extLst>
              <a:ext uri="{FF2B5EF4-FFF2-40B4-BE49-F238E27FC236}">
                <a16:creationId xmlns:a16="http://schemas.microsoft.com/office/drawing/2014/main" id="{89797DB5-4D09-D15B-1D9D-04EA6760EBE0}"/>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100" name="target_2" title="Icon of a target with an arrow hitting the bullseye">
            <a:extLst>
              <a:ext uri="{FF2B5EF4-FFF2-40B4-BE49-F238E27FC236}">
                <a16:creationId xmlns:a16="http://schemas.microsoft.com/office/drawing/2014/main" id="{7BE2D1DB-DF49-C535-BF89-0438A380901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1" name="TextBox 100">
            <a:extLst>
              <a:ext uri="{FF2B5EF4-FFF2-40B4-BE49-F238E27FC236}">
                <a16:creationId xmlns:a16="http://schemas.microsoft.com/office/drawing/2014/main" id="{BB15137F-D835-0729-166C-3E4B1C9E41A2}"/>
              </a:ext>
            </a:extLst>
          </p:cNvPr>
          <p:cNvSpPr txBox="1"/>
          <p:nvPr/>
        </p:nvSpPr>
        <p:spPr>
          <a:xfrm>
            <a:off x="3525169" y="1372310"/>
            <a:ext cx="7772400"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Under what conditions and controls will access be granted to MBI applications when accessed externally?</a:t>
            </a:r>
          </a:p>
        </p:txBody>
      </p:sp>
      <p:sp>
        <p:nvSpPr>
          <p:cNvPr id="102" name="Rectangle 101">
            <a:extLst>
              <a:ext uri="{FF2B5EF4-FFF2-40B4-BE49-F238E27FC236}">
                <a16:creationId xmlns:a16="http://schemas.microsoft.com/office/drawing/2014/main" id="{1D58C2F7-1B78-D71A-E38E-B44C531FCACF}"/>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103" name="hand_3" title="Icon of a hand giving a thumbs-up">
            <a:extLst>
              <a:ext uri="{FF2B5EF4-FFF2-40B4-BE49-F238E27FC236}">
                <a16:creationId xmlns:a16="http://schemas.microsoft.com/office/drawing/2014/main" id="{9E9BF03D-8099-4C3D-4C7E-06ACFBCA7C48}"/>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TextBox 106">
            <a:extLst>
              <a:ext uri="{FF2B5EF4-FFF2-40B4-BE49-F238E27FC236}">
                <a16:creationId xmlns:a16="http://schemas.microsoft.com/office/drawing/2014/main" id="{F624FA58-3025-B2F6-3AC0-01FA5EC1C3EE}"/>
              </a:ext>
            </a:extLst>
          </p:cNvPr>
          <p:cNvSpPr txBox="1">
            <a:spLocks/>
          </p:cNvSpPr>
          <p:nvPr/>
        </p:nvSpPr>
        <p:spPr>
          <a:xfrm>
            <a:off x="3525168" y="2318090"/>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Require MFA from all external locations.</a:t>
            </a:r>
          </a:p>
        </p:txBody>
      </p:sp>
      <p:sp>
        <p:nvSpPr>
          <p:cNvPr id="108" name="Rectangle 107">
            <a:extLst>
              <a:ext uri="{FF2B5EF4-FFF2-40B4-BE49-F238E27FC236}">
                <a16:creationId xmlns:a16="http://schemas.microsoft.com/office/drawing/2014/main" id="{27055B71-284A-2A07-3DDA-3EEF74C1E604}"/>
              </a:ext>
            </a:extLst>
          </p:cNvPr>
          <p:cNvSpPr/>
          <p:nvPr/>
        </p:nvSpPr>
        <p:spPr bwMode="auto">
          <a:xfrm rot="5400000">
            <a:off x="10900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109" name="Processing_E9F5" title="Icon of two interlocked gears">
            <a:extLst>
              <a:ext uri="{FF2B5EF4-FFF2-40B4-BE49-F238E27FC236}">
                <a16:creationId xmlns:a16="http://schemas.microsoft.com/office/drawing/2014/main" id="{DA183C27-5579-D064-F4A9-2147DDC96FA7}"/>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TextBox 109">
            <a:extLst>
              <a:ext uri="{FF2B5EF4-FFF2-40B4-BE49-F238E27FC236}">
                <a16:creationId xmlns:a16="http://schemas.microsoft.com/office/drawing/2014/main" id="{B84808A0-BC88-1358-0F1B-6E4A9A2B38D0}"/>
              </a:ext>
            </a:extLst>
          </p:cNvPr>
          <p:cNvSpPr txBox="1"/>
          <p:nvPr/>
        </p:nvSpPr>
        <p:spPr>
          <a:xfrm>
            <a:off x="3525168" y="3149795"/>
            <a:ext cx="7139775"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If password is compromised, remain protected for access requests from external locations.</a:t>
            </a:r>
          </a:p>
        </p:txBody>
      </p:sp>
      <p:graphicFrame>
        <p:nvGraphicFramePr>
          <p:cNvPr id="81" name="Table 10">
            <a:extLst>
              <a:ext uri="{FF2B5EF4-FFF2-40B4-BE49-F238E27FC236}">
                <a16:creationId xmlns:a16="http://schemas.microsoft.com/office/drawing/2014/main" id="{C2D28B63-54DF-C0BA-40D1-0C05CC9DC005}"/>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MBI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External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5977818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35F9BD-B774-3FC3-D39E-02A0C44C163B}"/>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49" name="Rectangle: Rounded Corners 48">
              <a:extLst>
                <a:ext uri="{FF2B5EF4-FFF2-40B4-BE49-F238E27FC236}">
                  <a16:creationId xmlns:a16="http://schemas.microsoft.com/office/drawing/2014/main" id="{72E2A668-6FCF-0D44-8745-2639A082A949}"/>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52" name="Rectangle: Rounded Corners 51">
              <a:extLst>
                <a:ext uri="{FF2B5EF4-FFF2-40B4-BE49-F238E27FC236}">
                  <a16:creationId xmlns:a16="http://schemas.microsoft.com/office/drawing/2014/main" id="{A36B2EAB-279B-68AA-AA2C-7A77D4F6CB2E}"/>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64" name="Rectangle: Top Corners Rounded 63">
              <a:extLst>
                <a:ext uri="{FF2B5EF4-FFF2-40B4-BE49-F238E27FC236}">
                  <a16:creationId xmlns:a16="http://schemas.microsoft.com/office/drawing/2014/main" id="{84240500-ADF3-41E0-48F7-B13B64506F3E}"/>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ED053516-FDA7-1809-326C-C8EE37C54883}"/>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A7BC7322-4130-1AA4-9307-406C6C35550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3321D5EE-B46C-EFF9-D1EE-07332F8C4C6A}"/>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46DE4554-AA8E-F277-CB30-8EDBEF73555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735520C1-C2F6-D3F2-D52A-76A3E6BDC90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B2DB9704-6063-1441-8F59-D5CBE85D48E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60" name="Rectangle: Top Corners Rounded 59">
              <a:extLst>
                <a:ext uri="{FF2B5EF4-FFF2-40B4-BE49-F238E27FC236}">
                  <a16:creationId xmlns:a16="http://schemas.microsoft.com/office/drawing/2014/main" id="{303D4997-4044-4B1C-812D-FEE0E40C004A}"/>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BC96DAA2-9124-CA4A-175A-83AC60C4CF4E}"/>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8243F849-E821-5E4F-38D5-9F9C6B8145E1}"/>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9B192DBA-C49F-2464-2721-24B7571B097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5EF43835-0D01-041D-8A62-4C9656A0293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A0D52D71-4005-63DC-17DE-47BF41B7FD1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2DDB26C4-BC0A-DEB3-7000-A5828EA3810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6" name="Rectangle: Top Corners Rounded 55">
              <a:extLst>
                <a:ext uri="{FF2B5EF4-FFF2-40B4-BE49-F238E27FC236}">
                  <a16:creationId xmlns:a16="http://schemas.microsoft.com/office/drawing/2014/main" id="{B32B98F0-28F8-8156-46D4-3ED8DFF512EA}"/>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2AA15877-FBF0-A9D8-7641-5485FEAF93D4}"/>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5" name="Oval 24">
                <a:extLst>
                  <a:ext uri="{FF2B5EF4-FFF2-40B4-BE49-F238E27FC236}">
                    <a16:creationId xmlns:a16="http://schemas.microsoft.com/office/drawing/2014/main" id="{10C3BEAF-DBCA-81C1-BF8B-7FB160AC6D7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E468EA54-629A-A190-A601-A7274EEB3FF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BA1387E3-9EDB-0ECB-3058-BE749C4A9BF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0503BAF6-6C2C-9BC3-10AE-2DD52A278DA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4523BA4E-D073-C733-61B6-86DC2C7092F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F98F4E89-A47C-8E52-4B93-3F6FE38706DA}"/>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74" name="Straight Connector 73">
                <a:extLst>
                  <a:ext uri="{FF2B5EF4-FFF2-40B4-BE49-F238E27FC236}">
                    <a16:creationId xmlns:a16="http://schemas.microsoft.com/office/drawing/2014/main" id="{889A5801-CE79-0EF9-E3AE-06289F7752AD}"/>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FD436FE-1B9D-4B43-6BFF-E7B7AE75E565}"/>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963" y="457200"/>
            <a:ext cx="11017250" cy="492443"/>
          </a:xfrm>
        </p:spPr>
        <p:txBody>
          <a:bodyPr/>
          <a:lstStyle/>
          <a:p>
            <a:r>
              <a:rPr lang="en-US" sz="3200"/>
              <a:t>Design decision: Policy for medium business impact – Internal</a:t>
            </a:r>
          </a:p>
        </p:txBody>
      </p:sp>
      <p:sp>
        <p:nvSpPr>
          <p:cNvPr id="68" name="Rectangle 67">
            <a:extLst>
              <a:ext uri="{FF2B5EF4-FFF2-40B4-BE49-F238E27FC236}">
                <a16:creationId xmlns:a16="http://schemas.microsoft.com/office/drawing/2014/main" id="{E5ADA41F-F71E-EF53-97C1-9563FAEF5561}"/>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69" name="target_2" title="Icon of a target with an arrow hitting the bullseye">
            <a:extLst>
              <a:ext uri="{FF2B5EF4-FFF2-40B4-BE49-F238E27FC236}">
                <a16:creationId xmlns:a16="http://schemas.microsoft.com/office/drawing/2014/main" id="{836CBDB5-94DB-6B31-0B14-E9A7DB558048}"/>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TextBox 69">
            <a:extLst>
              <a:ext uri="{FF2B5EF4-FFF2-40B4-BE49-F238E27FC236}">
                <a16:creationId xmlns:a16="http://schemas.microsoft.com/office/drawing/2014/main" id="{5AE3C03D-C3BD-3ED5-7854-F05D17E6D229}"/>
              </a:ext>
            </a:extLst>
          </p:cNvPr>
          <p:cNvSpPr txBox="1"/>
          <p:nvPr/>
        </p:nvSpPr>
        <p:spPr>
          <a:xfrm>
            <a:off x="3525169" y="1372310"/>
            <a:ext cx="7772400"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Under what conditions and controls will access be granted to MBI applications when accessed from inside the network?</a:t>
            </a:r>
          </a:p>
        </p:txBody>
      </p:sp>
      <p:sp>
        <p:nvSpPr>
          <p:cNvPr id="71" name="Rectangle 70">
            <a:extLst>
              <a:ext uri="{FF2B5EF4-FFF2-40B4-BE49-F238E27FC236}">
                <a16:creationId xmlns:a16="http://schemas.microsoft.com/office/drawing/2014/main" id="{36B781C5-83C1-4962-1ADA-5ACA41BD17B2}"/>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72" name="hand_3" title="Icon of a hand giving a thumbs-up">
            <a:extLst>
              <a:ext uri="{FF2B5EF4-FFF2-40B4-BE49-F238E27FC236}">
                <a16:creationId xmlns:a16="http://schemas.microsoft.com/office/drawing/2014/main" id="{0A261552-224A-EF8C-98E9-480B2A76BCF4}"/>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TextBox 75">
            <a:extLst>
              <a:ext uri="{FF2B5EF4-FFF2-40B4-BE49-F238E27FC236}">
                <a16:creationId xmlns:a16="http://schemas.microsoft.com/office/drawing/2014/main" id="{EDDA528F-DDC0-F4D9-5775-F43628F6B5A4}"/>
              </a:ext>
            </a:extLst>
          </p:cNvPr>
          <p:cNvSpPr txBox="1">
            <a:spLocks/>
          </p:cNvSpPr>
          <p:nvPr/>
        </p:nvSpPr>
        <p:spPr>
          <a:xfrm>
            <a:off x="3525168" y="2318090"/>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Require either MFA, hybrid joined device, or compliant device from all internal locations.</a:t>
            </a:r>
          </a:p>
        </p:txBody>
      </p:sp>
      <p:sp>
        <p:nvSpPr>
          <p:cNvPr id="77" name="Rectangle 76">
            <a:extLst>
              <a:ext uri="{FF2B5EF4-FFF2-40B4-BE49-F238E27FC236}">
                <a16:creationId xmlns:a16="http://schemas.microsoft.com/office/drawing/2014/main" id="{F5655510-91AB-BD75-34CC-7A2C93D7F0BA}"/>
              </a:ext>
            </a:extLst>
          </p:cNvPr>
          <p:cNvSpPr/>
          <p:nvPr/>
        </p:nvSpPr>
        <p:spPr bwMode="auto">
          <a:xfrm rot="5400000">
            <a:off x="10900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8" name="Processing_E9F5" title="Icon of two interlocked gears">
            <a:extLst>
              <a:ext uri="{FF2B5EF4-FFF2-40B4-BE49-F238E27FC236}">
                <a16:creationId xmlns:a16="http://schemas.microsoft.com/office/drawing/2014/main" id="{1E3882F3-B99A-671F-9055-D31710D937D3}"/>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TextBox 78">
            <a:extLst>
              <a:ext uri="{FF2B5EF4-FFF2-40B4-BE49-F238E27FC236}">
                <a16:creationId xmlns:a16="http://schemas.microsoft.com/office/drawing/2014/main" id="{F9FBF7D3-F99D-3AF7-1D6B-DD936136B91F}"/>
              </a:ext>
            </a:extLst>
          </p:cNvPr>
          <p:cNvSpPr txBox="1"/>
          <p:nvPr/>
        </p:nvSpPr>
        <p:spPr>
          <a:xfrm>
            <a:off x="3525168" y="3149795"/>
            <a:ext cx="7139775"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If password is compromised, remain protected for access requests from internal locations.</a:t>
            </a:r>
          </a:p>
        </p:txBody>
      </p:sp>
      <p:graphicFrame>
        <p:nvGraphicFramePr>
          <p:cNvPr id="50" name="Table 10">
            <a:extLst>
              <a:ext uri="{FF2B5EF4-FFF2-40B4-BE49-F238E27FC236}">
                <a16:creationId xmlns:a16="http://schemas.microsoft.com/office/drawing/2014/main" id="{31122050-9F97-E085-D8AA-A273B2F99694}"/>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 (or)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MBI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Internal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95761423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A5A131E-DC11-DC4D-46D9-89DD99808512}"/>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49" name="Rectangle: Rounded Corners 48">
              <a:extLst>
                <a:ext uri="{FF2B5EF4-FFF2-40B4-BE49-F238E27FC236}">
                  <a16:creationId xmlns:a16="http://schemas.microsoft.com/office/drawing/2014/main" id="{E3BC2F99-E18F-FCF7-3BDD-76BE5E5A458D}"/>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52" name="Rectangle: Rounded Corners 51">
              <a:extLst>
                <a:ext uri="{FF2B5EF4-FFF2-40B4-BE49-F238E27FC236}">
                  <a16:creationId xmlns:a16="http://schemas.microsoft.com/office/drawing/2014/main" id="{C98A8F44-5D45-827D-1B51-13A7577B08DD}"/>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64" name="Rectangle: Top Corners Rounded 63">
              <a:extLst>
                <a:ext uri="{FF2B5EF4-FFF2-40B4-BE49-F238E27FC236}">
                  <a16:creationId xmlns:a16="http://schemas.microsoft.com/office/drawing/2014/main" id="{4B406DB0-161B-96F5-4FD6-403DCD3DDBDC}"/>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dirty="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5A3AD129-94DC-7723-A9AF-6EB10A47596B}"/>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26331FC4-CDCB-6643-F42F-EF63865DAF7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D78BCA66-C2A0-20DA-32B8-5F81C3D391F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C783DF4A-ED38-A8A4-E4B4-FED47C10AED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DFAF976A-8864-C3CC-9CFA-005D71AE408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DF6ABE2F-9987-72F1-897F-37A147EAE31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60" name="Rectangle: Top Corners Rounded 59">
              <a:extLst>
                <a:ext uri="{FF2B5EF4-FFF2-40B4-BE49-F238E27FC236}">
                  <a16:creationId xmlns:a16="http://schemas.microsoft.com/office/drawing/2014/main" id="{98B92343-1C35-A256-BAB4-7A02CA32AF3D}"/>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71807C75-59C8-67F5-B96E-0568056434C2}"/>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7DDBDC97-A488-B301-BEB8-BE38636F4FD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8A8CD6F0-3269-A9ED-C7E4-246FD067899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CB431759-578B-138F-1477-AB51D1EE5A9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9B6DC2CD-9CCC-3877-8B27-5DF166C3CCA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89773B2D-5833-1EE5-E539-14C21C47732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6" name="Rectangle: Top Corners Rounded 55">
              <a:extLst>
                <a:ext uri="{FF2B5EF4-FFF2-40B4-BE49-F238E27FC236}">
                  <a16:creationId xmlns:a16="http://schemas.microsoft.com/office/drawing/2014/main" id="{977640F2-20FB-7F9D-3FDD-CD55D4CF6C26}"/>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960B69AF-16C5-A30D-8D5A-EAE633597F8B}"/>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5" name="Oval 24">
                <a:extLst>
                  <a:ext uri="{FF2B5EF4-FFF2-40B4-BE49-F238E27FC236}">
                    <a16:creationId xmlns:a16="http://schemas.microsoft.com/office/drawing/2014/main" id="{685183C3-3163-8676-A351-BF311EBBD0C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38017A80-631E-537F-1506-282BF07EE9B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5C238177-479A-CB3C-A0D9-345FF6632B4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1E2E5A2F-DD79-ACF4-B663-7E9A4BF4205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D56501FA-B619-6757-B6D3-7B13A2DE885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0F04CC32-868C-44BE-EDEC-3BAB37CB9225}"/>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74" name="Straight Connector 73">
                <a:extLst>
                  <a:ext uri="{FF2B5EF4-FFF2-40B4-BE49-F238E27FC236}">
                    <a16:creationId xmlns:a16="http://schemas.microsoft.com/office/drawing/2014/main" id="{B85AA245-E561-8647-6EEA-D0D0B74DAC09}"/>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40876A-58C4-33ED-18A8-2075DA7720A0}"/>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Policy for low business impact</a:t>
            </a:r>
          </a:p>
        </p:txBody>
      </p:sp>
      <p:sp>
        <p:nvSpPr>
          <p:cNvPr id="68" name="Rectangle 67">
            <a:extLst>
              <a:ext uri="{FF2B5EF4-FFF2-40B4-BE49-F238E27FC236}">
                <a16:creationId xmlns:a16="http://schemas.microsoft.com/office/drawing/2014/main" id="{CCC382C6-7340-F287-E4A7-AC62429AA3B5}"/>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69" name="target_2" title="Icon of a target with an arrow hitting the bullseye">
            <a:extLst>
              <a:ext uri="{FF2B5EF4-FFF2-40B4-BE49-F238E27FC236}">
                <a16:creationId xmlns:a16="http://schemas.microsoft.com/office/drawing/2014/main" id="{2746A792-6D99-88B1-C6C7-63D540A45B67}"/>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TextBox 69">
            <a:extLst>
              <a:ext uri="{FF2B5EF4-FFF2-40B4-BE49-F238E27FC236}">
                <a16:creationId xmlns:a16="http://schemas.microsoft.com/office/drawing/2014/main" id="{E417A8FC-2133-1E25-31B6-1BE565E0F11A}"/>
              </a:ext>
            </a:extLst>
          </p:cNvPr>
          <p:cNvSpPr txBox="1">
            <a:spLocks/>
          </p:cNvSpPr>
          <p:nvPr/>
        </p:nvSpPr>
        <p:spPr>
          <a:xfrm>
            <a:off x="3525169" y="1476196"/>
            <a:ext cx="7772400"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Under what conditions and controls will access be granted to LBI applications?</a:t>
            </a:r>
          </a:p>
        </p:txBody>
      </p:sp>
      <p:sp>
        <p:nvSpPr>
          <p:cNvPr id="71" name="Rectangle 70">
            <a:extLst>
              <a:ext uri="{FF2B5EF4-FFF2-40B4-BE49-F238E27FC236}">
                <a16:creationId xmlns:a16="http://schemas.microsoft.com/office/drawing/2014/main" id="{08CB8C16-7F50-1C99-0A17-53EC5EB1BFEE}"/>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72" name="hand_3" title="Icon of a hand giving a thumbs-up">
            <a:extLst>
              <a:ext uri="{FF2B5EF4-FFF2-40B4-BE49-F238E27FC236}">
                <a16:creationId xmlns:a16="http://schemas.microsoft.com/office/drawing/2014/main" id="{CB75750C-1439-80CD-BE65-BACCF00FAAA2}"/>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TextBox 75">
            <a:extLst>
              <a:ext uri="{FF2B5EF4-FFF2-40B4-BE49-F238E27FC236}">
                <a16:creationId xmlns:a16="http://schemas.microsoft.com/office/drawing/2014/main" id="{671A833A-A978-9D2B-AC84-2542D01569F3}"/>
              </a:ext>
            </a:extLst>
          </p:cNvPr>
          <p:cNvSpPr txBox="1">
            <a:spLocks/>
          </p:cNvSpPr>
          <p:nvPr/>
        </p:nvSpPr>
        <p:spPr>
          <a:xfrm>
            <a:off x="3525168" y="2318090"/>
            <a:ext cx="7772401"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Require either MFA, hybrid joined device, or compliant device from all external locations.</a:t>
            </a:r>
          </a:p>
        </p:txBody>
      </p:sp>
      <p:sp>
        <p:nvSpPr>
          <p:cNvPr id="77" name="Rectangle 76">
            <a:extLst>
              <a:ext uri="{FF2B5EF4-FFF2-40B4-BE49-F238E27FC236}">
                <a16:creationId xmlns:a16="http://schemas.microsoft.com/office/drawing/2014/main" id="{DFED2FAE-8DB6-7ACA-BDDA-ACAF673A64FD}"/>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8" name="Processing_E9F5" title="Icon of two interlocked gears">
            <a:extLst>
              <a:ext uri="{FF2B5EF4-FFF2-40B4-BE49-F238E27FC236}">
                <a16:creationId xmlns:a16="http://schemas.microsoft.com/office/drawing/2014/main" id="{83C36494-F89D-5E6E-A916-5ED8643C3F9E}"/>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TextBox 78">
            <a:extLst>
              <a:ext uri="{FF2B5EF4-FFF2-40B4-BE49-F238E27FC236}">
                <a16:creationId xmlns:a16="http://schemas.microsoft.com/office/drawing/2014/main" id="{85AF95E9-53F7-B603-FD0B-83F6A616EE16}"/>
              </a:ext>
            </a:extLst>
          </p:cNvPr>
          <p:cNvSpPr txBox="1">
            <a:spLocks/>
          </p:cNvSpPr>
          <p:nvPr/>
        </p:nvSpPr>
        <p:spPr>
          <a:xfrm>
            <a:off x="3525168" y="3149795"/>
            <a:ext cx="7772401"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If password is compromised, remain protected for access requests from external locations.</a:t>
            </a:r>
          </a:p>
        </p:txBody>
      </p:sp>
      <p:graphicFrame>
        <p:nvGraphicFramePr>
          <p:cNvPr id="50" name="Table 10">
            <a:extLst>
              <a:ext uri="{FF2B5EF4-FFF2-40B4-BE49-F238E27FC236}">
                <a16:creationId xmlns:a16="http://schemas.microsoft.com/office/drawing/2014/main" id="{403B7702-C8FB-4FC5-903E-1F5E8396102F}"/>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 (or)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Users/groups</a:t>
                      </a: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Block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Applications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LBI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 MFA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Platforms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Compliant device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Locations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Hybrid joined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Client apps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External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Approved client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Custom controls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kern="1200">
                          <a:solidFill>
                            <a:schemeClr val="tx1"/>
                          </a:solidFill>
                          <a:effectLst/>
                          <a:latin typeface="+mn-lt"/>
                          <a:ea typeface="+mn-ea"/>
                          <a:cs typeface="+mn-cs"/>
                        </a:rPr>
                        <a:t>Device state</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Terms of service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17399396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DC6943E-A4D3-0C38-F96F-CD551D3EC45C}"/>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75" name="Rectangle: Rounded Corners 74">
              <a:extLst>
                <a:ext uri="{FF2B5EF4-FFF2-40B4-BE49-F238E27FC236}">
                  <a16:creationId xmlns:a16="http://schemas.microsoft.com/office/drawing/2014/main" id="{DA629BBD-C3BB-A935-86AE-54A66C49266D}"/>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78" name="Rectangle: Rounded Corners 77">
              <a:extLst>
                <a:ext uri="{FF2B5EF4-FFF2-40B4-BE49-F238E27FC236}">
                  <a16:creationId xmlns:a16="http://schemas.microsoft.com/office/drawing/2014/main" id="{63716632-9E18-FFAE-03CE-118993F233E8}"/>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90" name="Rectangle: Top Corners Rounded 89">
              <a:extLst>
                <a:ext uri="{FF2B5EF4-FFF2-40B4-BE49-F238E27FC236}">
                  <a16:creationId xmlns:a16="http://schemas.microsoft.com/office/drawing/2014/main" id="{AC902508-058C-67BB-2710-B6A079730C5D}"/>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2AD17C20-032C-7531-950D-07C79A89631D}"/>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89380D96-8C64-C443-D5BC-735719C572B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B6D68BEA-36B6-AC41-6740-E26CAC0214B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3DF9C6FA-5731-78C3-404F-905F177567CC}"/>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C47DD03C-8E58-0D9E-A5C2-03C54380FAD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B01166CC-54A0-C203-8E53-4D8D0BA6DD0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6" name="Rectangle: Top Corners Rounded 85">
              <a:extLst>
                <a:ext uri="{FF2B5EF4-FFF2-40B4-BE49-F238E27FC236}">
                  <a16:creationId xmlns:a16="http://schemas.microsoft.com/office/drawing/2014/main" id="{7FF7B3D1-F889-8349-4C07-C2B419C2EC64}"/>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B889B078-13C3-7D58-DB7C-B97112F24988}"/>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22DA091F-FA99-19F7-1169-D58920F8B65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B447605D-F8FA-49F7-1A5C-8AFF0B4BEE8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D19C82CB-4F6A-926B-61C8-551058672CB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FE915C2E-565B-43DE-2866-8CEFFC6B0B8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2E70B9A4-1909-15D1-FB45-502BE95EAF8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2" name="Rectangle: Top Corners Rounded 81">
              <a:extLst>
                <a:ext uri="{FF2B5EF4-FFF2-40B4-BE49-F238E27FC236}">
                  <a16:creationId xmlns:a16="http://schemas.microsoft.com/office/drawing/2014/main" id="{D3F87477-6C1D-64F7-8FAD-7FB05B33169D}"/>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5" name="Group 4">
              <a:extLst>
                <a:ext uri="{FF2B5EF4-FFF2-40B4-BE49-F238E27FC236}">
                  <a16:creationId xmlns:a16="http://schemas.microsoft.com/office/drawing/2014/main" id="{B8E2D178-6140-43A5-0BF1-FBB7E90386D0}"/>
                </a:ext>
              </a:extLst>
            </p:cNvPr>
            <p:cNvGrpSpPr/>
            <p:nvPr/>
          </p:nvGrpSpPr>
          <p:grpSpPr>
            <a:xfrm>
              <a:off x="2810063" y="3007539"/>
              <a:ext cx="498658" cy="498658"/>
              <a:chOff x="2810063" y="3007539"/>
              <a:chExt cx="498658" cy="498658"/>
            </a:xfrm>
          </p:grpSpPr>
          <p:sp>
            <p:nvSpPr>
              <p:cNvPr id="25" name="Oval 24">
                <a:extLst>
                  <a:ext uri="{FF2B5EF4-FFF2-40B4-BE49-F238E27FC236}">
                    <a16:creationId xmlns:a16="http://schemas.microsoft.com/office/drawing/2014/main" id="{2C3BEF74-B55B-EF95-E1A2-E014F912AEED}"/>
                  </a:ext>
                </a:extLst>
              </p:cNvPr>
              <p:cNvSpPr/>
              <p:nvPr/>
            </p:nvSpPr>
            <p:spPr bwMode="auto">
              <a:xfrm>
                <a:off x="2810063" y="3007539"/>
                <a:ext cx="498658" cy="49865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C856F9F9-C96E-8195-4C91-ADD1516AC235}"/>
                  </a:ext>
                </a:extLst>
              </p:cNvPr>
              <p:cNvSpPr/>
              <p:nvPr/>
            </p:nvSpPr>
            <p:spPr bwMode="auto">
              <a:xfrm>
                <a:off x="2827403" y="3024878"/>
                <a:ext cx="463978" cy="463978"/>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D47D7D09-C74F-FB62-51C1-886252F27FF0}"/>
                  </a:ext>
                </a:extLst>
              </p:cNvPr>
              <p:cNvSpPr/>
              <p:nvPr/>
            </p:nvSpPr>
            <p:spPr bwMode="auto">
              <a:xfrm rot="5034430">
                <a:off x="2827403" y="3024878"/>
                <a:ext cx="463978" cy="463978"/>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AA84C748-3C1A-BF0F-970F-6938F6CACEF4}"/>
                  </a:ext>
                </a:extLst>
              </p:cNvPr>
              <p:cNvSpPr/>
              <p:nvPr/>
            </p:nvSpPr>
            <p:spPr bwMode="auto">
              <a:xfrm rot="6118602">
                <a:off x="2827403" y="3024879"/>
                <a:ext cx="463978" cy="463978"/>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BB0790D1-B36A-EFA3-F5EF-2C4A3B27DCEB}"/>
                  </a:ext>
                </a:extLst>
              </p:cNvPr>
              <p:cNvSpPr/>
              <p:nvPr/>
            </p:nvSpPr>
            <p:spPr bwMode="auto">
              <a:xfrm>
                <a:off x="2826062" y="3214626"/>
                <a:ext cx="8611" cy="861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D256C6F3-09BB-66A8-2C9F-708799ED295E}"/>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100" name="Straight Connector 99">
                <a:extLst>
                  <a:ext uri="{FF2B5EF4-FFF2-40B4-BE49-F238E27FC236}">
                    <a16:creationId xmlns:a16="http://schemas.microsoft.com/office/drawing/2014/main" id="{BD95E053-1209-5311-6545-8E34C1451041}"/>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5F95181-19FD-6693-A6F7-32E83A2787DD}"/>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Policy for application(s)</a:t>
            </a:r>
          </a:p>
        </p:txBody>
      </p:sp>
      <p:sp>
        <p:nvSpPr>
          <p:cNvPr id="94" name="Rectangle 93">
            <a:extLst>
              <a:ext uri="{FF2B5EF4-FFF2-40B4-BE49-F238E27FC236}">
                <a16:creationId xmlns:a16="http://schemas.microsoft.com/office/drawing/2014/main" id="{B6F42A83-B16D-946A-7972-F22AA3857322}"/>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95" name="target_2" title="Icon of a target with an arrow hitting the bullseye">
            <a:extLst>
              <a:ext uri="{FF2B5EF4-FFF2-40B4-BE49-F238E27FC236}">
                <a16:creationId xmlns:a16="http://schemas.microsoft.com/office/drawing/2014/main" id="{418B57EB-ADBB-3E8B-D991-274DE8B18B7C}"/>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6" name="TextBox 95">
            <a:extLst>
              <a:ext uri="{FF2B5EF4-FFF2-40B4-BE49-F238E27FC236}">
                <a16:creationId xmlns:a16="http://schemas.microsoft.com/office/drawing/2014/main" id="{921C63B3-1253-CC46-E4A6-AD4201BE1D30}"/>
              </a:ext>
            </a:extLst>
          </p:cNvPr>
          <p:cNvSpPr txBox="1">
            <a:spLocks/>
          </p:cNvSpPr>
          <p:nvPr/>
        </p:nvSpPr>
        <p:spPr>
          <a:xfrm>
            <a:off x="3525169" y="1476196"/>
            <a:ext cx="7772400" cy="215444"/>
          </a:xfrm>
          <a:prstGeom prst="rect">
            <a:avLst/>
          </a:prstGeom>
          <a:noFill/>
        </p:spPr>
        <p:txBody>
          <a:bodyPr wrap="square" lIns="0" tIns="0" rIns="0" bIns="0">
            <a:noAutofit/>
          </a:bodyPr>
          <a:lstStyle/>
          <a:p>
            <a:pPr defTabSz="914188">
              <a:defRPr/>
            </a:pPr>
            <a:r>
              <a:rPr lang="en-US" sz="1400" kern="0">
                <a:cs typeface="Segoe UI Light" panose="020B0502040204020203" pitchFamily="34" charset="0"/>
              </a:rPr>
              <a:t>Under what conditions and controls will access be granted to the application(s)?</a:t>
            </a:r>
          </a:p>
        </p:txBody>
      </p:sp>
      <p:sp>
        <p:nvSpPr>
          <p:cNvPr id="97" name="Rectangle 96">
            <a:extLst>
              <a:ext uri="{FF2B5EF4-FFF2-40B4-BE49-F238E27FC236}">
                <a16:creationId xmlns:a16="http://schemas.microsoft.com/office/drawing/2014/main" id="{EC2248C0-7974-0591-4337-B786D9EAFE18}"/>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98" name="hand_3" title="Icon of a hand giving a thumbs-up">
            <a:extLst>
              <a:ext uri="{FF2B5EF4-FFF2-40B4-BE49-F238E27FC236}">
                <a16:creationId xmlns:a16="http://schemas.microsoft.com/office/drawing/2014/main" id="{6E819FA9-2C3A-E18A-FB7D-3E39286E7EA9}"/>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TextBox 101">
            <a:extLst>
              <a:ext uri="{FF2B5EF4-FFF2-40B4-BE49-F238E27FC236}">
                <a16:creationId xmlns:a16="http://schemas.microsoft.com/office/drawing/2014/main" id="{6810ABCD-F418-5686-CA58-D0814E0EACAD}"/>
              </a:ext>
            </a:extLst>
          </p:cNvPr>
          <p:cNvSpPr txBox="1">
            <a:spLocks/>
          </p:cNvSpPr>
          <p:nvPr/>
        </p:nvSpPr>
        <p:spPr>
          <a:xfrm>
            <a:off x="3525168" y="2318090"/>
            <a:ext cx="7772401" cy="215444"/>
          </a:xfrm>
          <a:prstGeom prst="rect">
            <a:avLst/>
          </a:prstGeom>
          <a:noFill/>
        </p:spPr>
        <p:txBody>
          <a:bodyPr wrap="square" lIns="0" tIns="0" rIns="0" bIns="0">
            <a:noAutofit/>
          </a:bodyPr>
          <a:lstStyle/>
          <a:p>
            <a:pPr defTabSz="914188">
              <a:defRPr/>
            </a:pPr>
            <a:r>
              <a:rPr lang="en-US" sz="1400" kern="0">
                <a:cs typeface="Segoe UI Light" panose="020B0502040204020203" pitchFamily="34" charset="0"/>
              </a:rPr>
              <a:t>Require either MFA, Hybrid Joined Device, or Compliant device from all external locations.</a:t>
            </a:r>
          </a:p>
        </p:txBody>
      </p:sp>
      <p:sp>
        <p:nvSpPr>
          <p:cNvPr id="103" name="Rectangle 102">
            <a:extLst>
              <a:ext uri="{FF2B5EF4-FFF2-40B4-BE49-F238E27FC236}">
                <a16:creationId xmlns:a16="http://schemas.microsoft.com/office/drawing/2014/main" id="{5E43FDF1-3541-991F-4935-B0087A1B27F7}"/>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104" name="Processing_E9F5" title="Icon of two interlocked gears">
            <a:extLst>
              <a:ext uri="{FF2B5EF4-FFF2-40B4-BE49-F238E27FC236}">
                <a16:creationId xmlns:a16="http://schemas.microsoft.com/office/drawing/2014/main" id="{3A9C9992-D8DB-150C-6C74-5E2868F91554}"/>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TextBox 104">
            <a:extLst>
              <a:ext uri="{FF2B5EF4-FFF2-40B4-BE49-F238E27FC236}">
                <a16:creationId xmlns:a16="http://schemas.microsoft.com/office/drawing/2014/main" id="{6D70DC60-BDDF-090A-58E1-E63812D740DA}"/>
              </a:ext>
            </a:extLst>
          </p:cNvPr>
          <p:cNvSpPr txBox="1">
            <a:spLocks/>
          </p:cNvSpPr>
          <p:nvPr/>
        </p:nvSpPr>
        <p:spPr>
          <a:xfrm>
            <a:off x="3525168" y="3149795"/>
            <a:ext cx="7772401" cy="215444"/>
          </a:xfrm>
          <a:prstGeom prst="rect">
            <a:avLst/>
          </a:prstGeom>
          <a:noFill/>
        </p:spPr>
        <p:txBody>
          <a:bodyPr wrap="none" lIns="0" tIns="0" rIns="0" bIns="0">
            <a:noAutofit/>
          </a:bodyPr>
          <a:lstStyle/>
          <a:p>
            <a:pPr defTabSz="914188">
              <a:defRPr/>
            </a:pPr>
            <a:r>
              <a:rPr lang="en-US" sz="1400" kern="0">
                <a:cs typeface="Segoe UI Light" panose="020B0502040204020203" pitchFamily="34" charset="0"/>
              </a:rPr>
              <a:t>If password is compromised, remain protected for access requests from external locations.</a:t>
            </a:r>
          </a:p>
        </p:txBody>
      </p:sp>
      <p:graphicFrame>
        <p:nvGraphicFramePr>
          <p:cNvPr id="76" name="Table 10">
            <a:extLst>
              <a:ext uri="{FF2B5EF4-FFF2-40B4-BE49-F238E27FC236}">
                <a16:creationId xmlns:a16="http://schemas.microsoft.com/office/drawing/2014/main" id="{56476441-798E-DAA8-7FC7-F7096E131A03}"/>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 (or)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External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368650875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40AA107D-ECAC-75CD-459E-1ADC6E80FF9F}"/>
              </a:ext>
              <a:ext uri="{C183D7F6-B498-43B3-948B-1728B52AA6E4}">
                <adec:decorative xmlns:adec="http://schemas.microsoft.com/office/drawing/2017/decorative" val="1"/>
              </a:ext>
            </a:extLst>
          </p:cNvPr>
          <p:cNvGrpSpPr/>
          <p:nvPr/>
        </p:nvGrpSpPr>
        <p:grpSpPr>
          <a:xfrm>
            <a:off x="0" y="207518"/>
            <a:ext cx="11782072" cy="5882245"/>
            <a:chOff x="0" y="207518"/>
            <a:chExt cx="11782072" cy="5882245"/>
          </a:xfrm>
        </p:grpSpPr>
        <p:sp>
          <p:nvSpPr>
            <p:cNvPr id="22" name="Rectangle: Top Corners Rounded 21">
              <a:extLst>
                <a:ext uri="{FF2B5EF4-FFF2-40B4-BE49-F238E27FC236}">
                  <a16:creationId xmlns:a16="http://schemas.microsoft.com/office/drawing/2014/main" id="{49D9DC30-65CB-7AA9-D6AB-2465CDE62B9A}"/>
                </a:ext>
                <a:ext uri="{C183D7F6-B498-43B3-948B-1728B52AA6E4}">
                  <adec:decorative xmlns:adec="http://schemas.microsoft.com/office/drawing/2017/decorative" val="1"/>
                </a:ext>
              </a:extLst>
            </p:cNvPr>
            <p:cNvSpPr/>
            <p:nvPr/>
          </p:nvSpPr>
          <p:spPr bwMode="auto">
            <a:xfrm rot="16200000" flipH="1" flipV="1">
              <a:off x="-250192" y="1066800"/>
              <a:ext cx="5224784" cy="4724400"/>
            </a:xfrm>
            <a:prstGeom prst="round2SameRect">
              <a:avLst>
                <a:gd name="adj1" fmla="val 6402"/>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IN" sz="3200">
                <a:solidFill>
                  <a:schemeClr val="tx1"/>
                </a:solidFill>
                <a:latin typeface="+mj-lt"/>
                <a:ea typeface="Segoe UI" pitchFamily="34" charset="0"/>
                <a:cs typeface="Segoe UI" pitchFamily="34" charset="0"/>
              </a:endParaRPr>
            </a:p>
          </p:txBody>
        </p:sp>
        <p:grpSp>
          <p:nvGrpSpPr>
            <p:cNvPr id="12" name="Group 11">
              <a:extLst>
                <a:ext uri="{FF2B5EF4-FFF2-40B4-BE49-F238E27FC236}">
                  <a16:creationId xmlns:a16="http://schemas.microsoft.com/office/drawing/2014/main" id="{971751B6-8A52-F7EF-87BC-64E403897061}"/>
                </a:ext>
                <a:ext uri="{C183D7F6-B498-43B3-948B-1728B52AA6E4}">
                  <adec:decorative xmlns:adec="http://schemas.microsoft.com/office/drawing/2017/decorative" val="1"/>
                </a:ext>
              </a:extLst>
            </p:cNvPr>
            <p:cNvGrpSpPr>
              <a:grpSpLocks/>
            </p:cNvGrpSpPr>
            <p:nvPr/>
          </p:nvGrpSpPr>
          <p:grpSpPr>
            <a:xfrm>
              <a:off x="11454156" y="207518"/>
              <a:ext cx="327916" cy="327916"/>
              <a:chOff x="10908746" y="1311542"/>
              <a:chExt cx="492722" cy="492723"/>
            </a:xfrm>
          </p:grpSpPr>
          <p:sp>
            <p:nvSpPr>
              <p:cNvPr id="16" name="Arc 6_1">
                <a:extLst>
                  <a:ext uri="{FF2B5EF4-FFF2-40B4-BE49-F238E27FC236}">
                    <a16:creationId xmlns:a16="http://schemas.microsoft.com/office/drawing/2014/main" id="{F1908F1D-CF2D-BE93-E6C5-A3CCA306C44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6_1_1">
                <a:extLst>
                  <a:ext uri="{FF2B5EF4-FFF2-40B4-BE49-F238E27FC236}">
                    <a16:creationId xmlns:a16="http://schemas.microsoft.com/office/drawing/2014/main" id="{758C3BF2-2F1E-ACA3-EC4B-D3841BF0DEA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cxnSp>
          <p:nvCxnSpPr>
            <p:cNvPr id="66" name="Straight Connector 65">
              <a:extLst>
                <a:ext uri="{FF2B5EF4-FFF2-40B4-BE49-F238E27FC236}">
                  <a16:creationId xmlns:a16="http://schemas.microsoft.com/office/drawing/2014/main" id="{F84CB7F9-E7C6-626F-2A1A-E1ADE5163F8A}"/>
                </a:ext>
                <a:ext uri="{C183D7F6-B498-43B3-948B-1728B52AA6E4}">
                  <adec:decorative xmlns:adec="http://schemas.microsoft.com/office/drawing/2017/decorative" val="1"/>
                </a:ext>
              </a:extLst>
            </p:cNvPr>
            <p:cNvCxnSpPr>
              <a:cxnSpLocks/>
            </p:cNvCxnSpPr>
            <p:nvPr/>
          </p:nvCxnSpPr>
          <p:spPr>
            <a:xfrm>
              <a:off x="5930900" y="1440298"/>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D7E8773-A5F7-4621-5CBE-4CAF2DDC33DC}"/>
                </a:ext>
                <a:ext uri="{C183D7F6-B498-43B3-948B-1728B52AA6E4}">
                  <adec:decorative xmlns:adec="http://schemas.microsoft.com/office/drawing/2017/decorative" val="1"/>
                </a:ext>
              </a:extLst>
            </p:cNvPr>
            <p:cNvCxnSpPr>
              <a:cxnSpLocks/>
            </p:cNvCxnSpPr>
            <p:nvPr/>
          </p:nvCxnSpPr>
          <p:spPr>
            <a:xfrm>
              <a:off x="5930900" y="2235780"/>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1B0ED7C-B5BE-09FE-C04F-BB0BAD2B6123}"/>
                </a:ext>
                <a:ext uri="{C183D7F6-B498-43B3-948B-1728B52AA6E4}">
                  <adec:decorative xmlns:adec="http://schemas.microsoft.com/office/drawing/2017/decorative" val="1"/>
                </a:ext>
              </a:extLst>
            </p:cNvPr>
            <p:cNvCxnSpPr>
              <a:cxnSpLocks/>
            </p:cNvCxnSpPr>
            <p:nvPr/>
          </p:nvCxnSpPr>
          <p:spPr>
            <a:xfrm>
              <a:off x="5930900" y="3031262"/>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A70B68-2372-AEC8-0CFE-840711F813A8}"/>
                </a:ext>
                <a:ext uri="{C183D7F6-B498-43B3-948B-1728B52AA6E4}">
                  <adec:decorative xmlns:adec="http://schemas.microsoft.com/office/drawing/2017/decorative" val="1"/>
                </a:ext>
              </a:extLst>
            </p:cNvPr>
            <p:cNvCxnSpPr>
              <a:cxnSpLocks/>
            </p:cNvCxnSpPr>
            <p:nvPr/>
          </p:nvCxnSpPr>
          <p:spPr>
            <a:xfrm>
              <a:off x="5930900" y="3826744"/>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14CC68E-028E-590E-47C2-5099ADCF5C3E}"/>
                </a:ext>
                <a:ext uri="{C183D7F6-B498-43B3-948B-1728B52AA6E4}">
                  <adec:decorative xmlns:adec="http://schemas.microsoft.com/office/drawing/2017/decorative" val="1"/>
                </a:ext>
              </a:extLst>
            </p:cNvPr>
            <p:cNvCxnSpPr>
              <a:cxnSpLocks/>
            </p:cNvCxnSpPr>
            <p:nvPr/>
          </p:nvCxnSpPr>
          <p:spPr>
            <a:xfrm>
              <a:off x="5930900" y="4622226"/>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E345AE-3ABB-22FC-0F0D-7FEF317AC7B0}"/>
                </a:ext>
                <a:ext uri="{C183D7F6-B498-43B3-948B-1728B52AA6E4}">
                  <adec:decorative xmlns:adec="http://schemas.microsoft.com/office/drawing/2017/decorative" val="1"/>
                </a:ext>
              </a:extLst>
            </p:cNvPr>
            <p:cNvCxnSpPr>
              <a:cxnSpLocks/>
            </p:cNvCxnSpPr>
            <p:nvPr/>
          </p:nvCxnSpPr>
          <p:spPr>
            <a:xfrm>
              <a:off x="5930900" y="5417708"/>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455338C-787A-C8B3-A87B-17DF90C837B1}"/>
                </a:ext>
                <a:ext uri="{C183D7F6-B498-43B3-948B-1728B52AA6E4}">
                  <adec:decorative xmlns:adec="http://schemas.microsoft.com/office/drawing/2017/decorative" val="1"/>
                </a:ext>
              </a:extLst>
            </p:cNvPr>
            <p:cNvGrpSpPr>
              <a:grpSpLocks/>
            </p:cNvGrpSpPr>
            <p:nvPr/>
          </p:nvGrpSpPr>
          <p:grpSpPr>
            <a:xfrm>
              <a:off x="5147526" y="768237"/>
              <a:ext cx="548640" cy="548640"/>
              <a:chOff x="10890288" y="1293124"/>
              <a:chExt cx="529548" cy="529548"/>
            </a:xfrm>
          </p:grpSpPr>
          <p:sp>
            <p:nvSpPr>
              <p:cNvPr id="24" name="Oval 23">
                <a:extLst>
                  <a:ext uri="{FF2B5EF4-FFF2-40B4-BE49-F238E27FC236}">
                    <a16:creationId xmlns:a16="http://schemas.microsoft.com/office/drawing/2014/main" id="{B7471F46-461B-9E9F-F305-0F1D157F1CF0}"/>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5" name="Arc 24">
                <a:extLst>
                  <a:ext uri="{FF2B5EF4-FFF2-40B4-BE49-F238E27FC236}">
                    <a16:creationId xmlns:a16="http://schemas.microsoft.com/office/drawing/2014/main" id="{00640F96-9A75-ECA8-E227-D427D14E32CD}"/>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6" name="Arc 6_1">
                <a:extLst>
                  <a:ext uri="{FF2B5EF4-FFF2-40B4-BE49-F238E27FC236}">
                    <a16:creationId xmlns:a16="http://schemas.microsoft.com/office/drawing/2014/main" id="{A7FAE705-F2A2-4E1A-211F-7E7390088276}"/>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7" name="Arc 6_1_1">
                <a:extLst>
                  <a:ext uri="{FF2B5EF4-FFF2-40B4-BE49-F238E27FC236}">
                    <a16:creationId xmlns:a16="http://schemas.microsoft.com/office/drawing/2014/main" id="{4E45B281-1D67-619C-040E-103EA0D4554B}"/>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8" name="Oval 27">
                <a:extLst>
                  <a:ext uri="{FF2B5EF4-FFF2-40B4-BE49-F238E27FC236}">
                    <a16:creationId xmlns:a16="http://schemas.microsoft.com/office/drawing/2014/main" id="{0F76C60C-326C-206D-99F9-163ED966421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28B1100B-0376-A39F-79ED-3AEE2151E27E}"/>
                </a:ext>
                <a:ext uri="{C183D7F6-B498-43B3-948B-1728B52AA6E4}">
                  <adec:decorative xmlns:adec="http://schemas.microsoft.com/office/drawing/2017/decorative" val="1"/>
                </a:ext>
              </a:extLst>
            </p:cNvPr>
            <p:cNvGrpSpPr>
              <a:grpSpLocks/>
            </p:cNvGrpSpPr>
            <p:nvPr/>
          </p:nvGrpSpPr>
          <p:grpSpPr>
            <a:xfrm>
              <a:off x="5147526" y="1563719"/>
              <a:ext cx="548640" cy="548640"/>
              <a:chOff x="10890288" y="1293124"/>
              <a:chExt cx="529548" cy="529548"/>
            </a:xfrm>
          </p:grpSpPr>
          <p:sp>
            <p:nvSpPr>
              <p:cNvPr id="30" name="Oval 29">
                <a:extLst>
                  <a:ext uri="{FF2B5EF4-FFF2-40B4-BE49-F238E27FC236}">
                    <a16:creationId xmlns:a16="http://schemas.microsoft.com/office/drawing/2014/main" id="{F88DDB54-DE5F-DF9F-9D20-1F6CE582BDDA}"/>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1" name="Arc 30">
                <a:extLst>
                  <a:ext uri="{FF2B5EF4-FFF2-40B4-BE49-F238E27FC236}">
                    <a16:creationId xmlns:a16="http://schemas.microsoft.com/office/drawing/2014/main" id="{32C0985A-5886-D406-B749-152DE4412917}"/>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2" name="Arc 6_1">
                <a:extLst>
                  <a:ext uri="{FF2B5EF4-FFF2-40B4-BE49-F238E27FC236}">
                    <a16:creationId xmlns:a16="http://schemas.microsoft.com/office/drawing/2014/main" id="{2BBB2D91-3117-8506-BF31-8326EE4C0AEB}"/>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3" name="Arc 6_1_1">
                <a:extLst>
                  <a:ext uri="{FF2B5EF4-FFF2-40B4-BE49-F238E27FC236}">
                    <a16:creationId xmlns:a16="http://schemas.microsoft.com/office/drawing/2014/main" id="{AF62CCE1-9883-FC91-4F1C-3636005B246E}"/>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4" name="Oval 33">
                <a:extLst>
                  <a:ext uri="{FF2B5EF4-FFF2-40B4-BE49-F238E27FC236}">
                    <a16:creationId xmlns:a16="http://schemas.microsoft.com/office/drawing/2014/main" id="{E8A0D7AF-4192-5B7B-F5E6-8F96810632E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9399D97F-5432-7FFA-3FE3-3B631684ABF8}"/>
                </a:ext>
                <a:ext uri="{C183D7F6-B498-43B3-948B-1728B52AA6E4}">
                  <adec:decorative xmlns:adec="http://schemas.microsoft.com/office/drawing/2017/decorative" val="1"/>
                </a:ext>
              </a:extLst>
            </p:cNvPr>
            <p:cNvGrpSpPr>
              <a:grpSpLocks/>
            </p:cNvGrpSpPr>
            <p:nvPr/>
          </p:nvGrpSpPr>
          <p:grpSpPr>
            <a:xfrm>
              <a:off x="5147526" y="2359201"/>
              <a:ext cx="548640" cy="548640"/>
              <a:chOff x="10890288" y="1293124"/>
              <a:chExt cx="529548" cy="529548"/>
            </a:xfrm>
          </p:grpSpPr>
          <p:sp>
            <p:nvSpPr>
              <p:cNvPr id="36" name="Oval 35">
                <a:extLst>
                  <a:ext uri="{FF2B5EF4-FFF2-40B4-BE49-F238E27FC236}">
                    <a16:creationId xmlns:a16="http://schemas.microsoft.com/office/drawing/2014/main" id="{54C8FD98-94AC-7310-40D1-B3CBF8E5F97B}"/>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36">
                <a:extLst>
                  <a:ext uri="{FF2B5EF4-FFF2-40B4-BE49-F238E27FC236}">
                    <a16:creationId xmlns:a16="http://schemas.microsoft.com/office/drawing/2014/main" id="{E5A83D31-6F4F-3A91-E120-2E3F66E28CAE}"/>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Arc 6_1">
                <a:extLst>
                  <a:ext uri="{FF2B5EF4-FFF2-40B4-BE49-F238E27FC236}">
                    <a16:creationId xmlns:a16="http://schemas.microsoft.com/office/drawing/2014/main" id="{C8DA4208-2807-9C66-1F65-5A2388DBBCC3}"/>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9" name="Arc 6_1_1">
                <a:extLst>
                  <a:ext uri="{FF2B5EF4-FFF2-40B4-BE49-F238E27FC236}">
                    <a16:creationId xmlns:a16="http://schemas.microsoft.com/office/drawing/2014/main" id="{2A6AD9E1-C428-34F4-1E62-8524BE4730CA}"/>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0" name="Oval 39">
                <a:extLst>
                  <a:ext uri="{FF2B5EF4-FFF2-40B4-BE49-F238E27FC236}">
                    <a16:creationId xmlns:a16="http://schemas.microsoft.com/office/drawing/2014/main" id="{038CF745-9DE8-0199-F80F-E91F4286E55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C1150ED-BCEA-6863-E8C5-4B6766A809FE}"/>
                </a:ext>
                <a:ext uri="{C183D7F6-B498-43B3-948B-1728B52AA6E4}">
                  <adec:decorative xmlns:adec="http://schemas.microsoft.com/office/drawing/2017/decorative" val="1"/>
                </a:ext>
              </a:extLst>
            </p:cNvPr>
            <p:cNvGrpSpPr>
              <a:grpSpLocks/>
            </p:cNvGrpSpPr>
            <p:nvPr/>
          </p:nvGrpSpPr>
          <p:grpSpPr>
            <a:xfrm>
              <a:off x="5147526" y="3154683"/>
              <a:ext cx="548640" cy="548640"/>
              <a:chOff x="10890288" y="1293124"/>
              <a:chExt cx="529548" cy="529548"/>
            </a:xfrm>
          </p:grpSpPr>
          <p:sp>
            <p:nvSpPr>
              <p:cNvPr id="42" name="Oval 41">
                <a:extLst>
                  <a:ext uri="{FF2B5EF4-FFF2-40B4-BE49-F238E27FC236}">
                    <a16:creationId xmlns:a16="http://schemas.microsoft.com/office/drawing/2014/main" id="{338D74C5-825E-78BE-11C3-50F28EBB0194}"/>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42">
                <a:extLst>
                  <a:ext uri="{FF2B5EF4-FFF2-40B4-BE49-F238E27FC236}">
                    <a16:creationId xmlns:a16="http://schemas.microsoft.com/office/drawing/2014/main" id="{6CF4DF60-4DB3-811E-09DC-C5A2A57860C3}"/>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4" name="Arc 6_1">
                <a:extLst>
                  <a:ext uri="{FF2B5EF4-FFF2-40B4-BE49-F238E27FC236}">
                    <a16:creationId xmlns:a16="http://schemas.microsoft.com/office/drawing/2014/main" id="{98EBA4DC-A9AC-6CED-F636-18A14A877F3A}"/>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Arc 6_1_1">
                <a:extLst>
                  <a:ext uri="{FF2B5EF4-FFF2-40B4-BE49-F238E27FC236}">
                    <a16:creationId xmlns:a16="http://schemas.microsoft.com/office/drawing/2014/main" id="{B087C491-1D05-F322-8765-A65F59EFAD45}"/>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6" name="Oval 45">
                <a:extLst>
                  <a:ext uri="{FF2B5EF4-FFF2-40B4-BE49-F238E27FC236}">
                    <a16:creationId xmlns:a16="http://schemas.microsoft.com/office/drawing/2014/main" id="{65195EBA-564E-0ABA-1440-FE50B7A8BF1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80A72DA-2059-7F61-AEAD-5B0577078FD3}"/>
                </a:ext>
                <a:ext uri="{C183D7F6-B498-43B3-948B-1728B52AA6E4}">
                  <adec:decorative xmlns:adec="http://schemas.microsoft.com/office/drawing/2017/decorative" val="1"/>
                </a:ext>
              </a:extLst>
            </p:cNvPr>
            <p:cNvGrpSpPr>
              <a:grpSpLocks/>
            </p:cNvGrpSpPr>
            <p:nvPr/>
          </p:nvGrpSpPr>
          <p:grpSpPr>
            <a:xfrm>
              <a:off x="5147526" y="3950165"/>
              <a:ext cx="548640" cy="548640"/>
              <a:chOff x="10890288" y="1293124"/>
              <a:chExt cx="529548" cy="529548"/>
            </a:xfrm>
          </p:grpSpPr>
          <p:sp>
            <p:nvSpPr>
              <p:cNvPr id="48" name="Oval 47">
                <a:extLst>
                  <a:ext uri="{FF2B5EF4-FFF2-40B4-BE49-F238E27FC236}">
                    <a16:creationId xmlns:a16="http://schemas.microsoft.com/office/drawing/2014/main" id="{1A95715B-8BFC-67E7-FF6C-E3F65ECED0C5}"/>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9" name="Arc 48">
                <a:extLst>
                  <a:ext uri="{FF2B5EF4-FFF2-40B4-BE49-F238E27FC236}">
                    <a16:creationId xmlns:a16="http://schemas.microsoft.com/office/drawing/2014/main" id="{2B4E4615-3485-62D7-70E6-6B6B16E69A18}"/>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0" name="Arc 6_1">
                <a:extLst>
                  <a:ext uri="{FF2B5EF4-FFF2-40B4-BE49-F238E27FC236}">
                    <a16:creationId xmlns:a16="http://schemas.microsoft.com/office/drawing/2014/main" id="{B933E04A-E1DE-5C39-424E-6A6EB3ACECD7}"/>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1" name="Arc 6_1_1">
                <a:extLst>
                  <a:ext uri="{FF2B5EF4-FFF2-40B4-BE49-F238E27FC236}">
                    <a16:creationId xmlns:a16="http://schemas.microsoft.com/office/drawing/2014/main" id="{A47C409E-2A2E-3873-B3CD-885EEF543DC9}"/>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Oval 51">
                <a:extLst>
                  <a:ext uri="{FF2B5EF4-FFF2-40B4-BE49-F238E27FC236}">
                    <a16:creationId xmlns:a16="http://schemas.microsoft.com/office/drawing/2014/main" id="{C70A7A1E-E3C7-4804-50BC-FA1B0DF861E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55C0A4E8-2816-E6C6-7350-B2D3E599BECC}"/>
                </a:ext>
                <a:ext uri="{C183D7F6-B498-43B3-948B-1728B52AA6E4}">
                  <adec:decorative xmlns:adec="http://schemas.microsoft.com/office/drawing/2017/decorative" val="1"/>
                </a:ext>
              </a:extLst>
            </p:cNvPr>
            <p:cNvGrpSpPr>
              <a:grpSpLocks/>
            </p:cNvGrpSpPr>
            <p:nvPr/>
          </p:nvGrpSpPr>
          <p:grpSpPr>
            <a:xfrm>
              <a:off x="5147526" y="4745647"/>
              <a:ext cx="548640" cy="548640"/>
              <a:chOff x="10890288" y="1293124"/>
              <a:chExt cx="529548" cy="529548"/>
            </a:xfrm>
          </p:grpSpPr>
          <p:sp>
            <p:nvSpPr>
              <p:cNvPr id="54" name="Oval 53">
                <a:extLst>
                  <a:ext uri="{FF2B5EF4-FFF2-40B4-BE49-F238E27FC236}">
                    <a16:creationId xmlns:a16="http://schemas.microsoft.com/office/drawing/2014/main" id="{8AB26EE9-37C6-BC81-CA29-EB3278BE23A7}"/>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5" name="Arc 54">
                <a:extLst>
                  <a:ext uri="{FF2B5EF4-FFF2-40B4-BE49-F238E27FC236}">
                    <a16:creationId xmlns:a16="http://schemas.microsoft.com/office/drawing/2014/main" id="{CBABF3C3-A330-2E2A-6420-29B8028D7AF6}"/>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6" name="Arc 6_1">
                <a:extLst>
                  <a:ext uri="{FF2B5EF4-FFF2-40B4-BE49-F238E27FC236}">
                    <a16:creationId xmlns:a16="http://schemas.microsoft.com/office/drawing/2014/main" id="{D92B0070-EBDA-2437-B142-E8BB8E122AA2}"/>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7" name="Arc 6_1_1">
                <a:extLst>
                  <a:ext uri="{FF2B5EF4-FFF2-40B4-BE49-F238E27FC236}">
                    <a16:creationId xmlns:a16="http://schemas.microsoft.com/office/drawing/2014/main" id="{0D8A3362-4F84-06BA-74BF-BAAAEC81DEF7}"/>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8" name="Oval 57">
                <a:extLst>
                  <a:ext uri="{FF2B5EF4-FFF2-40B4-BE49-F238E27FC236}">
                    <a16:creationId xmlns:a16="http://schemas.microsoft.com/office/drawing/2014/main" id="{6251C9A6-5975-5E2C-27FE-448E1F823C8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27FA82A5-0160-7845-4769-B41C95DCF122}"/>
                </a:ext>
                <a:ext uri="{C183D7F6-B498-43B3-948B-1728B52AA6E4}">
                  <adec:decorative xmlns:adec="http://schemas.microsoft.com/office/drawing/2017/decorative" val="1"/>
                </a:ext>
              </a:extLst>
            </p:cNvPr>
            <p:cNvGrpSpPr>
              <a:grpSpLocks/>
            </p:cNvGrpSpPr>
            <p:nvPr/>
          </p:nvGrpSpPr>
          <p:grpSpPr>
            <a:xfrm>
              <a:off x="5147526" y="5541123"/>
              <a:ext cx="548640" cy="548640"/>
              <a:chOff x="10890288" y="1293124"/>
              <a:chExt cx="529548" cy="529548"/>
            </a:xfrm>
          </p:grpSpPr>
          <p:sp>
            <p:nvSpPr>
              <p:cNvPr id="60" name="Oval 59">
                <a:extLst>
                  <a:ext uri="{FF2B5EF4-FFF2-40B4-BE49-F238E27FC236}">
                    <a16:creationId xmlns:a16="http://schemas.microsoft.com/office/drawing/2014/main" id="{C75ED077-D964-B19F-45E4-BA5C67BD060D}"/>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1" name="Arc 60">
                <a:extLst>
                  <a:ext uri="{FF2B5EF4-FFF2-40B4-BE49-F238E27FC236}">
                    <a16:creationId xmlns:a16="http://schemas.microsoft.com/office/drawing/2014/main" id="{971D53E6-0D1F-7CB2-7D2B-F37835ABC929}"/>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2" name="Arc 6_1">
                <a:extLst>
                  <a:ext uri="{FF2B5EF4-FFF2-40B4-BE49-F238E27FC236}">
                    <a16:creationId xmlns:a16="http://schemas.microsoft.com/office/drawing/2014/main" id="{2EC40347-BA45-75F7-E990-05BBD691D696}"/>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3" name="Arc 6_1_1">
                <a:extLst>
                  <a:ext uri="{FF2B5EF4-FFF2-40B4-BE49-F238E27FC236}">
                    <a16:creationId xmlns:a16="http://schemas.microsoft.com/office/drawing/2014/main" id="{AD3FDA1B-E22E-0583-B1AE-FA98D61D3040}"/>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4" name="Oval 63">
                <a:extLst>
                  <a:ext uri="{FF2B5EF4-FFF2-40B4-BE49-F238E27FC236}">
                    <a16:creationId xmlns:a16="http://schemas.microsoft.com/office/drawing/2014/main" id="{FD530141-DB44-5914-7D53-ACC38AE96A2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 name="Title 5">
            <a:extLst>
              <a:ext uri="{FF2B5EF4-FFF2-40B4-BE49-F238E27FC236}">
                <a16:creationId xmlns:a16="http://schemas.microsoft.com/office/drawing/2014/main" id="{E77CEA3A-29C4-BC9A-9B2B-78334568F12A}"/>
              </a:ext>
            </a:extLst>
          </p:cNvPr>
          <p:cNvSpPr>
            <a:spLocks noGrp="1"/>
          </p:cNvSpPr>
          <p:nvPr>
            <p:ph type="title"/>
          </p:nvPr>
        </p:nvSpPr>
        <p:spPr>
          <a:xfrm>
            <a:off x="588963" y="2598003"/>
            <a:ext cx="3767137" cy="1661993"/>
          </a:xfrm>
        </p:spPr>
        <p:txBody>
          <a:bodyPr/>
          <a:lstStyle/>
          <a:p>
            <a:r>
              <a:rPr lang="en-NZ"/>
              <a:t>Implement Conditional Access Policies</a:t>
            </a:r>
            <a:endParaRPr lang="en-US"/>
          </a:p>
        </p:txBody>
      </p:sp>
      <p:sp>
        <p:nvSpPr>
          <p:cNvPr id="88" name="people_2" title="Icon of three people with an arrow above them pointing down">
            <a:extLst>
              <a:ext uri="{FF2B5EF4-FFF2-40B4-BE49-F238E27FC236}">
                <a16:creationId xmlns:a16="http://schemas.microsoft.com/office/drawing/2014/main" id="{E38393A5-78EC-90F1-BF0A-621A8B74474F}"/>
              </a:ext>
            </a:extLst>
          </p:cNvPr>
          <p:cNvSpPr>
            <a:spLocks noChangeAspect="1" noEditPoints="1"/>
          </p:cNvSpPr>
          <p:nvPr/>
        </p:nvSpPr>
        <p:spPr bwMode="auto">
          <a:xfrm>
            <a:off x="5279732" y="886499"/>
            <a:ext cx="284229" cy="312116"/>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4" name="TextBox 73">
            <a:extLst>
              <a:ext uri="{FF2B5EF4-FFF2-40B4-BE49-F238E27FC236}">
                <a16:creationId xmlns:a16="http://schemas.microsoft.com/office/drawing/2014/main" id="{D4C64CCA-35D7-A017-EAD7-4E1668BCB4FB}"/>
              </a:ext>
            </a:extLst>
          </p:cNvPr>
          <p:cNvSpPr txBox="1"/>
          <p:nvPr/>
        </p:nvSpPr>
        <p:spPr>
          <a:xfrm>
            <a:off x="5930900" y="904058"/>
            <a:ext cx="5758657" cy="276999"/>
          </a:xfrm>
          <a:prstGeom prst="rect">
            <a:avLst/>
          </a:prstGeom>
          <a:noFill/>
        </p:spPr>
        <p:txBody>
          <a:bodyPr wrap="square" lIns="0" tIns="0" rIns="0" bIns="0" anchor="ctr">
            <a:spAutoFit/>
          </a:bodyPr>
          <a:lstStyle/>
          <a:p>
            <a:pPr>
              <a:spcAft>
                <a:spcPts val="600"/>
              </a:spcAft>
            </a:pPr>
            <a:r>
              <a:rPr lang="en-NZ" sz="1800"/>
              <a:t>Consider impact on PS and other users</a:t>
            </a:r>
          </a:p>
        </p:txBody>
      </p:sp>
      <p:grpSp>
        <p:nvGrpSpPr>
          <p:cNvPr id="81" name="Graphic 243" descr="Icon of a target">
            <a:extLst>
              <a:ext uri="{FF2B5EF4-FFF2-40B4-BE49-F238E27FC236}">
                <a16:creationId xmlns:a16="http://schemas.microsoft.com/office/drawing/2014/main" id="{1AC155FC-1518-D909-81C3-601196D28BAA}"/>
              </a:ext>
            </a:extLst>
          </p:cNvPr>
          <p:cNvGrpSpPr/>
          <p:nvPr/>
        </p:nvGrpSpPr>
        <p:grpSpPr>
          <a:xfrm>
            <a:off x="5264783" y="1680978"/>
            <a:ext cx="315087" cy="315087"/>
            <a:chOff x="5987255" y="3266280"/>
            <a:chExt cx="463391" cy="463391"/>
          </a:xfrm>
        </p:grpSpPr>
        <p:sp>
          <p:nvSpPr>
            <p:cNvPr id="2" name="Freeform: Shape 90">
              <a:extLst>
                <a:ext uri="{FF2B5EF4-FFF2-40B4-BE49-F238E27FC236}">
                  <a16:creationId xmlns:a16="http://schemas.microsoft.com/office/drawing/2014/main" id="{8928C967-9848-DE7C-29B9-3DDA3FB08ACF}"/>
                </a:ext>
              </a:extLst>
            </p:cNvPr>
            <p:cNvSpPr/>
            <p:nvPr/>
          </p:nvSpPr>
          <p:spPr>
            <a:xfrm>
              <a:off x="6048787" y="3327812"/>
              <a:ext cx="340423" cy="340423"/>
            </a:xfrm>
            <a:custGeom>
              <a:avLst/>
              <a:gdLst>
                <a:gd name="connsiteX0" fmla="*/ 340424 w 340423"/>
                <a:gd name="connsiteY0" fmla="*/ 170212 h 340423"/>
                <a:gd name="connsiteX1" fmla="*/ 170212 w 340423"/>
                <a:gd name="connsiteY1" fmla="*/ 340424 h 340423"/>
                <a:gd name="connsiteX2" fmla="*/ 0 w 340423"/>
                <a:gd name="connsiteY2" fmla="*/ 170212 h 340423"/>
                <a:gd name="connsiteX3" fmla="*/ 170212 w 340423"/>
                <a:gd name="connsiteY3" fmla="*/ 0 h 340423"/>
                <a:gd name="connsiteX4" fmla="*/ 340424 w 340423"/>
                <a:gd name="connsiteY4" fmla="*/ 170212 h 340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3" h="340423">
                  <a:moveTo>
                    <a:pt x="340424" y="170212"/>
                  </a:moveTo>
                  <a:cubicBezTo>
                    <a:pt x="340424" y="264217"/>
                    <a:pt x="264217" y="340424"/>
                    <a:pt x="170212" y="340424"/>
                  </a:cubicBezTo>
                  <a:cubicBezTo>
                    <a:pt x="76206" y="340424"/>
                    <a:pt x="0" y="264217"/>
                    <a:pt x="0" y="170212"/>
                  </a:cubicBezTo>
                  <a:cubicBezTo>
                    <a:pt x="0" y="76206"/>
                    <a:pt x="76206" y="0"/>
                    <a:pt x="170212" y="0"/>
                  </a:cubicBezTo>
                  <a:cubicBezTo>
                    <a:pt x="264217" y="0"/>
                    <a:pt x="340424" y="76206"/>
                    <a:pt x="340424" y="170212"/>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4" name="Graphic 243">
              <a:extLst>
                <a:ext uri="{FF2B5EF4-FFF2-40B4-BE49-F238E27FC236}">
                  <a16:creationId xmlns:a16="http://schemas.microsoft.com/office/drawing/2014/main" id="{8B11F155-C731-6546-414D-4BD8B93D4A40}"/>
                </a:ext>
              </a:extLst>
            </p:cNvPr>
            <p:cNvGrpSpPr/>
            <p:nvPr/>
          </p:nvGrpSpPr>
          <p:grpSpPr>
            <a:xfrm>
              <a:off x="6218999" y="3266280"/>
              <a:ext cx="9525" cy="463391"/>
              <a:chOff x="6218999" y="3266280"/>
              <a:chExt cx="9525" cy="463391"/>
            </a:xfrm>
          </p:grpSpPr>
          <p:sp>
            <p:nvSpPr>
              <p:cNvPr id="73" name="Freeform: Shape 96">
                <a:extLst>
                  <a:ext uri="{FF2B5EF4-FFF2-40B4-BE49-F238E27FC236}">
                    <a16:creationId xmlns:a16="http://schemas.microsoft.com/office/drawing/2014/main" id="{D8088A46-870A-2656-E7CA-593E8BEACE53}"/>
                  </a:ext>
                </a:extLst>
              </p:cNvPr>
              <p:cNvSpPr/>
              <p:nvPr/>
            </p:nvSpPr>
            <p:spPr>
              <a:xfrm>
                <a:off x="6218999" y="3266280"/>
                <a:ext cx="9525" cy="61341"/>
              </a:xfrm>
              <a:custGeom>
                <a:avLst/>
                <a:gdLst>
                  <a:gd name="connsiteX0" fmla="*/ 0 w 9525"/>
                  <a:gd name="connsiteY0" fmla="*/ 0 h 61341"/>
                  <a:gd name="connsiteX1" fmla="*/ 0 w 9525"/>
                  <a:gd name="connsiteY1" fmla="*/ 61341 h 61341"/>
                </a:gdLst>
                <a:ahLst/>
                <a:cxnLst>
                  <a:cxn ang="0">
                    <a:pos x="connsiteX0" y="connsiteY0"/>
                  </a:cxn>
                  <a:cxn ang="0">
                    <a:pos x="connsiteX1" y="connsiteY1"/>
                  </a:cxn>
                </a:cxnLst>
                <a:rect l="l" t="t" r="r" b="b"/>
                <a:pathLst>
                  <a:path w="9525" h="61341">
                    <a:moveTo>
                      <a:pt x="0" y="0"/>
                    </a:moveTo>
                    <a:lnTo>
                      <a:pt x="0" y="6134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 name="Freeform: Shape 97">
                <a:extLst>
                  <a:ext uri="{FF2B5EF4-FFF2-40B4-BE49-F238E27FC236}">
                    <a16:creationId xmlns:a16="http://schemas.microsoft.com/office/drawing/2014/main" id="{9AFE128D-A125-6DF6-25B5-A8A3574DA946}"/>
                  </a:ext>
                </a:extLst>
              </p:cNvPr>
              <p:cNvSpPr/>
              <p:nvPr/>
            </p:nvSpPr>
            <p:spPr>
              <a:xfrm>
                <a:off x="6218999" y="3668331"/>
                <a:ext cx="9525" cy="61340"/>
              </a:xfrm>
              <a:custGeom>
                <a:avLst/>
                <a:gdLst>
                  <a:gd name="connsiteX0" fmla="*/ 0 w 9525"/>
                  <a:gd name="connsiteY0" fmla="*/ 0 h 61340"/>
                  <a:gd name="connsiteX1" fmla="*/ 0 w 9525"/>
                  <a:gd name="connsiteY1" fmla="*/ 61341 h 61340"/>
                </a:gdLst>
                <a:ahLst/>
                <a:cxnLst>
                  <a:cxn ang="0">
                    <a:pos x="connsiteX0" y="connsiteY0"/>
                  </a:cxn>
                  <a:cxn ang="0">
                    <a:pos x="connsiteX1" y="connsiteY1"/>
                  </a:cxn>
                </a:cxnLst>
                <a:rect l="l" t="t" r="r" b="b"/>
                <a:pathLst>
                  <a:path w="9525" h="61340">
                    <a:moveTo>
                      <a:pt x="0" y="0"/>
                    </a:moveTo>
                    <a:lnTo>
                      <a:pt x="0" y="6134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5" name="Graphic 243">
              <a:extLst>
                <a:ext uri="{FF2B5EF4-FFF2-40B4-BE49-F238E27FC236}">
                  <a16:creationId xmlns:a16="http://schemas.microsoft.com/office/drawing/2014/main" id="{E195AF77-F3C3-D0D3-ED9D-0851202560E2}"/>
                </a:ext>
              </a:extLst>
            </p:cNvPr>
            <p:cNvGrpSpPr/>
            <p:nvPr/>
          </p:nvGrpSpPr>
          <p:grpSpPr>
            <a:xfrm>
              <a:off x="5987255" y="3498024"/>
              <a:ext cx="463391" cy="9525"/>
              <a:chOff x="5987255" y="3498024"/>
              <a:chExt cx="463391" cy="9525"/>
            </a:xfrm>
          </p:grpSpPr>
          <p:sp>
            <p:nvSpPr>
              <p:cNvPr id="65" name="Freeform: Shape 94">
                <a:extLst>
                  <a:ext uri="{FF2B5EF4-FFF2-40B4-BE49-F238E27FC236}">
                    <a16:creationId xmlns:a16="http://schemas.microsoft.com/office/drawing/2014/main" id="{22305F9F-6FC9-A945-ABBD-8DC408BBC55D}"/>
                  </a:ext>
                </a:extLst>
              </p:cNvPr>
              <p:cNvSpPr/>
              <p:nvPr/>
            </p:nvSpPr>
            <p:spPr>
              <a:xfrm>
                <a:off x="6389306" y="3498024"/>
                <a:ext cx="61340" cy="9525"/>
              </a:xfrm>
              <a:custGeom>
                <a:avLst/>
                <a:gdLst>
                  <a:gd name="connsiteX0" fmla="*/ 61341 w 61340"/>
                  <a:gd name="connsiteY0" fmla="*/ 0 h 9525"/>
                  <a:gd name="connsiteX1" fmla="*/ 0 w 61340"/>
                  <a:gd name="connsiteY1" fmla="*/ 0 h 9525"/>
                </a:gdLst>
                <a:ahLst/>
                <a:cxnLst>
                  <a:cxn ang="0">
                    <a:pos x="connsiteX0" y="connsiteY0"/>
                  </a:cxn>
                  <a:cxn ang="0">
                    <a:pos x="connsiteX1" y="connsiteY1"/>
                  </a:cxn>
                </a:cxnLst>
                <a:rect l="l" t="t" r="r" b="b"/>
                <a:pathLst>
                  <a:path w="61340" h="9525">
                    <a:moveTo>
                      <a:pt x="61341" y="0"/>
                    </a:moveTo>
                    <a:lnTo>
                      <a:pt x="0"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2" name="Freeform: Shape 95">
                <a:extLst>
                  <a:ext uri="{FF2B5EF4-FFF2-40B4-BE49-F238E27FC236}">
                    <a16:creationId xmlns:a16="http://schemas.microsoft.com/office/drawing/2014/main" id="{7277BE20-1865-011D-159F-DB35AAB28A10}"/>
                  </a:ext>
                </a:extLst>
              </p:cNvPr>
              <p:cNvSpPr/>
              <p:nvPr/>
            </p:nvSpPr>
            <p:spPr>
              <a:xfrm>
                <a:off x="5987255" y="3498024"/>
                <a:ext cx="61341" cy="9525"/>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21" name="Freeform: Shape 93">
              <a:extLst>
                <a:ext uri="{FF2B5EF4-FFF2-40B4-BE49-F238E27FC236}">
                  <a16:creationId xmlns:a16="http://schemas.microsoft.com/office/drawing/2014/main" id="{86CFF9C8-83D3-28E1-D73F-B6160DAB985B}"/>
                </a:ext>
              </a:extLst>
            </p:cNvPr>
            <p:cNvSpPr/>
            <p:nvPr/>
          </p:nvSpPr>
          <p:spPr>
            <a:xfrm>
              <a:off x="6126225" y="3405250"/>
              <a:ext cx="185547" cy="185547"/>
            </a:xfrm>
            <a:custGeom>
              <a:avLst/>
              <a:gdLst>
                <a:gd name="connsiteX0" fmla="*/ 185547 w 185547"/>
                <a:gd name="connsiteY0" fmla="*/ 92774 h 185547"/>
                <a:gd name="connsiteX1" fmla="*/ 92774 w 185547"/>
                <a:gd name="connsiteY1" fmla="*/ 185547 h 185547"/>
                <a:gd name="connsiteX2" fmla="*/ 0 w 185547"/>
                <a:gd name="connsiteY2" fmla="*/ 92774 h 185547"/>
                <a:gd name="connsiteX3" fmla="*/ 92774 w 185547"/>
                <a:gd name="connsiteY3" fmla="*/ 0 h 185547"/>
                <a:gd name="connsiteX4" fmla="*/ 185547 w 185547"/>
                <a:gd name="connsiteY4" fmla="*/ 92774 h 185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47" h="185547">
                  <a:moveTo>
                    <a:pt x="185547" y="92774"/>
                  </a:moveTo>
                  <a:cubicBezTo>
                    <a:pt x="185547" y="144011"/>
                    <a:pt x="144011" y="185547"/>
                    <a:pt x="92774" y="185547"/>
                  </a:cubicBezTo>
                  <a:cubicBezTo>
                    <a:pt x="41536" y="185547"/>
                    <a:pt x="0" y="144011"/>
                    <a:pt x="0" y="92774"/>
                  </a:cubicBezTo>
                  <a:cubicBezTo>
                    <a:pt x="0" y="41536"/>
                    <a:pt x="41536" y="0"/>
                    <a:pt x="92774" y="0"/>
                  </a:cubicBezTo>
                  <a:cubicBezTo>
                    <a:pt x="144011" y="0"/>
                    <a:pt x="185547" y="41536"/>
                    <a:pt x="185547" y="9277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75" name="TextBox 74">
            <a:extLst>
              <a:ext uri="{FF2B5EF4-FFF2-40B4-BE49-F238E27FC236}">
                <a16:creationId xmlns:a16="http://schemas.microsoft.com/office/drawing/2014/main" id="{7B9F5721-A09B-9346-D189-8F7E68440E1E}"/>
              </a:ext>
            </a:extLst>
          </p:cNvPr>
          <p:cNvSpPr txBox="1"/>
          <p:nvPr/>
        </p:nvSpPr>
        <p:spPr>
          <a:xfrm>
            <a:off x="5930900" y="1699540"/>
            <a:ext cx="6033302" cy="276999"/>
          </a:xfrm>
          <a:prstGeom prst="rect">
            <a:avLst/>
          </a:prstGeom>
          <a:noFill/>
        </p:spPr>
        <p:txBody>
          <a:bodyPr wrap="square" lIns="0" tIns="0" rIns="0" bIns="0" anchor="ctr">
            <a:spAutoFit/>
          </a:bodyPr>
          <a:lstStyle/>
          <a:p>
            <a:pPr>
              <a:spcAft>
                <a:spcPts val="600"/>
              </a:spcAft>
            </a:pPr>
            <a:r>
              <a:rPr lang="en-NZ"/>
              <a:t>Consider limiting initial scope (test users and applications)</a:t>
            </a:r>
          </a:p>
        </p:txBody>
      </p:sp>
      <p:sp>
        <p:nvSpPr>
          <p:cNvPr id="100" name="Freeform 13" title="Icon of a cloud">
            <a:extLst>
              <a:ext uri="{FF2B5EF4-FFF2-40B4-BE49-F238E27FC236}">
                <a16:creationId xmlns:a16="http://schemas.microsoft.com/office/drawing/2014/main" id="{22E0E2EC-7653-C8E9-01B2-58184F0DD2D6}"/>
              </a:ext>
            </a:extLst>
          </p:cNvPr>
          <p:cNvSpPr>
            <a:spLocks noChangeAspect="1"/>
          </p:cNvSpPr>
          <p:nvPr/>
        </p:nvSpPr>
        <p:spPr bwMode="auto">
          <a:xfrm>
            <a:off x="5250110" y="2539314"/>
            <a:ext cx="343472" cy="18841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6" name="TextBox 75">
            <a:extLst>
              <a:ext uri="{FF2B5EF4-FFF2-40B4-BE49-F238E27FC236}">
                <a16:creationId xmlns:a16="http://schemas.microsoft.com/office/drawing/2014/main" id="{796E45E1-6F43-0A0F-A9D9-7EC563A793CF}"/>
              </a:ext>
            </a:extLst>
          </p:cNvPr>
          <p:cNvSpPr txBox="1"/>
          <p:nvPr/>
        </p:nvSpPr>
        <p:spPr>
          <a:xfrm>
            <a:off x="5930900" y="2495022"/>
            <a:ext cx="5758657" cy="276999"/>
          </a:xfrm>
          <a:prstGeom prst="rect">
            <a:avLst/>
          </a:prstGeom>
          <a:noFill/>
        </p:spPr>
        <p:txBody>
          <a:bodyPr wrap="square" lIns="0" tIns="0" rIns="0" bIns="0" anchor="ctr">
            <a:spAutoFit/>
          </a:bodyPr>
          <a:lstStyle/>
          <a:p>
            <a:pPr>
              <a:spcAft>
                <a:spcPts val="600"/>
              </a:spcAft>
            </a:pPr>
            <a:r>
              <a:rPr lang="en-NZ"/>
              <a:t>Implement prior to adopting cloud services</a:t>
            </a:r>
          </a:p>
        </p:txBody>
      </p:sp>
      <p:sp>
        <p:nvSpPr>
          <p:cNvPr id="102" name="safe" title="Icon of a locked safe">
            <a:extLst>
              <a:ext uri="{FF2B5EF4-FFF2-40B4-BE49-F238E27FC236}">
                <a16:creationId xmlns:a16="http://schemas.microsoft.com/office/drawing/2014/main" id="{3A11BA9D-94FF-B57F-7D43-0A7832C14366}"/>
              </a:ext>
            </a:extLst>
          </p:cNvPr>
          <p:cNvSpPr>
            <a:spLocks noChangeAspect="1" noEditPoints="1"/>
          </p:cNvSpPr>
          <p:nvPr/>
        </p:nvSpPr>
        <p:spPr bwMode="auto">
          <a:xfrm>
            <a:off x="5298287" y="3298044"/>
            <a:ext cx="247119" cy="26191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7" name="TextBox 76">
            <a:extLst>
              <a:ext uri="{FF2B5EF4-FFF2-40B4-BE49-F238E27FC236}">
                <a16:creationId xmlns:a16="http://schemas.microsoft.com/office/drawing/2014/main" id="{FC864E07-E1A4-16D2-1192-DA8EF7D40937}"/>
              </a:ext>
            </a:extLst>
          </p:cNvPr>
          <p:cNvSpPr txBox="1"/>
          <p:nvPr/>
        </p:nvSpPr>
        <p:spPr>
          <a:xfrm>
            <a:off x="5930900" y="3290504"/>
            <a:ext cx="5758657" cy="276999"/>
          </a:xfrm>
          <a:prstGeom prst="rect">
            <a:avLst/>
          </a:prstGeom>
          <a:noFill/>
        </p:spPr>
        <p:txBody>
          <a:bodyPr wrap="square" lIns="0" tIns="0" rIns="0" bIns="0" anchor="ctr">
            <a:spAutoFit/>
          </a:bodyPr>
          <a:lstStyle/>
          <a:p>
            <a:pPr>
              <a:spcAft>
                <a:spcPts val="600"/>
              </a:spcAft>
            </a:pPr>
            <a:r>
              <a:rPr lang="en-NZ"/>
              <a:t>Default to </a:t>
            </a:r>
            <a:r>
              <a:rPr lang="en-NZ">
                <a:latin typeface="+mj-lt"/>
              </a:rPr>
              <a:t>fail safe</a:t>
            </a:r>
            <a:r>
              <a:rPr lang="en-NZ"/>
              <a:t> will certainly have impact</a:t>
            </a:r>
          </a:p>
        </p:txBody>
      </p:sp>
      <p:sp>
        <p:nvSpPr>
          <p:cNvPr id="104" name="server_2" title="Icon of a server with a padlock in the lower right corner">
            <a:extLst>
              <a:ext uri="{FF2B5EF4-FFF2-40B4-BE49-F238E27FC236}">
                <a16:creationId xmlns:a16="http://schemas.microsoft.com/office/drawing/2014/main" id="{72663207-A13D-7075-5CF2-872722AF95C6}"/>
              </a:ext>
            </a:extLst>
          </p:cNvPr>
          <p:cNvSpPr>
            <a:spLocks noChangeAspect="1" noEditPoints="1"/>
          </p:cNvSpPr>
          <p:nvPr/>
        </p:nvSpPr>
        <p:spPr bwMode="auto">
          <a:xfrm>
            <a:off x="5325542" y="4105089"/>
            <a:ext cx="192608" cy="23879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8" name="TextBox 77">
            <a:extLst>
              <a:ext uri="{FF2B5EF4-FFF2-40B4-BE49-F238E27FC236}">
                <a16:creationId xmlns:a16="http://schemas.microsoft.com/office/drawing/2014/main" id="{9EAE73E4-F5BC-30B6-4CE3-74C851ED475E}"/>
              </a:ext>
            </a:extLst>
          </p:cNvPr>
          <p:cNvSpPr txBox="1"/>
          <p:nvPr/>
        </p:nvSpPr>
        <p:spPr>
          <a:xfrm>
            <a:off x="5930900" y="4085986"/>
            <a:ext cx="5758657" cy="276999"/>
          </a:xfrm>
          <a:prstGeom prst="rect">
            <a:avLst/>
          </a:prstGeom>
          <a:noFill/>
        </p:spPr>
        <p:txBody>
          <a:bodyPr wrap="square" lIns="0" tIns="0" rIns="0" bIns="0" anchor="ctr">
            <a:spAutoFit/>
          </a:bodyPr>
          <a:lstStyle/>
          <a:p>
            <a:pPr>
              <a:spcAft>
                <a:spcPts val="600"/>
              </a:spcAft>
            </a:pPr>
            <a:r>
              <a:rPr lang="en-NZ"/>
              <a:t>Blocking legacy protocols may impact users</a:t>
            </a:r>
          </a:p>
        </p:txBody>
      </p:sp>
      <p:grpSp>
        <p:nvGrpSpPr>
          <p:cNvPr id="107" name="Group 106" descr="Icon of a gear with arrows looping around it ">
            <a:extLst>
              <a:ext uri="{FF2B5EF4-FFF2-40B4-BE49-F238E27FC236}">
                <a16:creationId xmlns:a16="http://schemas.microsoft.com/office/drawing/2014/main" id="{5739F7A3-4278-2B7B-B985-E74EB4489082}"/>
              </a:ext>
            </a:extLst>
          </p:cNvPr>
          <p:cNvGrpSpPr/>
          <p:nvPr/>
        </p:nvGrpSpPr>
        <p:grpSpPr>
          <a:xfrm>
            <a:off x="5272519" y="4863975"/>
            <a:ext cx="298654" cy="311985"/>
            <a:chOff x="-811355" y="1109679"/>
            <a:chExt cx="413686" cy="432152"/>
          </a:xfrm>
        </p:grpSpPr>
        <p:sp>
          <p:nvSpPr>
            <p:cNvPr id="108" name="arrow_11" title="Icon of a circle made of two curved arrows">
              <a:extLst>
                <a:ext uri="{FF2B5EF4-FFF2-40B4-BE49-F238E27FC236}">
                  <a16:creationId xmlns:a16="http://schemas.microsoft.com/office/drawing/2014/main" id="{F95D5DDF-F9CF-CF7D-CAA2-71FB4DD06DD1}"/>
                </a:ext>
              </a:extLst>
            </p:cNvPr>
            <p:cNvSpPr>
              <a:spLocks noChangeAspect="1" noEditPoints="1"/>
            </p:cNvSpPr>
            <p:nvPr/>
          </p:nvSpPr>
          <p:spPr bwMode="auto">
            <a:xfrm>
              <a:off x="-811355" y="1109679"/>
              <a:ext cx="413686" cy="43215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109" name="Group 108">
              <a:extLst>
                <a:ext uri="{FF2B5EF4-FFF2-40B4-BE49-F238E27FC236}">
                  <a16:creationId xmlns:a16="http://schemas.microsoft.com/office/drawing/2014/main" id="{3761E7F5-317A-ABAA-18C4-810820D53200}"/>
                </a:ext>
              </a:extLst>
            </p:cNvPr>
            <p:cNvGrpSpPr/>
            <p:nvPr/>
          </p:nvGrpSpPr>
          <p:grpSpPr>
            <a:xfrm>
              <a:off x="-695205" y="1229394"/>
              <a:ext cx="181387" cy="192723"/>
              <a:chOff x="-721409" y="1229504"/>
              <a:chExt cx="181387" cy="192723"/>
            </a:xfrm>
          </p:grpSpPr>
          <p:sp>
            <p:nvSpPr>
              <p:cNvPr id="110" name="Freeform: Shape 109">
                <a:extLst>
                  <a:ext uri="{FF2B5EF4-FFF2-40B4-BE49-F238E27FC236}">
                    <a16:creationId xmlns:a16="http://schemas.microsoft.com/office/drawing/2014/main" id="{5C248179-130E-591E-9D08-1576F7C758A5}"/>
                  </a:ext>
                </a:extLst>
              </p:cNvPr>
              <p:cNvSpPr/>
              <p:nvPr/>
            </p:nvSpPr>
            <p:spPr>
              <a:xfrm>
                <a:off x="-678329" y="1277118"/>
                <a:ext cx="102030" cy="102030"/>
              </a:xfrm>
              <a:custGeom>
                <a:avLst/>
                <a:gdLst>
                  <a:gd name="connsiteX0" fmla="*/ 79738 w 85725"/>
                  <a:gd name="connsiteY0" fmla="*/ 43543 h 85725"/>
                  <a:gd name="connsiteX1" fmla="*/ 43543 w 85725"/>
                  <a:gd name="connsiteY1" fmla="*/ 79738 h 85725"/>
                  <a:gd name="connsiteX2" fmla="*/ 7348 w 85725"/>
                  <a:gd name="connsiteY2" fmla="*/ 43543 h 85725"/>
                  <a:gd name="connsiteX3" fmla="*/ 43543 w 85725"/>
                  <a:gd name="connsiteY3" fmla="*/ 7348 h 85725"/>
                  <a:gd name="connsiteX4" fmla="*/ 79738 w 85725"/>
                  <a:gd name="connsiteY4" fmla="*/ 4354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738" y="43543"/>
                    </a:moveTo>
                    <a:cubicBezTo>
                      <a:pt x="79738" y="63533"/>
                      <a:pt x="63533" y="79738"/>
                      <a:pt x="43543" y="79738"/>
                    </a:cubicBezTo>
                    <a:cubicBezTo>
                      <a:pt x="23553" y="79738"/>
                      <a:pt x="7348" y="63533"/>
                      <a:pt x="7348" y="43543"/>
                    </a:cubicBezTo>
                    <a:cubicBezTo>
                      <a:pt x="7348" y="23553"/>
                      <a:pt x="23553" y="7348"/>
                      <a:pt x="43543" y="7348"/>
                    </a:cubicBezTo>
                    <a:cubicBezTo>
                      <a:pt x="63533" y="7348"/>
                      <a:pt x="79738" y="23553"/>
                      <a:pt x="79738" y="43543"/>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11" name="Freeform: Shape 110">
                <a:extLst>
                  <a:ext uri="{FF2B5EF4-FFF2-40B4-BE49-F238E27FC236}">
                    <a16:creationId xmlns:a16="http://schemas.microsoft.com/office/drawing/2014/main" id="{98705370-59A9-AC34-7A07-12C73BB1F908}"/>
                  </a:ext>
                </a:extLst>
              </p:cNvPr>
              <p:cNvSpPr/>
              <p:nvPr/>
            </p:nvSpPr>
            <p:spPr>
              <a:xfrm>
                <a:off x="-721409" y="1229504"/>
                <a:ext cx="181387" cy="192723"/>
              </a:xfrm>
              <a:custGeom>
                <a:avLst/>
                <a:gdLst>
                  <a:gd name="connsiteX0" fmla="*/ 142603 w 152400"/>
                  <a:gd name="connsiteY0" fmla="*/ 83548 h 161925"/>
                  <a:gd name="connsiteX1" fmla="*/ 139745 w 152400"/>
                  <a:gd name="connsiteY1" fmla="*/ 64498 h 161925"/>
                  <a:gd name="connsiteX2" fmla="*/ 152128 w 152400"/>
                  <a:gd name="connsiteY2" fmla="*/ 56878 h 161925"/>
                  <a:gd name="connsiteX3" fmla="*/ 138793 w 152400"/>
                  <a:gd name="connsiteY3" fmla="*/ 34018 h 161925"/>
                  <a:gd name="connsiteX4" fmla="*/ 126411 w 152400"/>
                  <a:gd name="connsiteY4" fmla="*/ 41638 h 161925"/>
                  <a:gd name="connsiteX5" fmla="*/ 93073 w 152400"/>
                  <a:gd name="connsiteY5" fmla="*/ 21636 h 161925"/>
                  <a:gd name="connsiteX6" fmla="*/ 93073 w 152400"/>
                  <a:gd name="connsiteY6" fmla="*/ 7348 h 161925"/>
                  <a:gd name="connsiteX7" fmla="*/ 66403 w 152400"/>
                  <a:gd name="connsiteY7" fmla="*/ 7348 h 161925"/>
                  <a:gd name="connsiteX8" fmla="*/ 66403 w 152400"/>
                  <a:gd name="connsiteY8" fmla="*/ 21636 h 161925"/>
                  <a:gd name="connsiteX9" fmla="*/ 33066 w 152400"/>
                  <a:gd name="connsiteY9" fmla="*/ 41638 h 161925"/>
                  <a:gd name="connsiteX10" fmla="*/ 20683 w 152400"/>
                  <a:gd name="connsiteY10" fmla="*/ 34018 h 161925"/>
                  <a:gd name="connsiteX11" fmla="*/ 7348 w 152400"/>
                  <a:gd name="connsiteY11" fmla="*/ 56878 h 161925"/>
                  <a:gd name="connsiteX12" fmla="*/ 19730 w 152400"/>
                  <a:gd name="connsiteY12" fmla="*/ 64498 h 161925"/>
                  <a:gd name="connsiteX13" fmla="*/ 16873 w 152400"/>
                  <a:gd name="connsiteY13" fmla="*/ 83548 h 161925"/>
                  <a:gd name="connsiteX14" fmla="*/ 19730 w 152400"/>
                  <a:gd name="connsiteY14" fmla="*/ 102598 h 161925"/>
                  <a:gd name="connsiteX15" fmla="*/ 7348 w 152400"/>
                  <a:gd name="connsiteY15" fmla="*/ 110218 h 161925"/>
                  <a:gd name="connsiteX16" fmla="*/ 20683 w 152400"/>
                  <a:gd name="connsiteY16" fmla="*/ 133078 h 161925"/>
                  <a:gd name="connsiteX17" fmla="*/ 33066 w 152400"/>
                  <a:gd name="connsiteY17" fmla="*/ 125458 h 161925"/>
                  <a:gd name="connsiteX18" fmla="*/ 66403 w 152400"/>
                  <a:gd name="connsiteY18" fmla="*/ 145461 h 161925"/>
                  <a:gd name="connsiteX19" fmla="*/ 66403 w 152400"/>
                  <a:gd name="connsiteY19" fmla="*/ 159748 h 161925"/>
                  <a:gd name="connsiteX20" fmla="*/ 93073 w 152400"/>
                  <a:gd name="connsiteY20" fmla="*/ 159748 h 161925"/>
                  <a:gd name="connsiteX21" fmla="*/ 93073 w 152400"/>
                  <a:gd name="connsiteY21" fmla="*/ 145461 h 161925"/>
                  <a:gd name="connsiteX22" fmla="*/ 126411 w 152400"/>
                  <a:gd name="connsiteY22" fmla="*/ 125458 h 161925"/>
                  <a:gd name="connsiteX23" fmla="*/ 138793 w 152400"/>
                  <a:gd name="connsiteY23" fmla="*/ 133078 h 161925"/>
                  <a:gd name="connsiteX24" fmla="*/ 152128 w 152400"/>
                  <a:gd name="connsiteY24" fmla="*/ 110218 h 161925"/>
                  <a:gd name="connsiteX25" fmla="*/ 139745 w 152400"/>
                  <a:gd name="connsiteY25" fmla="*/ 102598 h 161925"/>
                  <a:gd name="connsiteX26" fmla="*/ 142603 w 152400"/>
                  <a:gd name="connsiteY26" fmla="*/ 8354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400" h="161925">
                    <a:moveTo>
                      <a:pt x="142603" y="83548"/>
                    </a:moveTo>
                    <a:cubicBezTo>
                      <a:pt x="142603" y="76881"/>
                      <a:pt x="141650" y="70213"/>
                      <a:pt x="139745" y="64498"/>
                    </a:cubicBezTo>
                    <a:lnTo>
                      <a:pt x="152128" y="56878"/>
                    </a:lnTo>
                    <a:lnTo>
                      <a:pt x="138793" y="34018"/>
                    </a:lnTo>
                    <a:lnTo>
                      <a:pt x="126411" y="41638"/>
                    </a:lnTo>
                    <a:cubicBezTo>
                      <a:pt x="117838" y="32113"/>
                      <a:pt x="106408" y="24493"/>
                      <a:pt x="93073" y="21636"/>
                    </a:cubicBezTo>
                    <a:lnTo>
                      <a:pt x="93073" y="7348"/>
                    </a:lnTo>
                    <a:lnTo>
                      <a:pt x="66403" y="7348"/>
                    </a:lnTo>
                    <a:lnTo>
                      <a:pt x="66403" y="21636"/>
                    </a:lnTo>
                    <a:cubicBezTo>
                      <a:pt x="53068" y="24493"/>
                      <a:pt x="41638" y="31161"/>
                      <a:pt x="33066" y="41638"/>
                    </a:cubicBezTo>
                    <a:lnTo>
                      <a:pt x="20683" y="34018"/>
                    </a:lnTo>
                    <a:lnTo>
                      <a:pt x="7348" y="56878"/>
                    </a:lnTo>
                    <a:lnTo>
                      <a:pt x="19730" y="64498"/>
                    </a:lnTo>
                    <a:cubicBezTo>
                      <a:pt x="17825" y="70213"/>
                      <a:pt x="16873" y="76881"/>
                      <a:pt x="16873" y="83548"/>
                    </a:cubicBezTo>
                    <a:cubicBezTo>
                      <a:pt x="16873" y="90216"/>
                      <a:pt x="17825" y="96883"/>
                      <a:pt x="19730" y="102598"/>
                    </a:cubicBezTo>
                    <a:lnTo>
                      <a:pt x="7348" y="110218"/>
                    </a:lnTo>
                    <a:lnTo>
                      <a:pt x="20683" y="133078"/>
                    </a:lnTo>
                    <a:lnTo>
                      <a:pt x="33066" y="125458"/>
                    </a:lnTo>
                    <a:cubicBezTo>
                      <a:pt x="41638" y="134983"/>
                      <a:pt x="53068" y="142603"/>
                      <a:pt x="66403" y="145461"/>
                    </a:cubicBezTo>
                    <a:lnTo>
                      <a:pt x="66403" y="159748"/>
                    </a:lnTo>
                    <a:lnTo>
                      <a:pt x="93073" y="159748"/>
                    </a:lnTo>
                    <a:lnTo>
                      <a:pt x="93073" y="145461"/>
                    </a:lnTo>
                    <a:cubicBezTo>
                      <a:pt x="106408" y="142603"/>
                      <a:pt x="117838" y="135936"/>
                      <a:pt x="126411" y="125458"/>
                    </a:cubicBezTo>
                    <a:lnTo>
                      <a:pt x="138793" y="133078"/>
                    </a:lnTo>
                    <a:lnTo>
                      <a:pt x="152128" y="110218"/>
                    </a:lnTo>
                    <a:lnTo>
                      <a:pt x="139745" y="102598"/>
                    </a:lnTo>
                    <a:cubicBezTo>
                      <a:pt x="141650" y="96883"/>
                      <a:pt x="142603" y="90216"/>
                      <a:pt x="142603" y="83548"/>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sp>
        <p:nvSpPr>
          <p:cNvPr id="79" name="TextBox 78">
            <a:extLst>
              <a:ext uri="{FF2B5EF4-FFF2-40B4-BE49-F238E27FC236}">
                <a16:creationId xmlns:a16="http://schemas.microsoft.com/office/drawing/2014/main" id="{6741AC26-2978-5DCA-6A3E-58000962E124}"/>
              </a:ext>
            </a:extLst>
          </p:cNvPr>
          <p:cNvSpPr txBox="1"/>
          <p:nvPr/>
        </p:nvSpPr>
        <p:spPr>
          <a:xfrm>
            <a:off x="5930900" y="4881468"/>
            <a:ext cx="5758657" cy="276999"/>
          </a:xfrm>
          <a:prstGeom prst="rect">
            <a:avLst/>
          </a:prstGeom>
          <a:noFill/>
        </p:spPr>
        <p:txBody>
          <a:bodyPr wrap="square" lIns="0" tIns="0" rIns="0" bIns="0" anchor="ctr">
            <a:spAutoFit/>
          </a:bodyPr>
          <a:lstStyle/>
          <a:p>
            <a:pPr>
              <a:spcAft>
                <a:spcPts val="600"/>
              </a:spcAft>
            </a:pPr>
            <a:r>
              <a:rPr lang="en-NZ"/>
              <a:t>Develop processes to deal with flagged users and alerts</a:t>
            </a:r>
          </a:p>
        </p:txBody>
      </p:sp>
      <p:sp>
        <p:nvSpPr>
          <p:cNvPr id="113" name="transform" title="Icon of a circle and a square with two curved lines making a cycle">
            <a:extLst>
              <a:ext uri="{FF2B5EF4-FFF2-40B4-BE49-F238E27FC236}">
                <a16:creationId xmlns:a16="http://schemas.microsoft.com/office/drawing/2014/main" id="{E4CB3CD1-9E02-A20A-FE93-2BA01E044F75}"/>
              </a:ext>
            </a:extLst>
          </p:cNvPr>
          <p:cNvSpPr>
            <a:spLocks noChangeAspect="1" noEditPoints="1"/>
          </p:cNvSpPr>
          <p:nvPr/>
        </p:nvSpPr>
        <p:spPr bwMode="auto">
          <a:xfrm>
            <a:off x="5274497" y="5631257"/>
            <a:ext cx="294698" cy="36837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0" name="TextBox 79">
            <a:extLst>
              <a:ext uri="{FF2B5EF4-FFF2-40B4-BE49-F238E27FC236}">
                <a16:creationId xmlns:a16="http://schemas.microsoft.com/office/drawing/2014/main" id="{9AE8D036-6613-64E4-FE1C-BE62A322F03F}"/>
              </a:ext>
            </a:extLst>
          </p:cNvPr>
          <p:cNvSpPr txBox="1"/>
          <p:nvPr/>
        </p:nvSpPr>
        <p:spPr>
          <a:xfrm>
            <a:off x="5930900" y="5538445"/>
            <a:ext cx="5758657" cy="553998"/>
          </a:xfrm>
          <a:prstGeom prst="rect">
            <a:avLst/>
          </a:prstGeom>
          <a:noFill/>
        </p:spPr>
        <p:txBody>
          <a:bodyPr wrap="square" lIns="0" tIns="0" rIns="0" bIns="0" anchor="ctr">
            <a:spAutoFit/>
          </a:bodyPr>
          <a:lstStyle/>
          <a:p>
            <a:pPr>
              <a:spcAft>
                <a:spcPts val="600"/>
              </a:spcAft>
            </a:pPr>
            <a:r>
              <a:rPr lang="en-NZ"/>
              <a:t>Plan for continual update/changes – don’t expect this to remain static</a:t>
            </a:r>
          </a:p>
        </p:txBody>
      </p:sp>
    </p:spTree>
    <p:extLst>
      <p:ext uri="{BB962C8B-B14F-4D97-AF65-F5344CB8AC3E}">
        <p14:creationId xmlns:p14="http://schemas.microsoft.com/office/powerpoint/2010/main" val="8023055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8">
            <a:extLst>
              <a:ext uri="{FF2B5EF4-FFF2-40B4-BE49-F238E27FC236}">
                <a16:creationId xmlns:a16="http://schemas.microsoft.com/office/drawing/2014/main" id="{5313884D-1D71-8ED8-7F1C-078B14A5F48C}"/>
              </a:ext>
              <a:ext uri="{C183D7F6-B498-43B3-948B-1728B52AA6E4}">
                <adec:decorative xmlns:adec="http://schemas.microsoft.com/office/drawing/2017/decorative" val="1"/>
              </a:ext>
            </a:extLst>
          </p:cNvPr>
          <p:cNvSpPr/>
          <p:nvPr/>
        </p:nvSpPr>
        <p:spPr bwMode="auto">
          <a:xfrm>
            <a:off x="0" y="1349839"/>
            <a:ext cx="11477223" cy="563296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2" y="457200"/>
            <a:ext cx="11466577" cy="1415772"/>
          </a:xfrm>
        </p:spPr>
        <p:txBody>
          <a:bodyPr/>
          <a:lstStyle/>
          <a:p>
            <a:r>
              <a:rPr lang="fr-FR" sz="3200" dirty="0"/>
              <a:t>Les stratégies d’accès conditionnel pour une fondation sécurisée</a:t>
            </a:r>
            <a:br>
              <a:rPr lang="fr-FR" sz="3200" dirty="0"/>
            </a:br>
            <a:br>
              <a:rPr lang="fr-FR" sz="1400" dirty="0">
                <a:cs typeface="+mn-cs"/>
              </a:rPr>
            </a:br>
            <a:endParaRPr lang="fr-FR" sz="1400" dirty="0">
              <a:cs typeface="+mn-cs"/>
            </a:endParaRPr>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8" y="1517673"/>
            <a:ext cx="11018838" cy="369332"/>
          </a:xfrm>
        </p:spPr>
        <p:txBody>
          <a:bodyPr/>
          <a:lstStyle/>
          <a:p>
            <a:pPr marL="0" indent="0">
              <a:buNone/>
            </a:pPr>
            <a:r>
              <a:rPr lang="fr-FR" sz="2400" dirty="0"/>
              <a:t>Ce qu’il nous parait important de partager :</a:t>
            </a:r>
          </a:p>
        </p:txBody>
      </p:sp>
      <p:sp>
        <p:nvSpPr>
          <p:cNvPr id="16" name="Flèche : droite 15">
            <a:extLst>
              <a:ext uri="{FF2B5EF4-FFF2-40B4-BE49-F238E27FC236}">
                <a16:creationId xmlns:a16="http://schemas.microsoft.com/office/drawing/2014/main" id="{52CA52C1-2D95-800A-5B43-39C2DC15CA48}"/>
              </a:ext>
            </a:extLst>
          </p:cNvPr>
          <p:cNvSpPr/>
          <p:nvPr/>
        </p:nvSpPr>
        <p:spPr bwMode="auto">
          <a:xfrm>
            <a:off x="584898" y="3415717"/>
            <a:ext cx="11360256" cy="57311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ZoneTexte 16">
            <a:extLst>
              <a:ext uri="{FF2B5EF4-FFF2-40B4-BE49-F238E27FC236}">
                <a16:creationId xmlns:a16="http://schemas.microsoft.com/office/drawing/2014/main" id="{26AA186F-12FC-901F-00E6-A0990F2BA93A}"/>
              </a:ext>
            </a:extLst>
          </p:cNvPr>
          <p:cNvSpPr txBox="1"/>
          <p:nvPr/>
        </p:nvSpPr>
        <p:spPr>
          <a:xfrm>
            <a:off x="714777"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4</a:t>
            </a:r>
            <a:endParaRPr lang="en-US" sz="2000" dirty="0">
              <a:solidFill>
                <a:srgbClr val="0070C0"/>
              </a:solidFill>
              <a:latin typeface="+mj-lt"/>
            </a:endParaRPr>
          </a:p>
        </p:txBody>
      </p:sp>
      <p:sp>
        <p:nvSpPr>
          <p:cNvPr id="18" name="ZoneTexte 17">
            <a:extLst>
              <a:ext uri="{FF2B5EF4-FFF2-40B4-BE49-F238E27FC236}">
                <a16:creationId xmlns:a16="http://schemas.microsoft.com/office/drawing/2014/main" id="{281936AA-17A5-CC9B-7DB7-5DFAAC1BBD59}"/>
              </a:ext>
            </a:extLst>
          </p:cNvPr>
          <p:cNvSpPr txBox="1"/>
          <p:nvPr/>
        </p:nvSpPr>
        <p:spPr>
          <a:xfrm>
            <a:off x="445394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5</a:t>
            </a:r>
            <a:endParaRPr lang="en-US" sz="2000" dirty="0">
              <a:solidFill>
                <a:srgbClr val="0070C0"/>
              </a:solidFill>
              <a:latin typeface="+mj-lt"/>
            </a:endParaRPr>
          </a:p>
        </p:txBody>
      </p:sp>
      <p:sp>
        <p:nvSpPr>
          <p:cNvPr id="19" name="ZoneTexte 18">
            <a:extLst>
              <a:ext uri="{FF2B5EF4-FFF2-40B4-BE49-F238E27FC236}">
                <a16:creationId xmlns:a16="http://schemas.microsoft.com/office/drawing/2014/main" id="{348621BF-28A5-ED71-EDA9-22027211EE54}"/>
              </a:ext>
            </a:extLst>
          </p:cNvPr>
          <p:cNvSpPr txBox="1"/>
          <p:nvPr/>
        </p:nvSpPr>
        <p:spPr>
          <a:xfrm>
            <a:off x="867821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6</a:t>
            </a:r>
            <a:endParaRPr lang="en-US" sz="2000" dirty="0">
              <a:solidFill>
                <a:srgbClr val="0070C0"/>
              </a:solidFill>
              <a:latin typeface="+mj-lt"/>
            </a:endParaRPr>
          </a:p>
        </p:txBody>
      </p:sp>
      <p:sp>
        <p:nvSpPr>
          <p:cNvPr id="2" name="Flèche : droite 1">
            <a:extLst>
              <a:ext uri="{FF2B5EF4-FFF2-40B4-BE49-F238E27FC236}">
                <a16:creationId xmlns:a16="http://schemas.microsoft.com/office/drawing/2014/main" id="{98EEB771-F269-37C4-D166-BAB830474BF5}"/>
              </a:ext>
            </a:extLst>
          </p:cNvPr>
          <p:cNvSpPr/>
          <p:nvPr/>
        </p:nvSpPr>
        <p:spPr bwMode="auto">
          <a:xfrm>
            <a:off x="2147" y="3415717"/>
            <a:ext cx="489397" cy="57311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sez="http://schemas.microsoft.com/office/powerpoint/2016/sectionzoom">
        <mc:Choice Requires="psez">
          <p:graphicFrame>
            <p:nvGraphicFramePr>
              <p:cNvPr id="3" name="Zoom de section 2">
                <a:extLst>
                  <a:ext uri="{FF2B5EF4-FFF2-40B4-BE49-F238E27FC236}">
                    <a16:creationId xmlns:a16="http://schemas.microsoft.com/office/drawing/2014/main" id="{A425A870-C671-E2DF-C33D-22FFEFBB17FD}"/>
                  </a:ext>
                </a:extLst>
              </p:cNvPr>
              <p:cNvGraphicFramePr>
                <a:graphicFrameLocks noChangeAspect="1"/>
              </p:cNvGraphicFramePr>
              <p:nvPr>
                <p:extLst>
                  <p:ext uri="{D42A27DB-BD31-4B8C-83A1-F6EECF244321}">
                    <p14:modId xmlns:p14="http://schemas.microsoft.com/office/powerpoint/2010/main" val="1553272654"/>
                  </p:ext>
                </p:extLst>
              </p:nvPr>
            </p:nvGraphicFramePr>
            <p:xfrm>
              <a:off x="584898" y="2793436"/>
              <a:ext cx="3048000" cy="1714500"/>
            </p:xfrm>
            <a:graphic>
              <a:graphicData uri="http://schemas.microsoft.com/office/powerpoint/2016/sectionzoom">
                <psez:sectionZm>
                  <psez:sectionZmObj sectionId="{AFC8B592-9644-435F-8FAB-D197DC1766B5}">
                    <psez:zmPr id="{3FD8D31B-B6D7-4EC9-9BEF-70E71918524B}"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3" name="Zoom de section 2">
                <a:hlinkClick r:id="rId3" action="ppaction://hlinksldjump"/>
                <a:extLst>
                  <a:ext uri="{FF2B5EF4-FFF2-40B4-BE49-F238E27FC236}">
                    <a16:creationId xmlns:a16="http://schemas.microsoft.com/office/drawing/2014/main" id="{A425A870-C671-E2DF-C33D-22FFEFBB17FD}"/>
                  </a:ext>
                </a:extLst>
              </p:cNvPr>
              <p:cNvPicPr>
                <a:picLocks noGrp="1" noRot="1" noChangeAspect="1" noMove="1" noResize="1" noEditPoints="1" noAdjustHandles="1" noChangeArrowheads="1" noChangeShapeType="1"/>
              </p:cNvPicPr>
              <p:nvPr/>
            </p:nvPicPr>
            <p:blipFill>
              <a:blip r:embed="rId4"/>
              <a:stretch>
                <a:fillRect/>
              </a:stretch>
            </p:blipFill>
            <p:spPr>
              <a:xfrm>
                <a:off x="584898" y="2793436"/>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5" name="Zoom de section 4">
                <a:extLst>
                  <a:ext uri="{FF2B5EF4-FFF2-40B4-BE49-F238E27FC236}">
                    <a16:creationId xmlns:a16="http://schemas.microsoft.com/office/drawing/2014/main" id="{A1122460-BFC2-074D-C750-44F06B9A55AC}"/>
                  </a:ext>
                </a:extLst>
              </p:cNvPr>
              <p:cNvGraphicFramePr>
                <a:graphicFrameLocks noChangeAspect="1"/>
              </p:cNvGraphicFramePr>
              <p:nvPr>
                <p:extLst>
                  <p:ext uri="{D42A27DB-BD31-4B8C-83A1-F6EECF244321}">
                    <p14:modId xmlns:p14="http://schemas.microsoft.com/office/powerpoint/2010/main" val="2167546962"/>
                  </p:ext>
                </p:extLst>
              </p:nvPr>
            </p:nvGraphicFramePr>
            <p:xfrm>
              <a:off x="4192136" y="2785692"/>
              <a:ext cx="3048000" cy="1714500"/>
            </p:xfrm>
            <a:graphic>
              <a:graphicData uri="http://schemas.microsoft.com/office/powerpoint/2016/sectionzoom">
                <psez:sectionZm>
                  <psez:sectionZmObj sectionId="{47300E49-5018-4FD9-A4BE-2C1D17491F8E}">
                    <psez:zmPr id="{7979FE5F-064F-43F3-8545-9A0B14EB3815}"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5" name="Zoom de section 4">
                <a:hlinkClick r:id="rId6" action="ppaction://hlinksldjump"/>
                <a:extLst>
                  <a:ext uri="{FF2B5EF4-FFF2-40B4-BE49-F238E27FC236}">
                    <a16:creationId xmlns:a16="http://schemas.microsoft.com/office/drawing/2014/main" id="{A1122460-BFC2-074D-C750-44F06B9A55AC}"/>
                  </a:ext>
                </a:extLst>
              </p:cNvPr>
              <p:cNvPicPr>
                <a:picLocks noGrp="1" noRot="1" noChangeAspect="1" noMove="1" noResize="1" noEditPoints="1" noAdjustHandles="1" noChangeArrowheads="1" noChangeShapeType="1"/>
              </p:cNvPicPr>
              <p:nvPr/>
            </p:nvPicPr>
            <p:blipFill>
              <a:blip r:embed="rId7"/>
              <a:stretch>
                <a:fillRect/>
              </a:stretch>
            </p:blipFill>
            <p:spPr>
              <a:xfrm>
                <a:off x="4192136" y="278569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8" name="Zoom de section 7">
                <a:extLst>
                  <a:ext uri="{FF2B5EF4-FFF2-40B4-BE49-F238E27FC236}">
                    <a16:creationId xmlns:a16="http://schemas.microsoft.com/office/drawing/2014/main" id="{D3800892-29A5-29D1-9C1B-045A22D04A95}"/>
                  </a:ext>
                </a:extLst>
              </p:cNvPr>
              <p:cNvGraphicFramePr>
                <a:graphicFrameLocks noChangeAspect="1"/>
              </p:cNvGraphicFramePr>
              <p:nvPr>
                <p:extLst>
                  <p:ext uri="{D42A27DB-BD31-4B8C-83A1-F6EECF244321}">
                    <p14:modId xmlns:p14="http://schemas.microsoft.com/office/powerpoint/2010/main" val="3264651783"/>
                  </p:ext>
                </p:extLst>
              </p:nvPr>
            </p:nvGraphicFramePr>
            <p:xfrm>
              <a:off x="7799374" y="2804513"/>
              <a:ext cx="3048000" cy="1714500"/>
            </p:xfrm>
            <a:graphic>
              <a:graphicData uri="http://schemas.microsoft.com/office/powerpoint/2016/sectionzoom">
                <psez:sectionZm>
                  <psez:sectionZmObj sectionId="{6297D79A-30DD-4427-98ED-5DD0F4A940DF}">
                    <psez:zmPr id="{7391E118-DFB9-454A-B382-AB064C5342FB}"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8" name="Zoom de section 7">
                <a:hlinkClick r:id="rId9" action="ppaction://hlinksldjump"/>
                <a:extLst>
                  <a:ext uri="{FF2B5EF4-FFF2-40B4-BE49-F238E27FC236}">
                    <a16:creationId xmlns:a16="http://schemas.microsoft.com/office/drawing/2014/main" id="{D3800892-29A5-29D1-9C1B-045A22D04A95}"/>
                  </a:ext>
                </a:extLst>
              </p:cNvPr>
              <p:cNvPicPr>
                <a:picLocks noGrp="1" noRot="1" noChangeAspect="1" noMove="1" noResize="1" noEditPoints="1" noAdjustHandles="1" noChangeArrowheads="1" noChangeShapeType="1"/>
              </p:cNvPicPr>
              <p:nvPr/>
            </p:nvPicPr>
            <p:blipFill>
              <a:blip r:embed="rId10"/>
              <a:stretch>
                <a:fillRect/>
              </a:stretch>
            </p:blipFill>
            <p:spPr>
              <a:xfrm>
                <a:off x="7799374" y="2804513"/>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11" name="Rectangle 10">
            <a:extLst>
              <a:ext uri="{FF2B5EF4-FFF2-40B4-BE49-F238E27FC236}">
                <a16:creationId xmlns:a16="http://schemas.microsoft.com/office/drawing/2014/main" id="{88AFC0F5-7C52-87B1-84C3-8B4663ED32EF}"/>
              </a:ext>
            </a:extLst>
          </p:cNvPr>
          <p:cNvSpPr/>
          <p:nvPr/>
        </p:nvSpPr>
        <p:spPr>
          <a:xfrm>
            <a:off x="584898" y="2365415"/>
            <a:ext cx="2515545"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Modèles de stratégie d’accès</a:t>
            </a:r>
            <a:endParaRPr lang="fr-FR" sz="1400" dirty="0"/>
          </a:p>
        </p:txBody>
      </p:sp>
      <p:sp>
        <p:nvSpPr>
          <p:cNvPr id="15" name="Rectangle 14">
            <a:extLst>
              <a:ext uri="{FF2B5EF4-FFF2-40B4-BE49-F238E27FC236}">
                <a16:creationId xmlns:a16="http://schemas.microsoft.com/office/drawing/2014/main" id="{78A07CE2-14CF-64DC-85FD-552842C15911}"/>
              </a:ext>
            </a:extLst>
          </p:cNvPr>
          <p:cNvSpPr/>
          <p:nvPr/>
        </p:nvSpPr>
        <p:spPr>
          <a:xfrm>
            <a:off x="7785278" y="2365415"/>
            <a:ext cx="4022880"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Axes de conception pour l’accès conditionnel</a:t>
            </a:r>
            <a:endParaRPr lang="fr-FR" sz="1400" dirty="0"/>
          </a:p>
        </p:txBody>
      </p:sp>
      <p:sp>
        <p:nvSpPr>
          <p:cNvPr id="20" name="Rectangle 19">
            <a:extLst>
              <a:ext uri="{FF2B5EF4-FFF2-40B4-BE49-F238E27FC236}">
                <a16:creationId xmlns:a16="http://schemas.microsoft.com/office/drawing/2014/main" id="{D673227F-7342-7F59-5A35-FA98CAEAAFF2}"/>
              </a:ext>
            </a:extLst>
          </p:cNvPr>
          <p:cNvSpPr/>
          <p:nvPr/>
        </p:nvSpPr>
        <p:spPr>
          <a:xfrm>
            <a:off x="4178040" y="2365415"/>
            <a:ext cx="3696109"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Paramètres pour l’accès entre locataires</a:t>
            </a:r>
            <a:endParaRPr lang="fr-FR" sz="1400" dirty="0"/>
          </a:p>
        </p:txBody>
      </p:sp>
      <p:sp>
        <p:nvSpPr>
          <p:cNvPr id="21" name="Rectangle 20">
            <a:extLst>
              <a:ext uri="{FF2B5EF4-FFF2-40B4-BE49-F238E27FC236}">
                <a16:creationId xmlns:a16="http://schemas.microsoft.com/office/drawing/2014/main" id="{381C528C-F3FC-8497-2C76-236529CF1E7F}"/>
              </a:ext>
            </a:extLst>
          </p:cNvPr>
          <p:cNvSpPr/>
          <p:nvPr/>
        </p:nvSpPr>
        <p:spPr>
          <a:xfrm>
            <a:off x="7402025" y="4519013"/>
            <a:ext cx="2608044" cy="784830"/>
          </a:xfrm>
          <a:prstGeom prst="rect">
            <a:avLst/>
          </a:prstGeom>
        </p:spPr>
        <p:txBody>
          <a:bodyPr wrap="square" lIns="0" tIns="45720" rIns="91440" bIns="45720" anchor="t">
            <a:spAutoFit/>
          </a:bodyPr>
          <a:lstStyle/>
          <a:p>
            <a:pPr defTabSz="1155700">
              <a:buSzPct val="120000"/>
              <a:defRPr/>
            </a:pPr>
            <a:r>
              <a:rPr lang="fr-FR" sz="900" dirty="0"/>
              <a:t>Cf. :</a:t>
            </a:r>
          </a:p>
          <a:p>
            <a:pPr marL="285750" indent="-285750" defTabSz="1155700">
              <a:buSzPct val="120000"/>
              <a:buFont typeface="Arial" panose="020B0604020202020204" pitchFamily="34" charset="0"/>
              <a:buChar char="•"/>
              <a:defRPr/>
            </a:pPr>
            <a:r>
              <a:rPr lang="fr-FR" sz="900" dirty="0"/>
              <a:t>Section 2 Planification des stratégies d’accès conditionnel Microsoft Entra ID</a:t>
            </a:r>
          </a:p>
          <a:p>
            <a:pPr marL="285750" indent="-285750" defTabSz="1155700">
              <a:buSzPct val="120000"/>
              <a:buFont typeface="Arial" panose="020B0604020202020204" pitchFamily="34" charset="0"/>
              <a:buChar char="•"/>
              <a:defRPr/>
            </a:pPr>
            <a:r>
              <a:rPr lang="fr-FR" sz="900" dirty="0"/>
              <a:t>Section 3 Définition des stratégies d’accès conditionnel Microsoft Entra ID</a:t>
            </a:r>
          </a:p>
        </p:txBody>
      </p:sp>
    </p:spTree>
    <p:extLst>
      <p:ext uri="{BB962C8B-B14F-4D97-AF65-F5344CB8AC3E}">
        <p14:creationId xmlns:p14="http://schemas.microsoft.com/office/powerpoint/2010/main" val="896375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42" presetClass="path" presetSubtype="0" decel="100000" fill="hold" grpId="1" nodeType="withEffect">
                                  <p:stCondLst>
                                    <p:cond delay="0"/>
                                  </p:stCondLst>
                                  <p:childTnLst>
                                    <p:animMotion origin="layout" path="M -2.91667E-6 4.44444E-6 L 0.01367 -0.0007 " pathEditMode="relative" rAng="0" ptsTypes="AA">
                                      <p:cBhvr>
                                        <p:cTn id="9" dur="500" spd="-100000" fill="hold"/>
                                        <p:tgtEl>
                                          <p:spTgt spid="11">
                                            <p:txEl>
                                              <p:pRg st="0" end="0"/>
                                            </p:txEl>
                                          </p:spTgt>
                                        </p:tgtEl>
                                        <p:attrNameLst>
                                          <p:attrName>ppt_x</p:attrName>
                                          <p:attrName>ppt_y</p:attrName>
                                        </p:attrNameLst>
                                      </p:cBhvr>
                                      <p:rCtr x="67700" y="-4600"/>
                                    </p:animMotion>
                                  </p:childTnLst>
                                </p:cTn>
                              </p:par>
                              <p:par>
                                <p:cTn id="10" presetID="10" presetClass="entr" presetSubtype="0" fill="hold" grpId="0" nodeType="with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42" presetClass="path" presetSubtype="0" decel="100000" fill="hold" grpId="1" nodeType="withEffect">
                                  <p:stCondLst>
                                    <p:cond delay="0"/>
                                  </p:stCondLst>
                                  <p:childTnLst>
                                    <p:animMotion origin="layout" path="M -4.375E-6 -4.07407E-6 L 0.01368 -0.00069 " pathEditMode="relative" rAng="0" ptsTypes="AA">
                                      <p:cBhvr>
                                        <p:cTn id="14" dur="500" spd="-100000" fill="hold"/>
                                        <p:tgtEl>
                                          <p:spTgt spid="15">
                                            <p:txEl>
                                              <p:pRg st="0" end="0"/>
                                            </p:txEl>
                                          </p:spTgt>
                                        </p:tgtEl>
                                        <p:attrNameLst>
                                          <p:attrName>ppt_x</p:attrName>
                                          <p:attrName>ppt_y</p:attrName>
                                        </p:attrNameLst>
                                      </p:cBhvr>
                                      <p:rCtr x="67700" y="-4600"/>
                                    </p:animMotion>
                                  </p:childTnLst>
                                </p:cTn>
                              </p:par>
                              <p:par>
                                <p:cTn id="15" presetID="10" presetClass="entr" presetSubtype="0" fill="hold" grpId="0" nodeType="with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par>
                                <p:cTn id="18" presetID="42" presetClass="path" presetSubtype="0" decel="100000" fill="hold" grpId="1" nodeType="withEffect">
                                  <p:stCondLst>
                                    <p:cond delay="0"/>
                                  </p:stCondLst>
                                  <p:childTnLst>
                                    <p:animMotion origin="layout" path="M -2.08333E-7 4.44444E-6 L 0.01367 -0.0007 " pathEditMode="relative" rAng="0" ptsTypes="AA">
                                      <p:cBhvr>
                                        <p:cTn id="19" dur="500" spd="-100000" fill="hold"/>
                                        <p:tgtEl>
                                          <p:spTgt spid="20">
                                            <p:txEl>
                                              <p:pRg st="0" end="0"/>
                                            </p:txEl>
                                          </p:spTgt>
                                        </p:tgtEl>
                                        <p:attrNameLst>
                                          <p:attrName>ppt_x</p:attrName>
                                          <p:attrName>ppt_y</p:attrName>
                                        </p:attrNameLst>
                                      </p:cBhvr>
                                      <p:rCtr x="67700" y="-4600"/>
                                    </p:animMotion>
                                  </p:childTnLst>
                                </p:cTn>
                              </p:par>
                              <p:par>
                                <p:cTn id="20" presetID="10" presetClass="entr" presetSubtype="0" fill="hold" grpId="0" nodeType="with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fade">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animEffect transition="in" filter="fade">
                                      <p:cBhvr>
                                        <p:cTn id="27" dur="500"/>
                                        <p:tgtEl>
                                          <p:spTgt spid="2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2" end="2"/>
                                            </p:txEl>
                                          </p:spTgt>
                                        </p:tgtEl>
                                        <p:attrNameLst>
                                          <p:attrName>style.visibility</p:attrName>
                                        </p:attrNameLst>
                                      </p:cBhvr>
                                      <p:to>
                                        <p:strVal val="visible"/>
                                      </p:to>
                                    </p:set>
                                    <p:animEffect transition="in" filter="fade">
                                      <p:cBhvr>
                                        <p:cTn id="32" dur="500"/>
                                        <p:tgtEl>
                                          <p:spTgt spid="21">
                                            <p:txEl>
                                              <p:pRg st="2" end="2"/>
                                            </p:txEl>
                                          </p:spTgt>
                                        </p:tgtEl>
                                      </p:cBhvr>
                                    </p:animEffect>
                                  </p:childTnLst>
                                </p:cTn>
                              </p:par>
                              <p:par>
                                <p:cTn id="33" presetID="42" presetClass="path" presetSubtype="0" decel="100000" fill="hold" grpId="1" nodeType="withEffect">
                                  <p:stCondLst>
                                    <p:cond delay="0"/>
                                  </p:stCondLst>
                                  <p:childTnLst>
                                    <p:animMotion origin="layout" path="M -4.375E-6 -4.07407E-6 L 0.01368 -0.00069 " pathEditMode="relative" rAng="0" ptsTypes="AA">
                                      <p:cBhvr>
                                        <p:cTn id="34" dur="500" spd="-100000" fill="hold"/>
                                        <p:tgtEl>
                                          <p:spTgt spid="21">
                                            <p:txEl>
                                              <p:pRg st="0" end="0"/>
                                            </p:txEl>
                                          </p:spTgt>
                                        </p:tgtEl>
                                        <p:attrNameLst>
                                          <p:attrName>ppt_x</p:attrName>
                                          <p:attrName>ppt_y</p:attrName>
                                        </p:attrNameLst>
                                      </p:cBhvr>
                                      <p:rCtr x="67700" y="-4600"/>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decel="100000" fill="hold" grpId="1" nodeType="clickEffect">
                                  <p:stCondLst>
                                    <p:cond delay="0"/>
                                  </p:stCondLst>
                                  <p:childTnLst>
                                    <p:animMotion origin="layout" path="M -4.375E-6 -4.07407E-6 L 0.01368 -0.00069 " pathEditMode="relative" rAng="0" ptsTypes="AA">
                                      <p:cBhvr>
                                        <p:cTn id="38" dur="500" spd="-100000" fill="hold"/>
                                        <p:tgtEl>
                                          <p:spTgt spid="21">
                                            <p:txEl>
                                              <p:pRg st="1" end="1"/>
                                            </p:txEl>
                                          </p:spTgt>
                                        </p:tgtEl>
                                        <p:attrNameLst>
                                          <p:attrName>ppt_x</p:attrName>
                                          <p:attrName>ppt_y</p:attrName>
                                        </p:attrNameLst>
                                      </p:cBhvr>
                                      <p:rCtr x="67700" y="-4600"/>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decel="100000" fill="hold" grpId="1" nodeType="clickEffect">
                                  <p:stCondLst>
                                    <p:cond delay="0"/>
                                  </p:stCondLst>
                                  <p:childTnLst>
                                    <p:animMotion origin="layout" path="M -4.375E-6 -4.07407E-6 L 0.01368 -0.00069 " pathEditMode="relative" rAng="0" ptsTypes="AA">
                                      <p:cBhvr>
                                        <p:cTn id="42" dur="500" spd="-100000" fill="hold"/>
                                        <p:tgtEl>
                                          <p:spTgt spid="21">
                                            <p:txEl>
                                              <p:pRg st="2" end="2"/>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P spid="15" grpId="0" uiExpand="1" build="p"/>
      <p:bldP spid="15" grpId="1" uiExpand="1" build="p"/>
      <p:bldP spid="20" grpId="0" uiExpand="1" build="p"/>
      <p:bldP spid="20" grpId="1" uiExpand="1" build="p"/>
      <p:bldP spid="21" grpId="0" uiExpand="1" build="p"/>
      <p:bldP spid="21" grpId="1"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3" y="457200"/>
            <a:ext cx="4314150" cy="2954655"/>
          </a:xfrm>
        </p:spPr>
        <p:txBody>
          <a:bodyPr/>
          <a:lstStyle/>
          <a:p>
            <a:r>
              <a:rPr lang="fr-FR" sz="3200"/>
              <a:t>Les stratégies d’accès conditionnel pour une fondation sécurisée</a:t>
            </a:r>
            <a:br>
              <a:rPr lang="fr-FR" sz="3200"/>
            </a:br>
            <a:br>
              <a:rPr lang="fr-FR" sz="3200"/>
            </a:br>
            <a:br>
              <a:rPr lang="fr-FR" sz="3200"/>
            </a:br>
            <a:br>
              <a:rPr lang="fr-FR" sz="3200"/>
            </a:br>
            <a:endParaRPr lang="fr-FR" sz="3200"/>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9" y="2295711"/>
            <a:ext cx="5358701" cy="2419124"/>
          </a:xfrm>
        </p:spPr>
        <p:txBody>
          <a:bodyPr/>
          <a:lstStyle/>
          <a:p>
            <a:pPr marL="0" indent="0">
              <a:buNone/>
            </a:pPr>
            <a:r>
              <a:rPr lang="fr-FR" sz="2400"/>
              <a:t>Les modèles à retenir ?</a:t>
            </a:r>
          </a:p>
          <a:p>
            <a:pPr marL="0" indent="0">
              <a:buNone/>
            </a:pPr>
            <a:r>
              <a:rPr lang="fr-FR" sz="2000"/>
              <a:t>Et leurs caractéristiques ?</a:t>
            </a:r>
          </a:p>
          <a:p>
            <a:pPr marL="0" indent="0">
              <a:buNone/>
            </a:pPr>
            <a:endParaRPr lang="fr-FR" sz="2000"/>
          </a:p>
          <a:p>
            <a:pPr marL="0" indent="0">
              <a:buNone/>
            </a:pPr>
            <a:r>
              <a:rPr lang="fr-FR" sz="2000"/>
              <a:t>Cf. </a:t>
            </a:r>
          </a:p>
          <a:p>
            <a:pPr lvl="1"/>
            <a:r>
              <a:rPr lang="fr-FR" sz="1800"/>
              <a:t>Section 4.2 Stratégies de modèles d’accès conditionnel pour une fondation sécurisée</a:t>
            </a:r>
          </a:p>
          <a:p>
            <a:pPr lvl="1"/>
            <a:r>
              <a:rPr lang="fr-FR" sz="1800"/>
              <a:t>Annexe B – Eléments de définition des stratégies</a:t>
            </a:r>
          </a:p>
        </p:txBody>
      </p:sp>
      <p:graphicFrame>
        <p:nvGraphicFramePr>
          <p:cNvPr id="3" name="Tableau 2">
            <a:extLst>
              <a:ext uri="{FF2B5EF4-FFF2-40B4-BE49-F238E27FC236}">
                <a16:creationId xmlns:a16="http://schemas.microsoft.com/office/drawing/2014/main" id="{7B222C6D-6E47-2EE6-5E9C-72985B5F14A0}"/>
              </a:ext>
            </a:extLst>
          </p:cNvPr>
          <p:cNvGraphicFramePr>
            <a:graphicFrameLocks noGrp="1"/>
          </p:cNvGraphicFramePr>
          <p:nvPr>
            <p:extLst>
              <p:ext uri="{D42A27DB-BD31-4B8C-83A1-F6EECF244321}">
                <p14:modId xmlns:p14="http://schemas.microsoft.com/office/powerpoint/2010/main" val="2390025527"/>
              </p:ext>
            </p:extLst>
          </p:nvPr>
        </p:nvGraphicFramePr>
        <p:xfrm>
          <a:off x="6407712" y="38100"/>
          <a:ext cx="3151226" cy="6781800"/>
        </p:xfrm>
        <a:graphic>
          <a:graphicData uri="http://schemas.openxmlformats.org/drawingml/2006/table">
            <a:tbl>
              <a:tblPr firstRow="1" firstCol="1" bandRow="1"/>
              <a:tblGrid>
                <a:gridCol w="662002">
                  <a:extLst>
                    <a:ext uri="{9D8B030D-6E8A-4147-A177-3AD203B41FA5}">
                      <a16:colId xmlns:a16="http://schemas.microsoft.com/office/drawing/2014/main" val="3133797726"/>
                    </a:ext>
                  </a:extLst>
                </a:gridCol>
                <a:gridCol w="2489224">
                  <a:extLst>
                    <a:ext uri="{9D8B030D-6E8A-4147-A177-3AD203B41FA5}">
                      <a16:colId xmlns:a16="http://schemas.microsoft.com/office/drawing/2014/main" val="96162911"/>
                    </a:ext>
                  </a:extLst>
                </a:gridCol>
              </a:tblGrid>
              <a:tr h="47278">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Nom</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 </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9737607"/>
                  </a:ext>
                </a:extLst>
              </a:tr>
              <a:tr h="47278">
                <a:tc gridSpan="2">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Affectations</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extLst>
                  <a:ext uri="{0D108BD9-81ED-4DB2-BD59-A6C34878D82A}">
                    <a16:rowId xmlns:a16="http://schemas.microsoft.com/office/drawing/2014/main" val="1090808894"/>
                  </a:ext>
                </a:extLst>
              </a:tr>
              <a:tr h="1371071">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Utilisateurs</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Inclure</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Aucun</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Tous les utilisateurs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Sélectionner des utilisateurs et des groupes</a:t>
                      </a:r>
                    </a:p>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Exclure</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solidFill>
                            <a:srgbClr val="292827"/>
                          </a:solidFill>
                          <a:effectLst/>
                          <a:highlight>
                            <a:srgbClr val="FFFFFF"/>
                          </a:highlight>
                          <a:latin typeface="Segoe UI" panose="020B0502040204020203" pitchFamily="34" charset="0"/>
                          <a:ea typeface="MS Mincho" panose="02020609040205080304" pitchFamily="49" charset="-128"/>
                          <a:cs typeface="Segoe UI" panose="020B0502040204020203" pitchFamily="34" charset="0"/>
                        </a:rPr>
                        <a:t>Sélectionner les utilisateurs et groupes à exclure de la stratégie :</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Utilisateurs invites ou externes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Rôles d’annuaire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Utilisateurs et groupes</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1259913"/>
                  </a:ext>
                </a:extLst>
              </a:tr>
              <a:tr h="378226">
                <a:tc>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Ressources cibles</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spcBef>
                          <a:spcPts val="300"/>
                        </a:spcBef>
                        <a:spcAft>
                          <a:spcPts val="300"/>
                        </a:spcAf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Applications cloud</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Actions de l’utilisateur</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Contexte d’authentification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99058302"/>
                  </a:ext>
                </a:extLst>
              </a:tr>
              <a:tr h="874649">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Conditions</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Risque de l’utilisateur</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Risque de connexion</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Plateformes d’appareils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Emplacements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Applications clientes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Filtres pour les appareils</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9298378"/>
                  </a:ext>
                </a:extLst>
              </a:tr>
              <a:tr h="47278">
                <a:tc gridSpan="2">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Contrôles d’accès</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extLst>
                  <a:ext uri="{0D108BD9-81ED-4DB2-BD59-A6C34878D82A}">
                    <a16:rowId xmlns:a16="http://schemas.microsoft.com/office/drawing/2014/main" val="2220140996"/>
                  </a:ext>
                </a:extLst>
              </a:tr>
              <a:tr h="1867493">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Octroyer</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Bloquer l’accès</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Accorder l’accès</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une authentification multifacteur</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la force de l’authentification</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que l’appareil soit marqué comme conforme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un appareil avec jointure Microsoft Entra hybride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Demander une application cliente approuvée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une stratégie de protection des applications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Nécessite une modification du mot de passe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Pour plusieurs contrôles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Demander tous les contrôles sélectionnés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Demander un des contrôles sélectionnés</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2773369"/>
                  </a:ext>
                </a:extLst>
              </a:tr>
              <a:tr h="1205597">
                <a:tc>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Session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Utiliser les restrictions appliquées par l’application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Utiliser le contrôle d’accès par accès conditionnel</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Fréquence de connexion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Session de navigateur persistante</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Personnaliser l’évaluation de l’accès en continu</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Désactiver les valeurs par défaut de la résilience</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Exiger une protection par jeton pour les sessions de connexion (préversion)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Utiliser le profil d’accès sécurisé global  </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61519334"/>
                  </a:ext>
                </a:extLst>
              </a:tr>
              <a:tr h="378226">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Activer une stratégie</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tabLst>
                          <a:tab pos="1900555" algn="l"/>
                        </a:tabLst>
                      </a:pPr>
                      <a:r>
                        <a:rPr lang="fr-FR" sz="600">
                          <a:effectLst/>
                          <a:latin typeface="Segoe UI" panose="020B0502040204020203" pitchFamily="34" charset="0"/>
                          <a:ea typeface="MS Mincho" panose="02020609040205080304" pitchFamily="49" charset="-128"/>
                          <a:cs typeface="Arial" panose="020B0604020202020204" pitchFamily="34" charset="0"/>
                        </a:rPr>
                        <a:t>Rapport uniquement</a:t>
                      </a:r>
                    </a:p>
                    <a:p>
                      <a:pPr>
                        <a:spcBef>
                          <a:spcPts val="300"/>
                        </a:spcBef>
                        <a:spcAft>
                          <a:spcPts val="300"/>
                        </a:spcAft>
                        <a:tabLst>
                          <a:tab pos="1900555" algn="l"/>
                        </a:tabLst>
                      </a:pPr>
                      <a:r>
                        <a:rPr lang="fr-FR" sz="600">
                          <a:effectLst/>
                          <a:latin typeface="Segoe UI" panose="020B0502040204020203" pitchFamily="34" charset="0"/>
                          <a:ea typeface="MS Mincho" panose="02020609040205080304" pitchFamily="49" charset="-128"/>
                          <a:cs typeface="Arial" panose="020B0604020202020204" pitchFamily="34" charset="0"/>
                        </a:rPr>
                        <a:t>Activé</a:t>
                      </a:r>
                    </a:p>
                    <a:p>
                      <a:pPr>
                        <a:spcBef>
                          <a:spcPts val="300"/>
                        </a:spcBef>
                        <a:spcAft>
                          <a:spcPts val="300"/>
                        </a:spcAft>
                        <a:tabLst>
                          <a:tab pos="1900555" algn="l"/>
                        </a:tabLst>
                      </a:pPr>
                      <a:r>
                        <a:rPr lang="fr-FR" sz="600">
                          <a:effectLst/>
                          <a:latin typeface="Segoe UI" panose="020B0502040204020203" pitchFamily="34" charset="0"/>
                          <a:ea typeface="MS Mincho" panose="02020609040205080304" pitchFamily="49" charset="-128"/>
                          <a:cs typeface="Arial" panose="020B0604020202020204" pitchFamily="34" charset="0"/>
                        </a:rPr>
                        <a:t>Désactivé</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7490530"/>
                  </a:ext>
                </a:extLst>
              </a:tr>
            </a:tbl>
          </a:graphicData>
        </a:graphic>
      </p:graphicFrame>
    </p:spTree>
    <p:extLst>
      <p:ext uri="{BB962C8B-B14F-4D97-AF65-F5344CB8AC3E}">
        <p14:creationId xmlns:p14="http://schemas.microsoft.com/office/powerpoint/2010/main" val="4153093245"/>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0</TotalTime>
  <Words>11146</Words>
  <Application>Microsoft Office PowerPoint</Application>
  <PresentationFormat>Grand écran</PresentationFormat>
  <Paragraphs>1187</Paragraphs>
  <Slides>78</Slides>
  <Notes>64</Notes>
  <HiddenSlides>8</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78</vt:i4>
      </vt:variant>
    </vt:vector>
  </HeadingPairs>
  <TitlesOfParts>
    <vt:vector size="89" baseType="lpstr">
      <vt:lpstr>ＭＳ Ｐゴシック</vt:lpstr>
      <vt:lpstr>Arial</vt:lpstr>
      <vt:lpstr>Calibri</vt:lpstr>
      <vt:lpstr>Consolas</vt:lpstr>
      <vt:lpstr>Segoe Sans Display</vt:lpstr>
      <vt:lpstr>Segoe UI</vt:lpstr>
      <vt:lpstr>Segoe UI Light</vt:lpstr>
      <vt:lpstr>Segoe UI Semibold</vt:lpstr>
      <vt:lpstr>Söhne</vt:lpstr>
      <vt:lpstr>Wingdings</vt:lpstr>
      <vt:lpstr>Microsoft Security template</vt:lpstr>
      <vt:lpstr>Mise en œuvre de Pro Santé Connect avec Microsoft Entra ID</vt:lpstr>
      <vt:lpstr>En complément du guide sur l’accès conditionnel</vt:lpstr>
      <vt:lpstr>Qu'est-ce que l'accès conditionnel ?</vt:lpstr>
      <vt:lpstr>Présentation PowerPoint</vt:lpstr>
      <vt:lpstr>Accès conditionnel - Modèle d'accès</vt:lpstr>
      <vt:lpstr>Sujets à couvrir pour cet atelier</vt:lpstr>
      <vt:lpstr>L’accès conditionnel « dans le détail »    </vt:lpstr>
      <vt:lpstr>Les stratégies d’accès conditionnel pour une fondation sécurisée  </vt:lpstr>
      <vt:lpstr>Les stratégies d’accès conditionnel pour une fondation sécurisée    </vt:lpstr>
      <vt:lpstr>Les stratégies d’accès conditionnel propres à PSC    </vt:lpstr>
      <vt:lpstr>L’« automatisation » pour la mise en œuvre et le suivi </vt:lpstr>
      <vt:lpstr>Les principales approches techniques pour l’« automatisation »</vt:lpstr>
      <vt:lpstr>Les ressources à considérer pour cette « automatisation »</vt:lpstr>
      <vt:lpstr>Microsoft365DSC</vt:lpstr>
      <vt:lpstr>D’autres ressources…</vt:lpstr>
      <vt:lpstr>Présentation PowerPoint</vt:lpstr>
      <vt:lpstr>Conditional Access Feature: Assignments</vt:lpstr>
      <vt:lpstr>Conditional Access Feature: Conditions</vt:lpstr>
      <vt:lpstr>Conditions: User and sign-in risk</vt:lpstr>
      <vt:lpstr>Conditions: Device Platforms</vt:lpstr>
      <vt:lpstr>Conditions: Locations</vt:lpstr>
      <vt:lpstr>Conditions: Client Apps</vt:lpstr>
      <vt:lpstr>Conditions: Filter for Devices</vt:lpstr>
      <vt:lpstr>Authentication flows (Preview)</vt:lpstr>
      <vt:lpstr>Conditional Access Features: Access Controls</vt:lpstr>
      <vt:lpstr>Controls: Block access</vt:lpstr>
      <vt:lpstr>Controls: Require MFA</vt:lpstr>
      <vt:lpstr>Controls: Require Authentication Strength</vt:lpstr>
      <vt:lpstr>Built-in Authentication Strengths</vt:lpstr>
      <vt:lpstr>Authentication Strength for external users</vt:lpstr>
      <vt:lpstr>Controls: Require compliant device</vt:lpstr>
      <vt:lpstr>Controls: Require Entra hybrid joined device</vt:lpstr>
      <vt:lpstr>Controls: Require approved client app</vt:lpstr>
      <vt:lpstr>Controls: Require app protection policies</vt:lpstr>
      <vt:lpstr>Controls: Terms of use</vt:lpstr>
      <vt:lpstr>Controls: Custom Controls (Preview)</vt:lpstr>
      <vt:lpstr>Controls: Session Controls</vt:lpstr>
      <vt:lpstr>Real-time in-session App Control</vt:lpstr>
      <vt:lpstr>Controls: Use Conditional Access App Control</vt:lpstr>
      <vt:lpstr>Controls: App Control – Monitor</vt:lpstr>
      <vt:lpstr>Controls: App Control – Monitor – Block downloads</vt:lpstr>
      <vt:lpstr>Controls: App Control – MDCA Custom Policy</vt:lpstr>
      <vt:lpstr>Controls: App Control – Example Guest User Access</vt:lpstr>
      <vt:lpstr>Controls: Sign-in Frequency – Every Time</vt:lpstr>
      <vt:lpstr>Controls: Authentication context</vt:lpstr>
      <vt:lpstr>Authentication Context – Examples</vt:lpstr>
      <vt:lpstr>Conditional Access for Workload Identities </vt:lpstr>
      <vt:lpstr>Conditional Access for Workload Identities  </vt:lpstr>
      <vt:lpstr>Processing Conditional Access policies</vt:lpstr>
      <vt:lpstr>VPN with Conditional Access</vt:lpstr>
      <vt:lpstr>Insights and Reporting</vt:lpstr>
      <vt:lpstr>Report-only Mode</vt:lpstr>
      <vt:lpstr>Report-only Mode </vt:lpstr>
      <vt:lpstr>What If Tool</vt:lpstr>
      <vt:lpstr>What If Tool </vt:lpstr>
      <vt:lpstr>What If Tool  </vt:lpstr>
      <vt:lpstr>Policy Templates (Preview)</vt:lpstr>
      <vt:lpstr>Common Policies for Conditional Access</vt:lpstr>
      <vt:lpstr>Break-glass accounts</vt:lpstr>
      <vt:lpstr>Cross-tenant access settings</vt:lpstr>
      <vt:lpstr>Cross-Tenant Access Settings – Trust Settings</vt:lpstr>
      <vt:lpstr>Entra ID Conditional Access: Design Decisions</vt:lpstr>
      <vt:lpstr>Design decision: Trusted (named) locations</vt:lpstr>
      <vt:lpstr>Design decision: Authentication Strengths</vt:lpstr>
      <vt:lpstr>Design decision: Terms of use</vt:lpstr>
      <vt:lpstr>Design decision: Break-glass account(s)</vt:lpstr>
      <vt:lpstr>Design decision: Block access for legacy authentication</vt:lpstr>
      <vt:lpstr>Design decision: Protecting Workload Identities </vt:lpstr>
      <vt:lpstr>Design Decision: App Control</vt:lpstr>
      <vt:lpstr>Design decision: Cross-tenant access policies – Trust settings </vt:lpstr>
      <vt:lpstr>Design decision: Use Insights and Reporting?</vt:lpstr>
      <vt:lpstr>Design decision: Categorize apps based on business impact</vt:lpstr>
      <vt:lpstr>Design decision: Policy for high business impact</vt:lpstr>
      <vt:lpstr>Design decision: Policy for medium business impact – External</vt:lpstr>
      <vt:lpstr>Design decision: Policy for medium business impact – Internal</vt:lpstr>
      <vt:lpstr>Design decision: Policy for low business impact</vt:lpstr>
      <vt:lpstr>Design decision: Policy for application(s)</vt:lpstr>
      <vt:lpstr>Implement Conditional Access Policies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Atelier sur les stratégies d'accès conditionnelles à destination des établissements de santé</dc:title>
  <dc:subject>&lt;Event name&gt;</dc:subject>
  <dc:creator/>
  <cp:keywords/>
  <dc:description/>
  <cp:lastModifiedBy>Philippe Beraud</cp:lastModifiedBy>
  <cp:revision>8</cp:revision>
  <dcterms:created xsi:type="dcterms:W3CDTF">2021-08-30T09:28:36Z</dcterms:created>
  <dcterms:modified xsi:type="dcterms:W3CDTF">2025-03-24T14:38:59Z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